
<file path=[Content_Types].xml><?xml version="1.0" encoding="utf-8"?>
<Types xmlns="http://schemas.openxmlformats.org/package/2006/content-types">
  <Default Extension="jpeg" ContentType="image/jpeg"/>
  <Default Extension="JPG" ContentType="image/.jpg"/>
  <Default Extension="png" ContentType="image/png"/>
  <Default Extension="gif" ContentType="image/gi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
  </p:notesMasterIdLst>
  <p:sldIdLst>
    <p:sldId id="324" r:id="rId3"/>
    <p:sldId id="259" r:id="rId5"/>
    <p:sldId id="258" r:id="rId6"/>
    <p:sldId id="325" r:id="rId7"/>
    <p:sldId id="327" r:id="rId8"/>
    <p:sldId id="329" r:id="rId9"/>
    <p:sldId id="330" r:id="rId10"/>
    <p:sldId id="331" r:id="rId11"/>
    <p:sldId id="332" r:id="rId12"/>
    <p:sldId id="333" r:id="rId13"/>
    <p:sldId id="334" r:id="rId14"/>
    <p:sldId id="307" r:id="rId15"/>
    <p:sldId id="336" r:id="rId16"/>
    <p:sldId id="337" r:id="rId17"/>
    <p:sldId id="338" r:id="rId18"/>
    <p:sldId id="339" r:id="rId19"/>
    <p:sldId id="340" r:id="rId20"/>
    <p:sldId id="341" r:id="rId21"/>
    <p:sldId id="342" r:id="rId22"/>
    <p:sldId id="343" r:id="rId23"/>
    <p:sldId id="344" r:id="rId24"/>
    <p:sldId id="345" r:id="rId25"/>
    <p:sldId id="346" r:id="rId26"/>
    <p:sldId id="347" r:id="rId27"/>
    <p:sldId id="348" r:id="rId28"/>
    <p:sldId id="349" r:id="rId29"/>
    <p:sldId id="350" r:id="rId30"/>
    <p:sldId id="351" r:id="rId31"/>
    <p:sldId id="352" r:id="rId32"/>
    <p:sldId id="353" r:id="rId33"/>
    <p:sldId id="354" r:id="rId34"/>
    <p:sldId id="355" r:id="rId35"/>
    <p:sldId id="356" r:id="rId36"/>
    <p:sldId id="357" r:id="rId37"/>
    <p:sldId id="358" r:id="rId38"/>
    <p:sldId id="359" r:id="rId39"/>
    <p:sldId id="360" r:id="rId40"/>
    <p:sldId id="361" r:id="rId41"/>
    <p:sldId id="362" r:id="rId42"/>
    <p:sldId id="363" r:id="rId43"/>
    <p:sldId id="364" r:id="rId44"/>
    <p:sldId id="365" r:id="rId45"/>
    <p:sldId id="366" r:id="rId46"/>
    <p:sldId id="367" r:id="rId47"/>
    <p:sldId id="368" r:id="rId48"/>
    <p:sldId id="369" r:id="rId49"/>
    <p:sldId id="370" r:id="rId50"/>
    <p:sldId id="371" r:id="rId51"/>
    <p:sldId id="372" r:id="rId52"/>
    <p:sldId id="373" r:id="rId53"/>
    <p:sldId id="374" r:id="rId54"/>
    <p:sldId id="375" r:id="rId55"/>
    <p:sldId id="376" r:id="rId56"/>
    <p:sldId id="377" r:id="rId57"/>
    <p:sldId id="378" r:id="rId58"/>
    <p:sldId id="379" r:id="rId59"/>
    <p:sldId id="380" r:id="rId60"/>
    <p:sldId id="381" r:id="rId61"/>
    <p:sldId id="382" r:id="rId62"/>
    <p:sldId id="383" r:id="rId63"/>
    <p:sldId id="384" r:id="rId64"/>
    <p:sldId id="385" r:id="rId65"/>
    <p:sldId id="386" r:id="rId66"/>
    <p:sldId id="387" r:id="rId67"/>
    <p:sldId id="397" r:id="rId68"/>
    <p:sldId id="390" r:id="rId69"/>
    <p:sldId id="389" r:id="rId70"/>
    <p:sldId id="396" r:id="rId71"/>
    <p:sldId id="391" r:id="rId72"/>
    <p:sldId id="392" r:id="rId73"/>
    <p:sldId id="393" r:id="rId74"/>
    <p:sldId id="394" r:id="rId75"/>
    <p:sldId id="395" r:id="rId76"/>
    <p:sldId id="388" r:id="rId77"/>
  </p:sldIdLst>
  <p:sldSz cx="12192000" cy="6858000"/>
  <p:notesSz cx="7103745" cy="10234295"/>
  <p:custDataLst>
    <p:tags r:id="rId81"/>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srgbClr val="FF0000"/>
    </p:penClr>
    <p:extLst>
      <p:ext uri="{2FDB2607-1784-4EEB-B798-7EB5836EED8A}">
        <p14:showMediaCtrls xmlns:p14="http://schemas.microsoft.com/office/powerpoint/2010/main" val="1"/>
      </p:ext>
    </p:extLst>
  </p:showPr>
  <p:clrMru>
    <a:srgbClr val="5F5A5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16" d="100"/>
          <a:sy n="116" d="100"/>
        </p:scale>
        <p:origin x="336"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1" Type="http://schemas.openxmlformats.org/officeDocument/2006/relationships/tags" Target="tags/tag9.xml"/><Relationship Id="rId80" Type="http://schemas.openxmlformats.org/officeDocument/2006/relationships/tableStyles" Target="tableStyles.xml"/><Relationship Id="rId8" Type="http://schemas.openxmlformats.org/officeDocument/2006/relationships/slide" Target="slides/slide5.xml"/><Relationship Id="rId79" Type="http://schemas.openxmlformats.org/officeDocument/2006/relationships/viewProps" Target="viewProps.xml"/><Relationship Id="rId78" Type="http://schemas.openxmlformats.org/officeDocument/2006/relationships/presProps" Target="presProps.xml"/><Relationship Id="rId77" Type="http://schemas.openxmlformats.org/officeDocument/2006/relationships/slide" Target="slides/slide74.xml"/><Relationship Id="rId76" Type="http://schemas.openxmlformats.org/officeDocument/2006/relationships/slide" Target="slides/slide73.xml"/><Relationship Id="rId75" Type="http://schemas.openxmlformats.org/officeDocument/2006/relationships/slide" Target="slides/slide72.xml"/><Relationship Id="rId74" Type="http://schemas.openxmlformats.org/officeDocument/2006/relationships/slide" Target="slides/slide71.xml"/><Relationship Id="rId73" Type="http://schemas.openxmlformats.org/officeDocument/2006/relationships/slide" Target="slides/slide70.xml"/><Relationship Id="rId72" Type="http://schemas.openxmlformats.org/officeDocument/2006/relationships/slide" Target="slides/slide69.xml"/><Relationship Id="rId71" Type="http://schemas.openxmlformats.org/officeDocument/2006/relationships/slide" Target="slides/slide68.xml"/><Relationship Id="rId70" Type="http://schemas.openxmlformats.org/officeDocument/2006/relationships/slide" Target="slides/slide67.xml"/><Relationship Id="rId7" Type="http://schemas.openxmlformats.org/officeDocument/2006/relationships/slide" Target="slides/slide4.xml"/><Relationship Id="rId69" Type="http://schemas.openxmlformats.org/officeDocument/2006/relationships/slide" Target="slides/slide66.xml"/><Relationship Id="rId68" Type="http://schemas.openxmlformats.org/officeDocument/2006/relationships/slide" Target="slides/slide65.xml"/><Relationship Id="rId67" Type="http://schemas.openxmlformats.org/officeDocument/2006/relationships/slide" Target="slides/slide64.xml"/><Relationship Id="rId66" Type="http://schemas.openxmlformats.org/officeDocument/2006/relationships/slide" Target="slides/slide63.xml"/><Relationship Id="rId65" Type="http://schemas.openxmlformats.org/officeDocument/2006/relationships/slide" Target="slides/slide62.xml"/><Relationship Id="rId64" Type="http://schemas.openxmlformats.org/officeDocument/2006/relationships/slide" Target="slides/slide61.xml"/><Relationship Id="rId63" Type="http://schemas.openxmlformats.org/officeDocument/2006/relationships/slide" Target="slides/slide60.xml"/><Relationship Id="rId62" Type="http://schemas.openxmlformats.org/officeDocument/2006/relationships/slide" Target="slides/slide59.xml"/><Relationship Id="rId61" Type="http://schemas.openxmlformats.org/officeDocument/2006/relationships/slide" Target="slides/slide58.xml"/><Relationship Id="rId60" Type="http://schemas.openxmlformats.org/officeDocument/2006/relationships/slide" Target="slides/slide57.xml"/><Relationship Id="rId6" Type="http://schemas.openxmlformats.org/officeDocument/2006/relationships/slide" Target="slides/slide3.xml"/><Relationship Id="rId59" Type="http://schemas.openxmlformats.org/officeDocument/2006/relationships/slide" Target="slides/slide56.xml"/><Relationship Id="rId58" Type="http://schemas.openxmlformats.org/officeDocument/2006/relationships/slide" Target="slides/slide55.xml"/><Relationship Id="rId57" Type="http://schemas.openxmlformats.org/officeDocument/2006/relationships/slide" Target="slides/slide54.xml"/><Relationship Id="rId56" Type="http://schemas.openxmlformats.org/officeDocument/2006/relationships/slide" Target="slides/slide53.xml"/><Relationship Id="rId55" Type="http://schemas.openxmlformats.org/officeDocument/2006/relationships/slide" Target="slides/slide52.xml"/><Relationship Id="rId54" Type="http://schemas.openxmlformats.org/officeDocument/2006/relationships/slide" Target="slides/slide51.xml"/><Relationship Id="rId53" Type="http://schemas.openxmlformats.org/officeDocument/2006/relationships/slide" Target="slides/slide50.xml"/><Relationship Id="rId52" Type="http://schemas.openxmlformats.org/officeDocument/2006/relationships/slide" Target="slides/slide49.xml"/><Relationship Id="rId51" Type="http://schemas.openxmlformats.org/officeDocument/2006/relationships/slide" Target="slides/slide48.xml"/><Relationship Id="rId50" Type="http://schemas.openxmlformats.org/officeDocument/2006/relationships/slide" Target="slides/slide47.xml"/><Relationship Id="rId5" Type="http://schemas.openxmlformats.org/officeDocument/2006/relationships/slide" Target="slides/slide2.xml"/><Relationship Id="rId49" Type="http://schemas.openxmlformats.org/officeDocument/2006/relationships/slide" Target="slides/slide46.xml"/><Relationship Id="rId48" Type="http://schemas.openxmlformats.org/officeDocument/2006/relationships/slide" Target="slides/slide45.xml"/><Relationship Id="rId47" Type="http://schemas.openxmlformats.org/officeDocument/2006/relationships/slide" Target="slides/slide44.xml"/><Relationship Id="rId46" Type="http://schemas.openxmlformats.org/officeDocument/2006/relationships/slide" Target="slides/slide43.xml"/><Relationship Id="rId45" Type="http://schemas.openxmlformats.org/officeDocument/2006/relationships/slide" Target="slides/slide42.xml"/><Relationship Id="rId44" Type="http://schemas.openxmlformats.org/officeDocument/2006/relationships/slide" Target="slides/slide41.xml"/><Relationship Id="rId43" Type="http://schemas.openxmlformats.org/officeDocument/2006/relationships/slide" Target="slides/slide40.xml"/><Relationship Id="rId42" Type="http://schemas.openxmlformats.org/officeDocument/2006/relationships/slide" Target="slides/slide39.xml"/><Relationship Id="rId41" Type="http://schemas.openxmlformats.org/officeDocument/2006/relationships/slide" Target="slides/slide38.xml"/><Relationship Id="rId40" Type="http://schemas.openxmlformats.org/officeDocument/2006/relationships/slide" Target="slides/slide37.xml"/><Relationship Id="rId4" Type="http://schemas.openxmlformats.org/officeDocument/2006/relationships/notesMaster" Target="notesMasters/notesMaster1.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078290" cy="513492"/>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4023812" y="0"/>
            <a:ext cx="3078290" cy="513492"/>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481584" y="1279287"/>
            <a:ext cx="6140578" cy="3454075"/>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710375" y="4925254"/>
            <a:ext cx="5682996" cy="4029754"/>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9720804"/>
            <a:ext cx="3078290" cy="513491"/>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4023812" y="9720804"/>
            <a:ext cx="3078290" cy="513491"/>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2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2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3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3.xml"/></Relationships>
</file>

<file path=ppt/notesSlides/_rels/notesSlide3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4.xml"/></Relationships>
</file>

<file path=ppt/notesSlides/_rels/notesSlide3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5.xml"/></Relationships>
</file>

<file path=ppt/notesSlides/_rels/notesSlide3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6.xml"/></Relationships>
</file>

<file path=ppt/notesSlides/_rels/notesSlide3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7.xml"/></Relationships>
</file>

<file path=ppt/notesSlides/_rels/notesSlide3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8.xml"/></Relationships>
</file>

<file path=ppt/notesSlides/_rels/notesSlide3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9.xml"/></Relationships>
</file>

<file path=ppt/notesSlides/_rels/notesSlide3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0.xml"/></Relationships>
</file>

<file path=ppt/notesSlides/_rels/notesSlide3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1.xml"/></Relationships>
</file>

<file path=ppt/notesSlides/_rels/notesSlide3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2.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4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3.xml"/></Relationships>
</file>

<file path=ppt/notesSlides/_rels/notesSlide4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4.xml"/></Relationships>
</file>

<file path=ppt/notesSlides/_rels/notesSlide4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5.xml"/></Relationships>
</file>

<file path=ppt/notesSlides/_rels/notesSlide4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6.xml"/></Relationships>
</file>

<file path=ppt/notesSlides/_rels/notesSlide4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7.xml"/></Relationships>
</file>

<file path=ppt/notesSlides/_rels/notesSlide4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8.xml"/></Relationships>
</file>

<file path=ppt/notesSlides/_rels/notesSlide4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9.xml"/></Relationships>
</file>

<file path=ppt/notesSlides/_rels/notesSlide4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0.xml"/></Relationships>
</file>

<file path=ppt/notesSlides/_rels/notesSlide4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1.xml"/></Relationships>
</file>

<file path=ppt/notesSlides/_rels/notesSlide4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2.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5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3.xml"/></Relationships>
</file>

<file path=ppt/notesSlides/_rels/notesSlide5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4.xml"/></Relationships>
</file>

<file path=ppt/notesSlides/_rels/notesSlide5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5.xml"/></Relationships>
</file>

<file path=ppt/notesSlides/_rels/notesSlide5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6.xml"/></Relationships>
</file>

<file path=ppt/notesSlides/_rels/notesSlide5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7.xml"/></Relationships>
</file>

<file path=ppt/notesSlides/_rels/notesSlide5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8.xml"/></Relationships>
</file>

<file path=ppt/notesSlides/_rels/notesSlide5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9.xml"/></Relationships>
</file>

<file path=ppt/notesSlides/_rels/notesSlide5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0.xml"/></Relationships>
</file>

<file path=ppt/notesSlides/_rels/notesSlide5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1.xml"/></Relationships>
</file>

<file path=ppt/notesSlides/_rels/notesSlide5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2.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6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3.xml"/></Relationships>
</file>

<file path=ppt/notesSlides/_rels/notesSlide6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4.xml"/></Relationships>
</file>

<file path=ppt/notesSlides/_rels/notesSlide6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5.xml"/></Relationships>
</file>

<file path=ppt/notesSlides/_rels/notesSlide6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6.xml"/></Relationships>
</file>

<file path=ppt/notesSlides/_rels/notesSlide6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7.xml"/></Relationships>
</file>

<file path=ppt/notesSlides/_rels/notesSlide6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8.xml"/></Relationships>
</file>

<file path=ppt/notesSlides/_rels/notesSlide6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9.xml"/></Relationships>
</file>

<file path=ppt/notesSlides/_rels/notesSlide6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0.xml"/></Relationships>
</file>

<file path=ppt/notesSlides/_rels/notesSlide6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1.xml"/></Relationships>
</file>

<file path=ppt/notesSlides/_rels/notesSlide6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2.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7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3.xml"/></Relationships>
</file>

<file path=ppt/notesSlides/_rels/notesSlide7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4.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E47550-C0B0-4D3C-9275-606081579955}"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E9ED848-0CDF-41C6-B89F-AE8143ADAA68}"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E47550-C0B0-4D3C-9275-606081579955}" type="slidenum">
              <a:rPr lang="zh-CN" altLang="en-US" smtClean="0"/>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E9ED848-0CDF-41C6-B89F-AE8143ADAA68}" type="slidenum">
              <a:rPr lang="zh-CN" altLang="en-US" smtClean="0"/>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E9ED848-0CDF-41C6-B89F-AE8143ADAA68}" type="slidenum">
              <a:rPr lang="zh-CN" altLang="en-US" smtClean="0"/>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E9ED848-0CDF-41C6-B89F-AE8143ADAA68}" type="slidenum">
              <a:rPr lang="zh-CN" altLang="en-US" smtClean="0"/>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E9ED848-0CDF-41C6-B89F-AE8143ADAA68}" type="slidenum">
              <a:rPr lang="zh-CN" altLang="en-US" smtClean="0"/>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E9ED848-0CDF-41C6-B89F-AE8143ADAA68}" type="slidenum">
              <a:rPr lang="zh-CN" altLang="en-US" smtClean="0"/>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E9ED848-0CDF-41C6-B89F-AE8143ADAA68}" type="slidenum">
              <a:rPr lang="zh-CN" altLang="en-US" smtClean="0"/>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E9ED848-0CDF-41C6-B89F-AE8143ADAA68}" type="slidenum">
              <a:rPr lang="zh-CN" altLang="en-US" smtClean="0"/>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E9ED848-0CDF-41C6-B89F-AE8143ADAA68}"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E47550-C0B0-4D3C-9275-606081579955}" type="slidenum">
              <a:rPr lang="zh-CN" altLang="en-US" smtClean="0"/>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E9ED848-0CDF-41C6-B89F-AE8143ADAA68}" type="slidenum">
              <a:rPr lang="zh-CN" altLang="en-US" smtClean="0"/>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E9ED848-0CDF-41C6-B89F-AE8143ADAA68}" type="slidenum">
              <a:rPr lang="zh-CN" altLang="en-US" smtClean="0"/>
            </a:fld>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E9ED848-0CDF-41C6-B89F-AE8143ADAA68}" type="slidenum">
              <a:rPr lang="zh-CN" altLang="en-US" smtClean="0"/>
            </a:fld>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E9ED848-0CDF-41C6-B89F-AE8143ADAA68}" type="slidenum">
              <a:rPr lang="zh-CN" altLang="en-US" smtClean="0"/>
            </a:fld>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E9ED848-0CDF-41C6-B89F-AE8143ADAA68}" type="slidenum">
              <a:rPr lang="zh-CN" altLang="en-US" smtClean="0"/>
            </a:fld>
            <a:endParaRPr lang="zh-CN"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E9ED848-0CDF-41C6-B89F-AE8143ADAA68}" type="slidenum">
              <a:rPr lang="zh-CN" altLang="en-US" smtClean="0"/>
            </a:fld>
            <a:endParaRPr lang="zh-CN"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E9ED848-0CDF-41C6-B89F-AE8143ADAA68}" type="slidenum">
              <a:rPr lang="zh-CN" altLang="en-US" smtClean="0"/>
            </a:fld>
            <a:endParaRPr lang="zh-CN"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E9ED848-0CDF-41C6-B89F-AE8143ADAA68}" type="slidenum">
              <a:rPr lang="zh-CN" altLang="en-US" smtClean="0"/>
            </a:fld>
            <a:endParaRPr lang="zh-CN"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E9ED848-0CDF-41C6-B89F-AE8143ADAA68}" type="slidenum">
              <a:rPr lang="zh-CN" altLang="en-US" smtClean="0"/>
            </a:fld>
            <a:endParaRPr lang="zh-CN"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E9ED848-0CDF-41C6-B89F-AE8143ADAA68}"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E9ED848-0CDF-41C6-B89F-AE8143ADAA68}" type="slidenum">
              <a:rPr lang="zh-CN" altLang="en-US" smtClean="0"/>
            </a:fld>
            <a:endParaRPr lang="zh-CN"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E9ED848-0CDF-41C6-B89F-AE8143ADAA68}" type="slidenum">
              <a:rPr lang="zh-CN" altLang="en-US" smtClean="0"/>
            </a:fld>
            <a:endParaRPr lang="zh-CN"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E9ED848-0CDF-41C6-B89F-AE8143ADAA68}" type="slidenum">
              <a:rPr lang="zh-CN" altLang="en-US" smtClean="0"/>
            </a:fld>
            <a:endParaRPr lang="zh-CN"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E9ED848-0CDF-41C6-B89F-AE8143ADAA68}" type="slidenum">
              <a:rPr lang="zh-CN" altLang="en-US" smtClean="0"/>
            </a:fld>
            <a:endParaRPr lang="zh-CN"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E9ED848-0CDF-41C6-B89F-AE8143ADAA68}" type="slidenum">
              <a:rPr lang="zh-CN" altLang="en-US" smtClean="0"/>
            </a:fld>
            <a:endParaRPr lang="zh-CN" alt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E9ED848-0CDF-41C6-B89F-AE8143ADAA68}" type="slidenum">
              <a:rPr lang="zh-CN" altLang="en-US" smtClean="0"/>
            </a:fld>
            <a:endParaRPr lang="zh-CN" alt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E9ED848-0CDF-41C6-B89F-AE8143ADAA68}" type="slidenum">
              <a:rPr lang="zh-CN" altLang="en-US" smtClean="0"/>
            </a:fld>
            <a:endParaRPr lang="zh-CN" alt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E47550-C0B0-4D3C-9275-606081579955}" type="slidenum">
              <a:rPr lang="zh-CN" altLang="en-US" smtClean="0"/>
            </a:fld>
            <a:endParaRPr lang="zh-CN" alt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E9ED848-0CDF-41C6-B89F-AE8143ADAA68}" type="slidenum">
              <a:rPr lang="zh-CN" altLang="en-US" smtClean="0"/>
            </a:fld>
            <a:endParaRPr lang="zh-CN" alt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E9ED848-0CDF-41C6-B89F-AE8143ADAA68}" type="slidenum">
              <a:rPr lang="zh-CN" altLang="en-US" smtClean="0"/>
            </a:fld>
            <a:endParaRPr lang="zh-CN" alt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E9ED848-0CDF-41C6-B89F-AE8143ADAA68}"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E9ED848-0CDF-41C6-B89F-AE8143ADAA68}" type="slidenum">
              <a:rPr lang="zh-CN" altLang="en-US" smtClean="0"/>
            </a:fld>
            <a:endParaRPr lang="zh-CN" alt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E9ED848-0CDF-41C6-B89F-AE8143ADAA68}" type="slidenum">
              <a:rPr lang="zh-CN" altLang="en-US" smtClean="0"/>
            </a:fld>
            <a:endParaRPr lang="zh-CN" alt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E9ED848-0CDF-41C6-B89F-AE8143ADAA68}" type="slidenum">
              <a:rPr lang="zh-CN" altLang="en-US" smtClean="0"/>
            </a:fld>
            <a:endParaRPr lang="zh-CN" alt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E9ED848-0CDF-41C6-B89F-AE8143ADAA68}" type="slidenum">
              <a:rPr lang="zh-CN" altLang="en-US" smtClean="0"/>
            </a:fld>
            <a:endParaRPr lang="zh-CN" alt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E9ED848-0CDF-41C6-B89F-AE8143ADAA68}" type="slidenum">
              <a:rPr lang="zh-CN" altLang="en-US" smtClean="0"/>
            </a:fld>
            <a:endParaRPr lang="zh-CN" alt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E9ED848-0CDF-41C6-B89F-AE8143ADAA68}" type="slidenum">
              <a:rPr lang="zh-CN" altLang="en-US" smtClean="0"/>
            </a:fld>
            <a:endParaRPr lang="zh-CN" alt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E9ED848-0CDF-41C6-B89F-AE8143ADAA68}" type="slidenum">
              <a:rPr lang="zh-CN" altLang="en-US" smtClean="0"/>
            </a:fld>
            <a:endParaRPr lang="zh-CN" alt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E9ED848-0CDF-41C6-B89F-AE8143ADAA68}" type="slidenum">
              <a:rPr lang="zh-CN" altLang="en-US" smtClean="0"/>
            </a:fld>
            <a:endParaRPr lang="zh-CN" alt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E9ED848-0CDF-41C6-B89F-AE8143ADAA68}" type="slidenum">
              <a:rPr lang="zh-CN" altLang="en-US" smtClean="0"/>
            </a:fld>
            <a:endParaRPr lang="zh-CN" alt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E9ED848-0CDF-41C6-B89F-AE8143ADAA68}" type="slidenum">
              <a:rPr lang="zh-CN" altLang="en-US" smtClean="0"/>
            </a:fld>
            <a:endParaRPr lang="zh-CN" alt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E9ED848-0CDF-41C6-B89F-AE8143ADAA68}"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E9ED848-0CDF-41C6-B89F-AE8143ADAA68}" type="slidenum">
              <a:rPr lang="zh-CN" altLang="en-US" smtClean="0"/>
            </a:fld>
            <a:endParaRPr lang="zh-CN" alt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E9ED848-0CDF-41C6-B89F-AE8143ADAA68}" type="slidenum">
              <a:rPr lang="zh-CN" altLang="en-US" smtClean="0"/>
            </a:fld>
            <a:endParaRPr lang="zh-CN" alt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E9ED848-0CDF-41C6-B89F-AE8143ADAA68}" type="slidenum">
              <a:rPr lang="zh-CN" altLang="en-US" smtClean="0"/>
            </a:fld>
            <a:endParaRPr lang="zh-CN" alt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E9ED848-0CDF-41C6-B89F-AE8143ADAA68}" type="slidenum">
              <a:rPr lang="zh-CN" altLang="en-US" smtClean="0"/>
            </a:fld>
            <a:endParaRPr lang="zh-CN" alt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E9ED848-0CDF-41C6-B89F-AE8143ADAA68}" type="slidenum">
              <a:rPr lang="zh-CN" altLang="en-US" smtClean="0"/>
            </a:fld>
            <a:endParaRPr lang="zh-CN" alt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E9ED848-0CDF-41C6-B89F-AE8143ADAA68}" type="slidenum">
              <a:rPr lang="zh-CN" altLang="en-US" smtClean="0"/>
            </a:fld>
            <a:endParaRPr lang="zh-CN" alt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E9ED848-0CDF-41C6-B89F-AE8143ADAA68}" type="slidenum">
              <a:rPr lang="zh-CN" altLang="en-US" smtClean="0"/>
            </a:fld>
            <a:endParaRPr lang="zh-CN" alt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E9ED848-0CDF-41C6-B89F-AE8143ADAA68}" type="slidenum">
              <a:rPr lang="zh-CN" altLang="en-US" smtClean="0"/>
            </a:fld>
            <a:endParaRPr lang="zh-CN" alt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E9ED848-0CDF-41C6-B89F-AE8143ADAA68}" type="slidenum">
              <a:rPr lang="zh-CN" altLang="en-US" smtClean="0"/>
            </a:fld>
            <a:endParaRPr lang="zh-CN" alt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E9ED848-0CDF-41C6-B89F-AE8143ADAA68}" type="slidenum">
              <a:rPr lang="zh-CN" altLang="en-US" smtClean="0"/>
            </a:fld>
            <a:endParaRPr lang="zh-CN" alt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E47550-C0B0-4D3C-9275-606081579955}"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E9ED848-0CDF-41C6-B89F-AE8143ADAA68}" type="slidenum">
              <a:rPr lang="zh-CN" altLang="en-US" smtClean="0"/>
            </a:fld>
            <a:endParaRPr lang="zh-CN" alt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E9ED848-0CDF-41C6-B89F-AE8143ADAA68}" type="slidenum">
              <a:rPr lang="zh-CN" altLang="en-US" smtClean="0"/>
            </a:fld>
            <a:endParaRPr lang="zh-CN" alt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E47550-C0B0-4D3C-9275-606081579955}" type="slidenum">
              <a:rPr lang="zh-CN" altLang="en-US" smtClean="0"/>
            </a:fld>
            <a:endParaRPr lang="zh-CN" alt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E9ED848-0CDF-41C6-B89F-AE8143ADAA68}" type="slidenum">
              <a:rPr lang="zh-CN" altLang="en-US" smtClean="0"/>
            </a:fld>
            <a:endParaRPr lang="zh-CN" alt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E9ED848-0CDF-41C6-B89F-AE8143ADAA68}" type="slidenum">
              <a:rPr lang="zh-CN" altLang="en-US" smtClean="0"/>
            </a:fld>
            <a:endParaRPr lang="zh-CN" alt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E9ED848-0CDF-41C6-B89F-AE8143ADAA68}" type="slidenum">
              <a:rPr lang="zh-CN" altLang="en-US" smtClean="0"/>
            </a:fld>
            <a:endParaRPr lang="zh-CN" altLang="en-US"/>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E9ED848-0CDF-41C6-B89F-AE8143ADAA68}" type="slidenum">
              <a:rPr lang="zh-CN" altLang="en-US" smtClean="0"/>
            </a:fld>
            <a:endParaRPr lang="zh-CN" altLang="en-US"/>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E9ED848-0CDF-41C6-B89F-AE8143ADAA68}" type="slidenum">
              <a:rPr lang="zh-CN" altLang="en-US" smtClean="0"/>
            </a:fld>
            <a:endParaRPr lang="zh-CN" altLang="en-US"/>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E9ED848-0CDF-41C6-B89F-AE8143ADAA68}" type="slidenum">
              <a:rPr lang="zh-CN" altLang="en-US" smtClean="0"/>
            </a:fld>
            <a:endParaRPr lang="zh-CN" altLang="en-US"/>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E9ED848-0CDF-41C6-B89F-AE8143ADAA68}" type="slidenum">
              <a:rPr lang="zh-CN" altLang="en-US" smtClean="0"/>
            </a:fld>
            <a:endParaRPr lang="zh-CN" altLang="en-US"/>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E9ED848-0CDF-41C6-B89F-AE8143ADAA68}"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E9ED848-0CDF-41C6-B89F-AE8143ADAA68}" type="slidenum">
              <a:rPr lang="zh-CN" altLang="en-US" smtClean="0"/>
            </a:fld>
            <a:endParaRPr lang="zh-CN" altLang="en-US"/>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E9ED848-0CDF-41C6-B89F-AE8143ADAA68}" type="slidenum">
              <a:rPr lang="zh-CN" altLang="en-US" smtClean="0"/>
            </a:fld>
            <a:endParaRPr lang="zh-CN" altLang="en-US"/>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34C0232-94FA-4EBE-BB9B-79FBE486032D}"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E9ED848-0CDF-41C6-B89F-AE8143ADAA68}"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E47550-C0B0-4D3C-9275-606081579955}"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279" y="1122464"/>
            <a:ext cx="9145673" cy="2387815"/>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279" y="3602363"/>
            <a:ext cx="9145673" cy="1655911"/>
          </a:xfrm>
        </p:spPr>
        <p:txBody>
          <a:bodyPr/>
          <a:lstStyle>
            <a:lvl1pPr marL="0" indent="0" algn="ctr">
              <a:buNone/>
              <a:defRPr sz="2400"/>
            </a:lvl1pPr>
            <a:lvl2pPr marL="456565" indent="0" algn="ctr">
              <a:buNone/>
              <a:defRPr sz="2000"/>
            </a:lvl2pPr>
            <a:lvl3pPr marL="915035" indent="0" algn="ctr">
              <a:buNone/>
              <a:defRPr sz="1800"/>
            </a:lvl3pPr>
            <a:lvl4pPr marL="1371600" indent="0" algn="ctr">
              <a:buNone/>
              <a:defRPr sz="1600"/>
            </a:lvl4pPr>
            <a:lvl5pPr marL="1828800" indent="0" algn="ctr">
              <a:buNone/>
              <a:defRPr sz="1600"/>
            </a:lvl5pPr>
            <a:lvl6pPr marL="2286000" indent="0" algn="ctr">
              <a:buNone/>
              <a:defRPr sz="1600"/>
            </a:lvl6pPr>
            <a:lvl7pPr marL="2743835" indent="0" algn="ctr">
              <a:buNone/>
              <a:defRPr sz="1600"/>
            </a:lvl7pPr>
            <a:lvl8pPr marL="3200400" indent="0" algn="ctr">
              <a:buNone/>
              <a:defRPr sz="1600"/>
            </a:lvl8pPr>
            <a:lvl9pPr marL="3658235" indent="0" algn="ctr">
              <a:buNone/>
              <a:defRPr sz="16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000" advTm="10000">
        <p:cover/>
      </p:transition>
    </mc:Choice>
    <mc:Fallback>
      <p:transition spd="slow" advTm="10000">
        <p:cover/>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838353" y="365158"/>
            <a:ext cx="10517524" cy="5812362"/>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3" name="日期占位符 2"/>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000" advTm="10000">
        <p:cover/>
      </p:transition>
    </mc:Choice>
    <mc:Fallback>
      <p:transition spd="slow" advTm="10000">
        <p:cover/>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内页-1">
    <p:spTree>
      <p:nvGrpSpPr>
        <p:cNvPr id="1" name=""/>
        <p:cNvGrpSpPr/>
        <p:nvPr/>
      </p:nvGrpSpPr>
      <p:grpSpPr>
        <a:xfrm>
          <a:off x="0" y="0"/>
          <a:ext cx="0" cy="0"/>
          <a:chOff x="0" y="0"/>
          <a:chExt cx="0" cy="0"/>
        </a:xfrm>
      </p:grpSpPr>
      <p:cxnSp>
        <p:nvCxnSpPr>
          <p:cNvPr id="2" name="直接连接符 1"/>
          <p:cNvCxnSpPr/>
          <p:nvPr userDrawn="1"/>
        </p:nvCxnSpPr>
        <p:spPr>
          <a:xfrm>
            <a:off x="1007435" y="833864"/>
            <a:ext cx="10465163"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nvGrpSpPr>
          <p:cNvPr id="3" name="Group 7"/>
          <p:cNvGrpSpPr/>
          <p:nvPr userDrawn="1"/>
        </p:nvGrpSpPr>
        <p:grpSpPr bwMode="auto">
          <a:xfrm>
            <a:off x="431371" y="390527"/>
            <a:ext cx="520496" cy="274639"/>
            <a:chOff x="0" y="0"/>
            <a:chExt cx="1041399" cy="549275"/>
          </a:xfrm>
        </p:grpSpPr>
        <p:sp>
          <p:nvSpPr>
            <p:cNvPr id="4" name="Freeform 16"/>
            <p:cNvSpPr/>
            <p:nvPr/>
          </p:nvSpPr>
          <p:spPr bwMode="auto">
            <a:xfrm>
              <a:off x="0" y="0"/>
              <a:ext cx="361950" cy="549275"/>
            </a:xfrm>
            <a:custGeom>
              <a:avLst/>
              <a:gdLst>
                <a:gd name="T0" fmla="*/ 4 w 400"/>
                <a:gd name="T1" fmla="*/ 92 h 608"/>
                <a:gd name="T2" fmla="*/ 96 w 400"/>
                <a:gd name="T3" fmla="*/ 0 h 608"/>
                <a:gd name="T4" fmla="*/ 400 w 400"/>
                <a:gd name="T5" fmla="*/ 304 h 608"/>
                <a:gd name="T6" fmla="*/ 96 w 400"/>
                <a:gd name="T7" fmla="*/ 608 h 608"/>
                <a:gd name="T8" fmla="*/ 0 w 400"/>
                <a:gd name="T9" fmla="*/ 512 h 608"/>
                <a:gd name="T10" fmla="*/ 212 w 400"/>
                <a:gd name="T11" fmla="*/ 300 h 608"/>
                <a:gd name="T12" fmla="*/ 4 w 400"/>
                <a:gd name="T13" fmla="*/ 92 h 608"/>
              </a:gdLst>
              <a:ahLst/>
              <a:cxnLst>
                <a:cxn ang="0">
                  <a:pos x="T0" y="T1"/>
                </a:cxn>
                <a:cxn ang="0">
                  <a:pos x="T2" y="T3"/>
                </a:cxn>
                <a:cxn ang="0">
                  <a:pos x="T4" y="T5"/>
                </a:cxn>
                <a:cxn ang="0">
                  <a:pos x="T6" y="T7"/>
                </a:cxn>
                <a:cxn ang="0">
                  <a:pos x="T8" y="T9"/>
                </a:cxn>
                <a:cxn ang="0">
                  <a:pos x="T10" y="T11"/>
                </a:cxn>
                <a:cxn ang="0">
                  <a:pos x="T12" y="T13"/>
                </a:cxn>
              </a:cxnLst>
              <a:rect l="0" t="0" r="r" b="b"/>
              <a:pathLst>
                <a:path w="400" h="608">
                  <a:moveTo>
                    <a:pt x="4" y="92"/>
                  </a:moveTo>
                  <a:lnTo>
                    <a:pt x="96" y="0"/>
                  </a:lnTo>
                  <a:lnTo>
                    <a:pt x="400" y="304"/>
                  </a:lnTo>
                  <a:lnTo>
                    <a:pt x="96" y="608"/>
                  </a:lnTo>
                  <a:lnTo>
                    <a:pt x="0" y="512"/>
                  </a:lnTo>
                  <a:lnTo>
                    <a:pt x="212" y="300"/>
                  </a:lnTo>
                  <a:lnTo>
                    <a:pt x="4" y="92"/>
                  </a:lnTo>
                  <a:close/>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3200" dirty="0"/>
            </a:p>
          </p:txBody>
        </p:sp>
        <p:sp>
          <p:nvSpPr>
            <p:cNvPr id="5" name="Freeform 17"/>
            <p:cNvSpPr/>
            <p:nvPr/>
          </p:nvSpPr>
          <p:spPr bwMode="auto">
            <a:xfrm>
              <a:off x="338137" y="0"/>
              <a:ext cx="360362" cy="549275"/>
            </a:xfrm>
            <a:custGeom>
              <a:avLst/>
              <a:gdLst>
                <a:gd name="T0" fmla="*/ 4 w 399"/>
                <a:gd name="T1" fmla="*/ 92 h 608"/>
                <a:gd name="T2" fmla="*/ 96 w 399"/>
                <a:gd name="T3" fmla="*/ 0 h 608"/>
                <a:gd name="T4" fmla="*/ 399 w 399"/>
                <a:gd name="T5" fmla="*/ 304 h 608"/>
                <a:gd name="T6" fmla="*/ 96 w 399"/>
                <a:gd name="T7" fmla="*/ 608 h 608"/>
                <a:gd name="T8" fmla="*/ 0 w 399"/>
                <a:gd name="T9" fmla="*/ 512 h 608"/>
                <a:gd name="T10" fmla="*/ 212 w 399"/>
                <a:gd name="T11" fmla="*/ 300 h 608"/>
                <a:gd name="T12" fmla="*/ 4 w 399"/>
                <a:gd name="T13" fmla="*/ 92 h 608"/>
              </a:gdLst>
              <a:ahLst/>
              <a:cxnLst>
                <a:cxn ang="0">
                  <a:pos x="T0" y="T1"/>
                </a:cxn>
                <a:cxn ang="0">
                  <a:pos x="T2" y="T3"/>
                </a:cxn>
                <a:cxn ang="0">
                  <a:pos x="T4" y="T5"/>
                </a:cxn>
                <a:cxn ang="0">
                  <a:pos x="T6" y="T7"/>
                </a:cxn>
                <a:cxn ang="0">
                  <a:pos x="T8" y="T9"/>
                </a:cxn>
                <a:cxn ang="0">
                  <a:pos x="T10" y="T11"/>
                </a:cxn>
                <a:cxn ang="0">
                  <a:pos x="T12" y="T13"/>
                </a:cxn>
              </a:cxnLst>
              <a:rect l="0" t="0" r="r" b="b"/>
              <a:pathLst>
                <a:path w="399" h="608">
                  <a:moveTo>
                    <a:pt x="4" y="92"/>
                  </a:moveTo>
                  <a:lnTo>
                    <a:pt x="96" y="0"/>
                  </a:lnTo>
                  <a:lnTo>
                    <a:pt x="399" y="304"/>
                  </a:lnTo>
                  <a:lnTo>
                    <a:pt x="96" y="608"/>
                  </a:lnTo>
                  <a:lnTo>
                    <a:pt x="0" y="512"/>
                  </a:lnTo>
                  <a:lnTo>
                    <a:pt x="212" y="300"/>
                  </a:lnTo>
                  <a:lnTo>
                    <a:pt x="4" y="92"/>
                  </a:lnTo>
                  <a:close/>
                </a:path>
              </a:pathLst>
            </a:custGeom>
            <a:solidFill>
              <a:schemeClr val="accent2"/>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3200"/>
            </a:p>
          </p:txBody>
        </p:sp>
        <p:sp>
          <p:nvSpPr>
            <p:cNvPr id="6" name="Freeform 18"/>
            <p:cNvSpPr/>
            <p:nvPr/>
          </p:nvSpPr>
          <p:spPr bwMode="auto">
            <a:xfrm>
              <a:off x="681037" y="0"/>
              <a:ext cx="360362" cy="549275"/>
            </a:xfrm>
            <a:custGeom>
              <a:avLst/>
              <a:gdLst>
                <a:gd name="T0" fmla="*/ 4 w 399"/>
                <a:gd name="T1" fmla="*/ 92 h 608"/>
                <a:gd name="T2" fmla="*/ 95 w 399"/>
                <a:gd name="T3" fmla="*/ 0 h 608"/>
                <a:gd name="T4" fmla="*/ 399 w 399"/>
                <a:gd name="T5" fmla="*/ 304 h 608"/>
                <a:gd name="T6" fmla="*/ 95 w 399"/>
                <a:gd name="T7" fmla="*/ 608 h 608"/>
                <a:gd name="T8" fmla="*/ 0 w 399"/>
                <a:gd name="T9" fmla="*/ 512 h 608"/>
                <a:gd name="T10" fmla="*/ 212 w 399"/>
                <a:gd name="T11" fmla="*/ 300 h 608"/>
                <a:gd name="T12" fmla="*/ 4 w 399"/>
                <a:gd name="T13" fmla="*/ 92 h 608"/>
              </a:gdLst>
              <a:ahLst/>
              <a:cxnLst>
                <a:cxn ang="0">
                  <a:pos x="T0" y="T1"/>
                </a:cxn>
                <a:cxn ang="0">
                  <a:pos x="T2" y="T3"/>
                </a:cxn>
                <a:cxn ang="0">
                  <a:pos x="T4" y="T5"/>
                </a:cxn>
                <a:cxn ang="0">
                  <a:pos x="T6" y="T7"/>
                </a:cxn>
                <a:cxn ang="0">
                  <a:pos x="T8" y="T9"/>
                </a:cxn>
                <a:cxn ang="0">
                  <a:pos x="T10" y="T11"/>
                </a:cxn>
                <a:cxn ang="0">
                  <a:pos x="T12" y="T13"/>
                </a:cxn>
              </a:cxnLst>
              <a:rect l="0" t="0" r="r" b="b"/>
              <a:pathLst>
                <a:path w="399" h="608">
                  <a:moveTo>
                    <a:pt x="4" y="92"/>
                  </a:moveTo>
                  <a:lnTo>
                    <a:pt x="95" y="0"/>
                  </a:lnTo>
                  <a:lnTo>
                    <a:pt x="399" y="304"/>
                  </a:lnTo>
                  <a:lnTo>
                    <a:pt x="95" y="608"/>
                  </a:lnTo>
                  <a:lnTo>
                    <a:pt x="0" y="512"/>
                  </a:lnTo>
                  <a:lnTo>
                    <a:pt x="212" y="300"/>
                  </a:lnTo>
                  <a:lnTo>
                    <a:pt x="4" y="92"/>
                  </a:lnTo>
                  <a:close/>
                </a:path>
              </a:pathLst>
            </a:custGeom>
            <a:solidFill>
              <a:schemeClr val="accent3"/>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3200"/>
            </a:p>
          </p:txBody>
        </p:sp>
      </p:grpSp>
      <p:sp>
        <p:nvSpPr>
          <p:cNvPr id="7" name="TextBox 15"/>
          <p:cNvSpPr txBox="1"/>
          <p:nvPr userDrawn="1"/>
        </p:nvSpPr>
        <p:spPr>
          <a:xfrm>
            <a:off x="10800524" y="322661"/>
            <a:ext cx="895129" cy="461665"/>
          </a:xfrm>
          <a:prstGeom prst="rect">
            <a:avLst/>
          </a:prstGeom>
          <a:noFill/>
        </p:spPr>
        <p:txBody>
          <a:bodyPr wrap="square" rtlCol="0">
            <a:spAutoFit/>
          </a:bodyPr>
          <a:lstStyle/>
          <a:p>
            <a:pPr algn="ctr"/>
            <a:fld id="{2EEF1883-7A0E-4F66-9932-E581691AD397}" type="slidenum">
              <a:rPr lang="zh-CN" altLang="en-US" sz="2400" b="0" smtClean="0">
                <a:solidFill>
                  <a:schemeClr val="accent1"/>
                </a:solidFill>
                <a:latin typeface="+mn-ea"/>
              </a:rPr>
            </a:fld>
            <a:r>
              <a:rPr lang="zh-CN" altLang="en-US" sz="2400" b="0" dirty="0">
                <a:solidFill>
                  <a:schemeClr val="accent1"/>
                </a:solidFill>
                <a:latin typeface="+mn-ea"/>
              </a:rPr>
              <a:t> </a:t>
            </a:r>
            <a:endParaRPr lang="zh-CN" altLang="en-US" sz="2400" b="0" dirty="0">
              <a:solidFill>
                <a:schemeClr val="accent1"/>
              </a:solidFill>
              <a:latin typeface="+mn-ea"/>
            </a:endParaRPr>
          </a:p>
        </p:txBody>
      </p:sp>
      <p:sp>
        <p:nvSpPr>
          <p:cNvPr id="8" name="Title 1"/>
          <p:cNvSpPr txBox="1"/>
          <p:nvPr userDrawn="1"/>
        </p:nvSpPr>
        <p:spPr>
          <a:xfrm>
            <a:off x="1143840" y="266933"/>
            <a:ext cx="5625260" cy="505969"/>
          </a:xfrm>
          <a:prstGeom prst="rect">
            <a:avLst/>
          </a:prstGeom>
        </p:spPr>
        <p:txBody>
          <a:bodyPr lIns="0" rIns="0" anchor="ctr">
            <a:noAutofit/>
          </a:bodyPr>
          <a:lstStyle>
            <a:lvl1pPr algn="ctr" defTabSz="914400" rtl="0" eaLnBrk="1" latinLnBrk="0" hangingPunct="1">
              <a:spcBef>
                <a:spcPct val="0"/>
              </a:spcBef>
              <a:buNone/>
              <a:defRPr sz="3000" b="0" kern="1200">
                <a:solidFill>
                  <a:schemeClr val="accent1"/>
                </a:solidFill>
                <a:latin typeface="U.S. 101" pitchFamily="2" charset="0"/>
                <a:ea typeface="Roboto" panose="02000000000000000000" pitchFamily="2" charset="0"/>
                <a:cs typeface="Open Sans Light" panose="020B0306030504020204" pitchFamily="34" charset="0"/>
              </a:defRPr>
            </a:lvl1pPr>
          </a:lstStyle>
          <a:p>
            <a:pPr algn="l"/>
            <a:r>
              <a:rPr lang="zh-CN" altLang="en-US" sz="2400" b="1" dirty="0">
                <a:solidFill>
                  <a:schemeClr val="tx1">
                    <a:lumMod val="75000"/>
                    <a:lumOff val="25000"/>
                  </a:schemeClr>
                </a:solidFill>
                <a:latin typeface="+mn-ea"/>
                <a:ea typeface="+mn-ea"/>
              </a:rPr>
              <a:t>企业概况介绍</a:t>
            </a:r>
            <a:endParaRPr lang="zh-CN" altLang="en-US" sz="2400" b="1" dirty="0">
              <a:solidFill>
                <a:schemeClr val="tx1">
                  <a:lumMod val="75000"/>
                  <a:lumOff val="25000"/>
                </a:schemeClr>
              </a:solidFill>
              <a:latin typeface="+mn-ea"/>
              <a:ea typeface="+mn-ea"/>
            </a:endParaRPr>
          </a:p>
        </p:txBody>
      </p:sp>
    </p:spTree>
  </p:cSld>
  <p:clrMapOvr>
    <a:masterClrMapping/>
  </p:clrMapOvr>
  <mc:AlternateContent xmlns:mc="http://schemas.openxmlformats.org/markup-compatibility/2006">
    <mc:Choice xmlns:p14="http://schemas.microsoft.com/office/powerpoint/2010/main" Requires="p14">
      <p:transition spd="slow" p14:dur="1000" advTm="10000">
        <p:cover/>
      </p:transition>
    </mc:Choice>
    <mc:Fallback>
      <p:transition spd="slow" advTm="10000">
        <p:cov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1" presetClass="entr" presetSubtype="0" fill="hold" grpId="0" nodeType="afterEffect">
                                  <p:stCondLst>
                                    <p:cond delay="0"/>
                                  </p:stCondLst>
                                  <p:iterate type="lt">
                                    <p:tmPct val="10000"/>
                                  </p:iterate>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ppt_x</p:attrName>
                                        </p:attrNameLst>
                                      </p:cBhvr>
                                      <p:tavLst>
                                        <p:tav tm="0">
                                          <p:val>
                                            <p:strVal val="#ppt_x"/>
                                          </p:val>
                                        </p:tav>
                                        <p:tav tm="50000">
                                          <p:val>
                                            <p:strVal val="#ppt_x+.1"/>
                                          </p:val>
                                        </p:tav>
                                        <p:tav tm="100000">
                                          <p:val>
                                            <p:strVal val="#ppt_x"/>
                                          </p:val>
                                        </p:tav>
                                      </p:tavLst>
                                    </p:anim>
                                    <p:anim calcmode="lin" valueType="num">
                                      <p:cBhvr>
                                        <p:cTn id="13" dur="500" fill="hold"/>
                                        <p:tgtEl>
                                          <p:spTgt spid="8"/>
                                        </p:tgtEl>
                                        <p:attrNameLst>
                                          <p:attrName>ppt_y</p:attrName>
                                        </p:attrNameLst>
                                      </p:cBhvr>
                                      <p:tavLst>
                                        <p:tav tm="0">
                                          <p:val>
                                            <p:strVal val="#ppt_y"/>
                                          </p:val>
                                        </p:tav>
                                        <p:tav tm="100000">
                                          <p:val>
                                            <p:strVal val="#ppt_y"/>
                                          </p:val>
                                        </p:tav>
                                      </p:tavLst>
                                    </p:anim>
                                    <p:anim calcmode="lin" valueType="num">
                                      <p:cBhvr>
                                        <p:cTn id="14" dur="500" fill="hold"/>
                                        <p:tgtEl>
                                          <p:spTgt spid="8"/>
                                        </p:tgtEl>
                                        <p:attrNameLst>
                                          <p:attrName>ppt_h</p:attrName>
                                        </p:attrNameLst>
                                      </p:cBhvr>
                                      <p:tavLst>
                                        <p:tav tm="0">
                                          <p:val>
                                            <p:strVal val="#ppt_h/10"/>
                                          </p:val>
                                        </p:tav>
                                        <p:tav tm="50000">
                                          <p:val>
                                            <p:strVal val="#ppt_h+.01"/>
                                          </p:val>
                                        </p:tav>
                                        <p:tav tm="100000">
                                          <p:val>
                                            <p:strVal val="#ppt_h"/>
                                          </p:val>
                                        </p:tav>
                                      </p:tavLst>
                                    </p:anim>
                                    <p:anim calcmode="lin" valueType="num">
                                      <p:cBhvr>
                                        <p:cTn id="15" dur="500" fill="hold"/>
                                        <p:tgtEl>
                                          <p:spTgt spid="8"/>
                                        </p:tgtEl>
                                        <p:attrNameLst>
                                          <p:attrName>ppt_w</p:attrName>
                                        </p:attrNameLst>
                                      </p:cBhvr>
                                      <p:tavLst>
                                        <p:tav tm="0">
                                          <p:val>
                                            <p:strVal val="#ppt_w/10"/>
                                          </p:val>
                                        </p:tav>
                                        <p:tav tm="50000">
                                          <p:val>
                                            <p:strVal val="#ppt_w+.01"/>
                                          </p:val>
                                        </p:tav>
                                        <p:tav tm="100000">
                                          <p:val>
                                            <p:strVal val="#ppt_w"/>
                                          </p:val>
                                        </p:tav>
                                      </p:tavLst>
                                    </p:anim>
                                    <p:animEffect transition="in" filter="fade">
                                      <p:cBhvr>
                                        <p:cTn id="16" dur="500" tmFilter="0,0; .5, 1; 1, 1"/>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结束页">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000" advTm="10000">
        <p:cover/>
      </p:transition>
    </mc:Choice>
    <mc:Fallback>
      <p:transition spd="slow" advTm="10000">
        <p:cover/>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000" advTm="10000">
        <p:cover/>
      </p:transition>
    </mc:Choice>
    <mc:Fallback>
      <p:transition spd="slow" advTm="10000">
        <p:cover/>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2003" y="1709892"/>
            <a:ext cx="10517524" cy="2852994"/>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2003" y="4589877"/>
            <a:ext cx="10517524" cy="1500322"/>
          </a:xfrm>
        </p:spPr>
        <p:txBody>
          <a:bodyPr/>
          <a:lstStyle>
            <a:lvl1pPr marL="0" indent="0">
              <a:buNone/>
              <a:defRPr sz="2400">
                <a:solidFill>
                  <a:schemeClr val="tx1">
                    <a:tint val="75000"/>
                  </a:schemeClr>
                </a:solidFill>
              </a:defRPr>
            </a:lvl1pPr>
            <a:lvl2pPr marL="456565" indent="0">
              <a:buNone/>
              <a:defRPr sz="2000">
                <a:solidFill>
                  <a:schemeClr val="tx1">
                    <a:tint val="75000"/>
                  </a:schemeClr>
                </a:solidFill>
              </a:defRPr>
            </a:lvl2pPr>
            <a:lvl3pPr marL="915035"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835" indent="0">
              <a:buNone/>
              <a:defRPr sz="1600">
                <a:solidFill>
                  <a:schemeClr val="tx1">
                    <a:tint val="75000"/>
                  </a:schemeClr>
                </a:solidFill>
              </a:defRPr>
            </a:lvl7pPr>
            <a:lvl8pPr marL="3200400" indent="0">
              <a:buNone/>
              <a:defRPr sz="1600">
                <a:solidFill>
                  <a:schemeClr val="tx1">
                    <a:tint val="75000"/>
                  </a:schemeClr>
                </a:solidFill>
              </a:defRPr>
            </a:lvl8pPr>
            <a:lvl9pPr marL="3658235" indent="0">
              <a:buNone/>
              <a:defRPr sz="1600">
                <a:solidFill>
                  <a:schemeClr val="tx1">
                    <a:tint val="75000"/>
                  </a:schemeClr>
                </a:solidFill>
              </a:defRPr>
            </a:lvl9pPr>
          </a:lstStyle>
          <a:p>
            <a:pPr lvl="0"/>
            <a:r>
              <a:rPr lang="zh-CN" altLang="en-US" smtClean="0"/>
              <a:t>单击此处编辑母版文本样式</a:t>
            </a:r>
            <a:endParaRPr lang="zh-CN" altLang="en-US" smtClean="0"/>
          </a:p>
        </p:txBody>
      </p:sp>
      <p:sp>
        <p:nvSpPr>
          <p:cNvPr id="4" name="日期占位符 3"/>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000" advTm="10000">
        <p:cover/>
      </p:transition>
    </mc:Choice>
    <mc:Fallback>
      <p:transition spd="slow" advTm="10000">
        <p:cover/>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353" y="1825790"/>
            <a:ext cx="5182548" cy="4351730"/>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6173329" y="1825790"/>
            <a:ext cx="5182548" cy="4351730"/>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000" advTm="10000">
        <p:cover/>
      </p:transition>
    </mc:Choice>
    <mc:Fallback>
      <p:transition spd="slow" advTm="10000">
        <p:cover/>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941" y="365158"/>
            <a:ext cx="10517524" cy="132568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1186991" y="1778598"/>
            <a:ext cx="4874466" cy="823986"/>
          </a:xfrm>
        </p:spPr>
        <p:txBody>
          <a:bodyPr anchor="ctr" anchorCtr="0"/>
          <a:lstStyle>
            <a:lvl1pPr marL="0" indent="0">
              <a:buNone/>
              <a:defRPr sz="2800"/>
            </a:lvl1pPr>
            <a:lvl2pPr marL="456565" indent="0">
              <a:buNone/>
              <a:defRPr sz="2400"/>
            </a:lvl2pPr>
            <a:lvl3pPr marL="915035" indent="0">
              <a:buNone/>
              <a:defRPr sz="2000"/>
            </a:lvl3pPr>
            <a:lvl4pPr marL="1371600" indent="0">
              <a:buNone/>
              <a:defRPr sz="1800"/>
            </a:lvl4pPr>
            <a:lvl5pPr marL="1828800" indent="0">
              <a:buNone/>
              <a:defRPr sz="1800"/>
            </a:lvl5pPr>
            <a:lvl6pPr marL="2286000" indent="0">
              <a:buNone/>
              <a:defRPr sz="1800"/>
            </a:lvl6pPr>
            <a:lvl7pPr marL="2743835" indent="0">
              <a:buNone/>
              <a:defRPr sz="1800"/>
            </a:lvl7pPr>
            <a:lvl8pPr marL="3200400" indent="0">
              <a:buNone/>
              <a:defRPr sz="1800"/>
            </a:lvl8pPr>
            <a:lvl9pPr marL="3658235" indent="0">
              <a:buNone/>
              <a:defRPr sz="1800"/>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1186991" y="2665619"/>
            <a:ext cx="4874466" cy="3524602"/>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6258083" y="1778598"/>
            <a:ext cx="4898472" cy="823986"/>
          </a:xfrm>
        </p:spPr>
        <p:txBody>
          <a:bodyPr anchor="ctr" anchorCtr="0"/>
          <a:lstStyle>
            <a:lvl1pPr marL="0" indent="0">
              <a:buNone/>
              <a:defRPr sz="2800"/>
            </a:lvl1pPr>
            <a:lvl2pPr marL="456565" indent="0">
              <a:buNone/>
              <a:defRPr sz="2400"/>
            </a:lvl2pPr>
            <a:lvl3pPr marL="915035" indent="0">
              <a:buNone/>
              <a:defRPr sz="2000"/>
            </a:lvl3pPr>
            <a:lvl4pPr marL="1371600" indent="0">
              <a:buNone/>
              <a:defRPr sz="1800"/>
            </a:lvl4pPr>
            <a:lvl5pPr marL="1828800" indent="0">
              <a:buNone/>
              <a:defRPr sz="1800"/>
            </a:lvl5pPr>
            <a:lvl6pPr marL="2286000" indent="0">
              <a:buNone/>
              <a:defRPr sz="1800"/>
            </a:lvl6pPr>
            <a:lvl7pPr marL="2743835" indent="0">
              <a:buNone/>
              <a:defRPr sz="1800"/>
            </a:lvl7pPr>
            <a:lvl8pPr marL="3200400" indent="0">
              <a:buNone/>
              <a:defRPr sz="1800"/>
            </a:lvl8pPr>
            <a:lvl9pPr marL="3658235" indent="0">
              <a:buNone/>
              <a:defRPr sz="1800"/>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6258083" y="2665619"/>
            <a:ext cx="4898472" cy="3524602"/>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000" advTm="10000">
        <p:cover/>
      </p:transition>
    </mc:Choice>
    <mc:Fallback>
      <p:transition spd="slow" advTm="10000">
        <p:cover/>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000" advTm="10000">
        <p:cover/>
      </p:transition>
    </mc:Choice>
    <mc:Fallback>
      <p:transition spd="slow" advTm="10000">
        <p:cover/>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000" advTm="10000">
        <p:cover/>
      </p:transition>
    </mc:Choice>
    <mc:Fallback>
      <p:transition spd="slow" advTm="10000">
        <p:cover/>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941" y="457241"/>
            <a:ext cx="4166111" cy="1600344"/>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4136" y="457242"/>
            <a:ext cx="6173329" cy="5404337"/>
          </a:xfrm>
        </p:spPr>
        <p:txBody>
          <a:bodyPr/>
          <a:lstStyle>
            <a:lvl1pPr marL="0" indent="0">
              <a:buNone/>
              <a:defRPr sz="3200"/>
            </a:lvl1pPr>
            <a:lvl2pPr marL="456565" indent="0">
              <a:buNone/>
              <a:defRPr sz="2800"/>
            </a:lvl2pPr>
            <a:lvl3pPr marL="915035" indent="0">
              <a:buNone/>
              <a:defRPr sz="2400"/>
            </a:lvl3pPr>
            <a:lvl4pPr marL="1371600" indent="0">
              <a:buNone/>
              <a:defRPr sz="2000"/>
            </a:lvl4pPr>
            <a:lvl5pPr marL="1828800" indent="0">
              <a:buNone/>
              <a:defRPr sz="2000"/>
            </a:lvl5pPr>
            <a:lvl6pPr marL="2286000" indent="0">
              <a:buNone/>
              <a:defRPr sz="2000"/>
            </a:lvl6pPr>
            <a:lvl7pPr marL="2743835" indent="0">
              <a:buNone/>
              <a:defRPr sz="2000"/>
            </a:lvl7pPr>
            <a:lvl8pPr marL="3200400" indent="0">
              <a:buNone/>
              <a:defRPr sz="2000"/>
            </a:lvl8pPr>
            <a:lvl9pPr marL="3658235" indent="0">
              <a:buNone/>
              <a:defRPr sz="2000"/>
            </a:lvl9pPr>
          </a:lstStyle>
          <a:p>
            <a:endParaRPr lang="zh-CN" altLang="en-US"/>
          </a:p>
        </p:txBody>
      </p:sp>
      <p:sp>
        <p:nvSpPr>
          <p:cNvPr id="4" name="文本占位符 3"/>
          <p:cNvSpPr>
            <a:spLocks noGrp="1"/>
          </p:cNvSpPr>
          <p:nvPr>
            <p:ph type="body" sz="half" idx="2"/>
          </p:nvPr>
        </p:nvSpPr>
        <p:spPr>
          <a:xfrm>
            <a:off x="839941" y="2057586"/>
            <a:ext cx="4166111" cy="3811932"/>
          </a:xfrm>
        </p:spPr>
        <p:txBody>
          <a:bodyPr/>
          <a:lstStyle>
            <a:lvl1pPr marL="0" indent="0">
              <a:buNone/>
              <a:defRPr sz="2000"/>
            </a:lvl1pPr>
            <a:lvl2pPr marL="456565" indent="0">
              <a:buNone/>
              <a:defRPr sz="1800"/>
            </a:lvl2pPr>
            <a:lvl3pPr marL="915035" indent="0">
              <a:buNone/>
              <a:defRPr sz="1600"/>
            </a:lvl3pPr>
            <a:lvl4pPr marL="1371600" indent="0">
              <a:buNone/>
              <a:defRPr sz="1395"/>
            </a:lvl4pPr>
            <a:lvl5pPr marL="1828800" indent="0">
              <a:buNone/>
              <a:defRPr sz="1395"/>
            </a:lvl5pPr>
            <a:lvl6pPr marL="2286000" indent="0">
              <a:buNone/>
              <a:defRPr sz="1395"/>
            </a:lvl6pPr>
            <a:lvl7pPr marL="2743835" indent="0">
              <a:buNone/>
              <a:defRPr sz="1395"/>
            </a:lvl7pPr>
            <a:lvl8pPr marL="3200400" indent="0">
              <a:buNone/>
              <a:defRPr sz="1395"/>
            </a:lvl8pPr>
            <a:lvl9pPr marL="3658235" indent="0">
              <a:buNone/>
              <a:defRPr sz="1395"/>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000" advTm="10000">
        <p:cover/>
      </p:transition>
    </mc:Choice>
    <mc:Fallback>
      <p:transition spd="slow" advTm="10000">
        <p:cover/>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6496" y="365158"/>
            <a:ext cx="2629381" cy="5812362"/>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353" y="365158"/>
            <a:ext cx="7735715" cy="5812362"/>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000" advTm="10000">
        <p:cover/>
      </p:transition>
    </mc:Choice>
    <mc:Fallback>
      <p:transition spd="slow" advTm="10000">
        <p:cover/>
      </p:transition>
    </mc:Fallback>
  </mc:AlternateContent>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353" y="365158"/>
            <a:ext cx="10517524" cy="132568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353" y="1825790"/>
            <a:ext cx="10517524" cy="4351730"/>
          </a:xfrm>
          <a:prstGeom prst="rect">
            <a:avLst/>
          </a:prstGeom>
        </p:spPr>
        <p:txBody>
          <a:bodyPr vert="horz" lIns="91440" tIns="45720" rIns="91440" bIns="4572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2"/>
          </p:nvPr>
        </p:nvSpPr>
        <p:spPr>
          <a:xfrm>
            <a:off x="838353" y="6356923"/>
            <a:ext cx="2743702" cy="365158"/>
          </a:xfrm>
          <a:prstGeom prst="rect">
            <a:avLst/>
          </a:prstGeom>
        </p:spPr>
        <p:txBody>
          <a:bodyPr vert="horz" lIns="91440" tIns="45720" rIns="91440" bIns="45720" rtlCol="0" anchor="ctr"/>
          <a:lstStyle>
            <a:lvl1pPr algn="l">
              <a:defRPr sz="1195">
                <a:solidFill>
                  <a:schemeClr val="tx1">
                    <a:tint val="75000"/>
                  </a:schemeClr>
                </a:solidFill>
              </a:defRPr>
            </a:lvl1pPr>
          </a:lstStyle>
          <a:p>
            <a:fld id="{82F288E0-7875-42C4-84C8-98DBBD3BF4D2}" type="datetimeFigureOut">
              <a:rPr lang="zh-CN" altLang="en-US" smtClean="0"/>
            </a:fld>
            <a:endParaRPr lang="zh-CN" altLang="en-US"/>
          </a:p>
        </p:txBody>
      </p:sp>
      <p:sp>
        <p:nvSpPr>
          <p:cNvPr id="5" name="页脚占位符 4"/>
          <p:cNvSpPr>
            <a:spLocks noGrp="1"/>
          </p:cNvSpPr>
          <p:nvPr>
            <p:ph type="ftr" sz="quarter" idx="3"/>
          </p:nvPr>
        </p:nvSpPr>
        <p:spPr>
          <a:xfrm>
            <a:off x="4039339" y="6356923"/>
            <a:ext cx="4115553" cy="365158"/>
          </a:xfrm>
          <a:prstGeom prst="rect">
            <a:avLst/>
          </a:prstGeom>
        </p:spPr>
        <p:txBody>
          <a:bodyPr vert="horz" lIns="91440" tIns="45720" rIns="91440" bIns="45720" rtlCol="0" anchor="ctr"/>
          <a:lstStyle>
            <a:lvl1pPr algn="ctr">
              <a:defRPr sz="1195">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2175" y="6356923"/>
            <a:ext cx="2743702" cy="365158"/>
          </a:xfrm>
          <a:prstGeom prst="rect">
            <a:avLst/>
          </a:prstGeom>
        </p:spPr>
        <p:txBody>
          <a:bodyPr vert="horz" lIns="91440" tIns="45720" rIns="91440" bIns="45720" rtlCol="0" anchor="ctr"/>
          <a:lstStyle>
            <a:lvl1pPr algn="r">
              <a:defRPr sz="1195">
                <a:solidFill>
                  <a:schemeClr val="tx1">
                    <a:tint val="75000"/>
                  </a:schemeClr>
                </a:solidFill>
              </a:defRPr>
            </a:lvl1pPr>
          </a:lstStyle>
          <a:p>
            <a:fld id="{7D9BB5D0-35E4-459D-AEF3-FE4D7C45CC19}"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mc:AlternateContent xmlns:mc="http://schemas.openxmlformats.org/markup-compatibility/2006">
    <mc:Choice xmlns:p14="http://schemas.microsoft.com/office/powerpoint/2010/main" Requires="p14">
      <p:transition spd="slow" p14:dur="1000" advTm="10000">
        <p:cover/>
      </p:transition>
    </mc:Choice>
    <mc:Fallback>
      <p:transition spd="slow" advTm="10000">
        <p:cover/>
      </p:transition>
    </mc:Fallback>
  </mc:AlternateContent>
  <p:txStyles>
    <p:titleStyle>
      <a:lvl1pPr algn="l" defTabSz="915035" rtl="0" eaLnBrk="1" latinLnBrk="0" hangingPunct="1">
        <a:lnSpc>
          <a:spcPct val="90000"/>
        </a:lnSpc>
        <a:spcBef>
          <a:spcPct val="0"/>
        </a:spcBef>
        <a:buNone/>
        <a:defRPr sz="4405" kern="1200">
          <a:solidFill>
            <a:schemeClr val="tx1"/>
          </a:solidFill>
          <a:latin typeface="+mj-lt"/>
          <a:ea typeface="+mj-ea"/>
          <a:cs typeface="+mj-cs"/>
        </a:defRPr>
      </a:lvl1pPr>
    </p:titleStyle>
    <p:bodyStyle>
      <a:lvl1pPr marL="228600" indent="-228600" algn="l" defTabSz="915035"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5035"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5035"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565" indent="-228600" algn="l" defTabSz="91503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503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5235" indent="-228600" algn="l" defTabSz="91503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503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635" indent="-228600" algn="l" defTabSz="91503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835" indent="-228600" algn="l" defTabSz="91503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5035" rtl="0" eaLnBrk="1" latinLnBrk="0" hangingPunct="1">
        <a:defRPr sz="1800" kern="1200">
          <a:solidFill>
            <a:schemeClr val="tx1"/>
          </a:solidFill>
          <a:latin typeface="+mn-lt"/>
          <a:ea typeface="+mn-ea"/>
          <a:cs typeface="+mn-cs"/>
        </a:defRPr>
      </a:lvl1pPr>
      <a:lvl2pPr marL="456565" algn="l" defTabSz="915035" rtl="0" eaLnBrk="1" latinLnBrk="0" hangingPunct="1">
        <a:defRPr sz="1800" kern="1200">
          <a:solidFill>
            <a:schemeClr val="tx1"/>
          </a:solidFill>
          <a:latin typeface="+mn-lt"/>
          <a:ea typeface="+mn-ea"/>
          <a:cs typeface="+mn-cs"/>
        </a:defRPr>
      </a:lvl2pPr>
      <a:lvl3pPr marL="915035" algn="l" defTabSz="915035" rtl="0" eaLnBrk="1" latinLnBrk="0" hangingPunct="1">
        <a:defRPr sz="1800" kern="1200">
          <a:solidFill>
            <a:schemeClr val="tx1"/>
          </a:solidFill>
          <a:latin typeface="+mn-lt"/>
          <a:ea typeface="+mn-ea"/>
          <a:cs typeface="+mn-cs"/>
        </a:defRPr>
      </a:lvl3pPr>
      <a:lvl4pPr marL="1371600" algn="l" defTabSz="915035" rtl="0" eaLnBrk="1" latinLnBrk="0" hangingPunct="1">
        <a:defRPr sz="1800" kern="1200">
          <a:solidFill>
            <a:schemeClr val="tx1"/>
          </a:solidFill>
          <a:latin typeface="+mn-lt"/>
          <a:ea typeface="+mn-ea"/>
          <a:cs typeface="+mn-cs"/>
        </a:defRPr>
      </a:lvl4pPr>
      <a:lvl5pPr marL="1828800" algn="l" defTabSz="915035" rtl="0" eaLnBrk="1" latinLnBrk="0" hangingPunct="1">
        <a:defRPr sz="1800" kern="1200">
          <a:solidFill>
            <a:schemeClr val="tx1"/>
          </a:solidFill>
          <a:latin typeface="+mn-lt"/>
          <a:ea typeface="+mn-ea"/>
          <a:cs typeface="+mn-cs"/>
        </a:defRPr>
      </a:lvl5pPr>
      <a:lvl6pPr marL="2286000" algn="l" defTabSz="915035" rtl="0" eaLnBrk="1" latinLnBrk="0" hangingPunct="1">
        <a:defRPr sz="1800" kern="1200">
          <a:solidFill>
            <a:schemeClr val="tx1"/>
          </a:solidFill>
          <a:latin typeface="+mn-lt"/>
          <a:ea typeface="+mn-ea"/>
          <a:cs typeface="+mn-cs"/>
        </a:defRPr>
      </a:lvl6pPr>
      <a:lvl7pPr marL="2743835" algn="l" defTabSz="915035" rtl="0" eaLnBrk="1" latinLnBrk="0" hangingPunct="1">
        <a:defRPr sz="1800" kern="1200">
          <a:solidFill>
            <a:schemeClr val="tx1"/>
          </a:solidFill>
          <a:latin typeface="+mn-lt"/>
          <a:ea typeface="+mn-ea"/>
          <a:cs typeface="+mn-cs"/>
        </a:defRPr>
      </a:lvl7pPr>
      <a:lvl8pPr marL="3200400" algn="l" defTabSz="915035" rtl="0" eaLnBrk="1" latinLnBrk="0" hangingPunct="1">
        <a:defRPr sz="1800" kern="1200">
          <a:solidFill>
            <a:schemeClr val="tx1"/>
          </a:solidFill>
          <a:latin typeface="+mn-lt"/>
          <a:ea typeface="+mn-ea"/>
          <a:cs typeface="+mn-cs"/>
        </a:defRPr>
      </a:lvl8pPr>
      <a:lvl9pPr marL="3658235" algn="l" defTabSz="915035"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image" Target="../media/image1.png"/></Relationships>
</file>

<file path=ppt/slides/_rels/slide10.xml.rels><?xml version="1.0" encoding="UTF-8" standalone="yes"?>
<Relationships xmlns="http://schemas.openxmlformats.org/package/2006/relationships"><Relationship Id="rId5" Type="http://schemas.openxmlformats.org/officeDocument/2006/relationships/notesSlide" Target="../notesSlides/notesSlide8.xml"/><Relationship Id="rId4" Type="http://schemas.openxmlformats.org/officeDocument/2006/relationships/slideLayout" Target="../slideLayouts/slideLayout2.xml"/><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image" Target="../media/image11.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7.xml"/><Relationship Id="rId1"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2.jpeg"/></Relationships>
</file>

<file path=ppt/slides/_rels/slide13.xml.rels><?xml version="1.0" encoding="UTF-8" standalone="yes"?>
<Relationships xmlns="http://schemas.openxmlformats.org/package/2006/relationships"><Relationship Id="rId5" Type="http://schemas.openxmlformats.org/officeDocument/2006/relationships/notesSlide" Target="../notesSlides/notesSlide10.xml"/><Relationship Id="rId4" Type="http://schemas.openxmlformats.org/officeDocument/2006/relationships/slideLayout" Target="../slideLayouts/slideLayout2.xml"/><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7.xml"/><Relationship Id="rId1" Type="http://schemas.openxmlformats.org/officeDocument/2006/relationships/image" Target="../media/image1.png"/></Relationships>
</file>

<file path=ppt/slides/_rels/slide15.xml.rels><?xml version="1.0" encoding="UTF-8" standalone="yes"?>
<Relationships xmlns="http://schemas.openxmlformats.org/package/2006/relationships"><Relationship Id="rId4" Type="http://schemas.openxmlformats.org/officeDocument/2006/relationships/notesSlide" Target="../notesSlides/notesSlide12.xml"/><Relationship Id="rId3" Type="http://schemas.openxmlformats.org/officeDocument/2006/relationships/slideLayout" Target="../slideLayouts/slideLayout2.xml"/><Relationship Id="rId2" Type="http://schemas.openxmlformats.org/officeDocument/2006/relationships/image" Target="../media/image6.png"/><Relationship Id="rId1" Type="http://schemas.openxmlformats.org/officeDocument/2006/relationships/image" Target="../media/image4.png"/></Relationships>
</file>

<file path=ppt/slides/_rels/slide16.xml.rels><?xml version="1.0" encoding="UTF-8" standalone="yes"?>
<Relationships xmlns="http://schemas.openxmlformats.org/package/2006/relationships"><Relationship Id="rId4" Type="http://schemas.openxmlformats.org/officeDocument/2006/relationships/notesSlide" Target="../notesSlides/notesSlide13.xml"/><Relationship Id="rId3" Type="http://schemas.openxmlformats.org/officeDocument/2006/relationships/slideLayout" Target="../slideLayouts/slideLayout2.xml"/><Relationship Id="rId2" Type="http://schemas.openxmlformats.org/officeDocument/2006/relationships/image" Target="../media/image6.png"/><Relationship Id="rId1" Type="http://schemas.openxmlformats.org/officeDocument/2006/relationships/image" Target="../media/image4.png"/></Relationships>
</file>

<file path=ppt/slides/_rels/slide17.xml.rels><?xml version="1.0" encoding="UTF-8" standalone="yes"?>
<Relationships xmlns="http://schemas.openxmlformats.org/package/2006/relationships"><Relationship Id="rId4" Type="http://schemas.openxmlformats.org/officeDocument/2006/relationships/notesSlide" Target="../notesSlides/notesSlide14.xml"/><Relationship Id="rId3" Type="http://schemas.openxmlformats.org/officeDocument/2006/relationships/slideLayout" Target="../slideLayouts/slideLayout2.xml"/><Relationship Id="rId2" Type="http://schemas.openxmlformats.org/officeDocument/2006/relationships/image" Target="../media/image6.png"/><Relationship Id="rId1" Type="http://schemas.openxmlformats.org/officeDocument/2006/relationships/image" Target="../media/image4.png"/></Relationships>
</file>

<file path=ppt/slides/_rels/slide18.xml.rels><?xml version="1.0" encoding="UTF-8" standalone="yes"?>
<Relationships xmlns="http://schemas.openxmlformats.org/package/2006/relationships"><Relationship Id="rId9" Type="http://schemas.openxmlformats.org/officeDocument/2006/relationships/notesSlide" Target="../notesSlides/notesSlide15.xml"/><Relationship Id="rId8" Type="http://schemas.openxmlformats.org/officeDocument/2006/relationships/slideLayout" Target="../slideLayouts/slideLayout2.xml"/><Relationship Id="rId7" Type="http://schemas.openxmlformats.org/officeDocument/2006/relationships/image" Target="../media/image6.png"/><Relationship Id="rId6" Type="http://schemas.openxmlformats.org/officeDocument/2006/relationships/image" Target="../media/image4.png"/><Relationship Id="rId5" Type="http://schemas.openxmlformats.org/officeDocument/2006/relationships/image" Target="../media/image18.png"/><Relationship Id="rId4" Type="http://schemas.openxmlformats.org/officeDocument/2006/relationships/image" Target="../media/image17.png"/><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image" Target="../media/image14.png"/></Relationships>
</file>

<file path=ppt/slides/_rels/slide19.xml.rels><?xml version="1.0" encoding="UTF-8" standalone="yes"?>
<Relationships xmlns="http://schemas.openxmlformats.org/package/2006/relationships"><Relationship Id="rId4" Type="http://schemas.openxmlformats.org/officeDocument/2006/relationships/notesSlide" Target="../notesSlides/notesSlide16.xml"/><Relationship Id="rId3" Type="http://schemas.openxmlformats.org/officeDocument/2006/relationships/slideLayout" Target="../slideLayouts/slideLayout2.xml"/><Relationship Id="rId2" Type="http://schemas.openxmlformats.org/officeDocument/2006/relationships/image" Target="../media/image6.png"/><Relationship Id="rId1" Type="http://schemas.openxmlformats.org/officeDocument/2006/relationships/image" Target="../media/image4.png"/></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jpeg"/></Relationships>
</file>

<file path=ppt/slides/_rels/slide20.xml.rels><?xml version="1.0" encoding="UTF-8" standalone="yes"?>
<Relationships xmlns="http://schemas.openxmlformats.org/package/2006/relationships"><Relationship Id="rId4" Type="http://schemas.openxmlformats.org/officeDocument/2006/relationships/notesSlide" Target="../notesSlides/notesSlide17.xml"/><Relationship Id="rId3" Type="http://schemas.openxmlformats.org/officeDocument/2006/relationships/slideLayout" Target="../slideLayouts/slideLayout2.xml"/><Relationship Id="rId2" Type="http://schemas.openxmlformats.org/officeDocument/2006/relationships/image" Target="../media/image6.png"/><Relationship Id="rId1" Type="http://schemas.openxmlformats.org/officeDocument/2006/relationships/image" Target="../media/image4.png"/></Relationships>
</file>

<file path=ppt/slides/_rels/slide21.xml.rels><?xml version="1.0" encoding="UTF-8" standalone="yes"?>
<Relationships xmlns="http://schemas.openxmlformats.org/package/2006/relationships"><Relationship Id="rId4" Type="http://schemas.openxmlformats.org/officeDocument/2006/relationships/notesSlide" Target="../notesSlides/notesSlide18.xml"/><Relationship Id="rId3" Type="http://schemas.openxmlformats.org/officeDocument/2006/relationships/slideLayout" Target="../slideLayouts/slideLayout2.xml"/><Relationship Id="rId2" Type="http://schemas.openxmlformats.org/officeDocument/2006/relationships/image" Target="../media/image6.png"/><Relationship Id="rId1" Type="http://schemas.openxmlformats.org/officeDocument/2006/relationships/image" Target="../media/image4.png"/></Relationships>
</file>

<file path=ppt/slides/_rels/slide22.xml.rels><?xml version="1.0" encoding="UTF-8" standalone="yes"?>
<Relationships xmlns="http://schemas.openxmlformats.org/package/2006/relationships"><Relationship Id="rId4" Type="http://schemas.openxmlformats.org/officeDocument/2006/relationships/notesSlide" Target="../notesSlides/notesSlide19.xml"/><Relationship Id="rId3" Type="http://schemas.openxmlformats.org/officeDocument/2006/relationships/slideLayout" Target="../slideLayouts/slideLayout2.xml"/><Relationship Id="rId2" Type="http://schemas.openxmlformats.org/officeDocument/2006/relationships/image" Target="../media/image6.png"/><Relationship Id="rId1" Type="http://schemas.openxmlformats.org/officeDocument/2006/relationships/image" Target="../media/image4.png"/></Relationships>
</file>

<file path=ppt/slides/_rels/slide23.xml.rels><?xml version="1.0" encoding="UTF-8" standalone="yes"?>
<Relationships xmlns="http://schemas.openxmlformats.org/package/2006/relationships"><Relationship Id="rId4" Type="http://schemas.openxmlformats.org/officeDocument/2006/relationships/notesSlide" Target="../notesSlides/notesSlide20.xml"/><Relationship Id="rId3" Type="http://schemas.openxmlformats.org/officeDocument/2006/relationships/slideLayout" Target="../slideLayouts/slideLayout2.xml"/><Relationship Id="rId2" Type="http://schemas.openxmlformats.org/officeDocument/2006/relationships/image" Target="../media/image6.png"/><Relationship Id="rId1" Type="http://schemas.openxmlformats.org/officeDocument/2006/relationships/image" Target="../media/image4.png"/></Relationships>
</file>

<file path=ppt/slides/_rels/slide24.xml.rels><?xml version="1.0" encoding="UTF-8" standalone="yes"?>
<Relationships xmlns="http://schemas.openxmlformats.org/package/2006/relationships"><Relationship Id="rId4" Type="http://schemas.openxmlformats.org/officeDocument/2006/relationships/notesSlide" Target="../notesSlides/notesSlide21.xml"/><Relationship Id="rId3" Type="http://schemas.openxmlformats.org/officeDocument/2006/relationships/slideLayout" Target="../slideLayouts/slideLayout2.xml"/><Relationship Id="rId2" Type="http://schemas.openxmlformats.org/officeDocument/2006/relationships/image" Target="../media/image6.png"/><Relationship Id="rId1" Type="http://schemas.openxmlformats.org/officeDocument/2006/relationships/image" Target="../media/image4.png"/></Relationships>
</file>

<file path=ppt/slides/_rels/slide25.xml.rels><?xml version="1.0" encoding="UTF-8" standalone="yes"?>
<Relationships xmlns="http://schemas.openxmlformats.org/package/2006/relationships"><Relationship Id="rId6" Type="http://schemas.openxmlformats.org/officeDocument/2006/relationships/notesSlide" Target="../notesSlides/notesSlide22.xml"/><Relationship Id="rId5" Type="http://schemas.openxmlformats.org/officeDocument/2006/relationships/slideLayout" Target="../slideLayouts/slideLayout2.xml"/><Relationship Id="rId4" Type="http://schemas.openxmlformats.org/officeDocument/2006/relationships/image" Target="../media/image20.jpeg"/><Relationship Id="rId3" Type="http://schemas.openxmlformats.org/officeDocument/2006/relationships/image" Target="../media/image19.jpeg"/><Relationship Id="rId2" Type="http://schemas.openxmlformats.org/officeDocument/2006/relationships/image" Target="../media/image6.png"/><Relationship Id="rId1" Type="http://schemas.openxmlformats.org/officeDocument/2006/relationships/image" Target="../media/image4.png"/></Relationships>
</file>

<file path=ppt/slides/_rels/slide26.xml.rels><?xml version="1.0" encoding="UTF-8" standalone="yes"?>
<Relationships xmlns="http://schemas.openxmlformats.org/package/2006/relationships"><Relationship Id="rId6" Type="http://schemas.openxmlformats.org/officeDocument/2006/relationships/notesSlide" Target="../notesSlides/notesSlide23.xml"/><Relationship Id="rId5" Type="http://schemas.openxmlformats.org/officeDocument/2006/relationships/slideLayout" Target="../slideLayouts/slideLayout2.xml"/><Relationship Id="rId4" Type="http://schemas.openxmlformats.org/officeDocument/2006/relationships/image" Target="../media/image22.jpeg"/><Relationship Id="rId3" Type="http://schemas.openxmlformats.org/officeDocument/2006/relationships/image" Target="../media/image21.jpeg"/><Relationship Id="rId2" Type="http://schemas.openxmlformats.org/officeDocument/2006/relationships/image" Target="../media/image6.png"/><Relationship Id="rId1" Type="http://schemas.openxmlformats.org/officeDocument/2006/relationships/image" Target="../media/image4.png"/></Relationships>
</file>

<file path=ppt/slides/_rels/slide27.xml.rels><?xml version="1.0" encoding="UTF-8" standalone="yes"?>
<Relationships xmlns="http://schemas.openxmlformats.org/package/2006/relationships"><Relationship Id="rId4" Type="http://schemas.openxmlformats.org/officeDocument/2006/relationships/notesSlide" Target="../notesSlides/notesSlide24.xml"/><Relationship Id="rId3" Type="http://schemas.openxmlformats.org/officeDocument/2006/relationships/slideLayout" Target="../slideLayouts/slideLayout2.xml"/><Relationship Id="rId2" Type="http://schemas.openxmlformats.org/officeDocument/2006/relationships/image" Target="../media/image6.png"/><Relationship Id="rId1" Type="http://schemas.openxmlformats.org/officeDocument/2006/relationships/image" Target="../media/image4.png"/></Relationships>
</file>

<file path=ppt/slides/_rels/slide28.xml.rels><?xml version="1.0" encoding="UTF-8" standalone="yes"?>
<Relationships xmlns="http://schemas.openxmlformats.org/package/2006/relationships"><Relationship Id="rId4" Type="http://schemas.openxmlformats.org/officeDocument/2006/relationships/notesSlide" Target="../notesSlides/notesSlide25.xml"/><Relationship Id="rId3" Type="http://schemas.openxmlformats.org/officeDocument/2006/relationships/slideLayout" Target="../slideLayouts/slideLayout2.xml"/><Relationship Id="rId2" Type="http://schemas.openxmlformats.org/officeDocument/2006/relationships/image" Target="../media/image6.png"/><Relationship Id="rId1" Type="http://schemas.openxmlformats.org/officeDocument/2006/relationships/image" Target="../media/image4.png"/></Relationships>
</file>

<file path=ppt/slides/_rels/slide29.xml.rels><?xml version="1.0" encoding="UTF-8" standalone="yes"?>
<Relationships xmlns="http://schemas.openxmlformats.org/package/2006/relationships"><Relationship Id="rId9" Type="http://schemas.openxmlformats.org/officeDocument/2006/relationships/image" Target="../media/image27.jpeg"/><Relationship Id="rId8" Type="http://schemas.openxmlformats.org/officeDocument/2006/relationships/image" Target="../media/image26.png"/><Relationship Id="rId7" Type="http://schemas.openxmlformats.org/officeDocument/2006/relationships/image" Target="../media/image18.png"/><Relationship Id="rId6" Type="http://schemas.openxmlformats.org/officeDocument/2006/relationships/image" Target="../media/image25.jpeg"/><Relationship Id="rId5" Type="http://schemas.openxmlformats.org/officeDocument/2006/relationships/image" Target="../media/image24.png"/><Relationship Id="rId4" Type="http://schemas.openxmlformats.org/officeDocument/2006/relationships/image" Target="../media/image16.png"/><Relationship Id="rId3" Type="http://schemas.openxmlformats.org/officeDocument/2006/relationships/image" Target="../media/image15.png"/><Relationship Id="rId2" Type="http://schemas.openxmlformats.org/officeDocument/2006/relationships/image" Target="../media/image23.png"/><Relationship Id="rId13" Type="http://schemas.openxmlformats.org/officeDocument/2006/relationships/notesSlide" Target="../notesSlides/notesSlide26.xml"/><Relationship Id="rId12" Type="http://schemas.openxmlformats.org/officeDocument/2006/relationships/slideLayout" Target="../slideLayouts/slideLayout2.xml"/><Relationship Id="rId11" Type="http://schemas.openxmlformats.org/officeDocument/2006/relationships/image" Target="../media/image6.png"/><Relationship Id="rId10" Type="http://schemas.openxmlformats.org/officeDocument/2006/relationships/image" Target="../media/image4.png"/><Relationship Id="rId1" Type="http://schemas.openxmlformats.org/officeDocument/2006/relationships/image" Target="../media/image14.png"/></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jpeg"/></Relationships>
</file>

<file path=ppt/slides/_rels/slide30.xml.rels><?xml version="1.0" encoding="UTF-8" standalone="yes"?>
<Relationships xmlns="http://schemas.openxmlformats.org/package/2006/relationships"><Relationship Id="rId5" Type="http://schemas.openxmlformats.org/officeDocument/2006/relationships/notesSlide" Target="../notesSlides/notesSlide27.xml"/><Relationship Id="rId4" Type="http://schemas.openxmlformats.org/officeDocument/2006/relationships/slideLayout" Target="../slideLayouts/slideLayout2.xml"/><Relationship Id="rId3" Type="http://schemas.openxmlformats.org/officeDocument/2006/relationships/image" Target="../media/image28.jpeg"/><Relationship Id="rId2" Type="http://schemas.openxmlformats.org/officeDocument/2006/relationships/image" Target="../media/image6.png"/><Relationship Id="rId1" Type="http://schemas.openxmlformats.org/officeDocument/2006/relationships/image" Target="../media/image4.png"/></Relationships>
</file>

<file path=ppt/slides/_rels/slide31.xml.rels><?xml version="1.0" encoding="UTF-8" standalone="yes"?>
<Relationships xmlns="http://schemas.openxmlformats.org/package/2006/relationships"><Relationship Id="rId4" Type="http://schemas.openxmlformats.org/officeDocument/2006/relationships/notesSlide" Target="../notesSlides/notesSlide28.xml"/><Relationship Id="rId3" Type="http://schemas.openxmlformats.org/officeDocument/2006/relationships/slideLayout" Target="../slideLayouts/slideLayout2.xml"/><Relationship Id="rId2" Type="http://schemas.openxmlformats.org/officeDocument/2006/relationships/image" Target="../media/image6.png"/><Relationship Id="rId1" Type="http://schemas.openxmlformats.org/officeDocument/2006/relationships/image" Target="../media/image4.png"/></Relationships>
</file>

<file path=ppt/slides/_rels/slide32.xml.rels><?xml version="1.0" encoding="UTF-8" standalone="yes"?>
<Relationships xmlns="http://schemas.openxmlformats.org/package/2006/relationships"><Relationship Id="rId4" Type="http://schemas.openxmlformats.org/officeDocument/2006/relationships/notesSlide" Target="../notesSlides/notesSlide29.xml"/><Relationship Id="rId3" Type="http://schemas.openxmlformats.org/officeDocument/2006/relationships/slideLayout" Target="../slideLayouts/slideLayout2.xml"/><Relationship Id="rId2" Type="http://schemas.openxmlformats.org/officeDocument/2006/relationships/image" Target="../media/image6.png"/><Relationship Id="rId1" Type="http://schemas.openxmlformats.org/officeDocument/2006/relationships/image" Target="../media/image4.png"/></Relationships>
</file>

<file path=ppt/slides/_rels/slide33.xml.rels><?xml version="1.0" encoding="UTF-8" standalone="yes"?>
<Relationships xmlns="http://schemas.openxmlformats.org/package/2006/relationships"><Relationship Id="rId4" Type="http://schemas.openxmlformats.org/officeDocument/2006/relationships/notesSlide" Target="../notesSlides/notesSlide30.xml"/><Relationship Id="rId3" Type="http://schemas.openxmlformats.org/officeDocument/2006/relationships/slideLayout" Target="../slideLayouts/slideLayout2.xml"/><Relationship Id="rId2" Type="http://schemas.openxmlformats.org/officeDocument/2006/relationships/image" Target="../media/image6.png"/><Relationship Id="rId1" Type="http://schemas.openxmlformats.org/officeDocument/2006/relationships/image" Target="../media/image4.png"/></Relationships>
</file>

<file path=ppt/slides/_rels/slide34.xml.rels><?xml version="1.0" encoding="UTF-8" standalone="yes"?>
<Relationships xmlns="http://schemas.openxmlformats.org/package/2006/relationships"><Relationship Id="rId4" Type="http://schemas.openxmlformats.org/officeDocument/2006/relationships/notesSlide" Target="../notesSlides/notesSlide31.xml"/><Relationship Id="rId3" Type="http://schemas.openxmlformats.org/officeDocument/2006/relationships/slideLayout" Target="../slideLayouts/slideLayout2.xml"/><Relationship Id="rId2" Type="http://schemas.openxmlformats.org/officeDocument/2006/relationships/image" Target="../media/image6.png"/><Relationship Id="rId1" Type="http://schemas.openxmlformats.org/officeDocument/2006/relationships/image" Target="../media/image4.png"/></Relationships>
</file>

<file path=ppt/slides/_rels/slide35.xml.rels><?xml version="1.0" encoding="UTF-8" standalone="yes"?>
<Relationships xmlns="http://schemas.openxmlformats.org/package/2006/relationships"><Relationship Id="rId4" Type="http://schemas.openxmlformats.org/officeDocument/2006/relationships/notesSlide" Target="../notesSlides/notesSlide32.xml"/><Relationship Id="rId3" Type="http://schemas.openxmlformats.org/officeDocument/2006/relationships/slideLayout" Target="../slideLayouts/slideLayout2.xml"/><Relationship Id="rId2" Type="http://schemas.openxmlformats.org/officeDocument/2006/relationships/image" Target="../media/image6.png"/><Relationship Id="rId1" Type="http://schemas.openxmlformats.org/officeDocument/2006/relationships/image" Target="../media/image4.png"/></Relationships>
</file>

<file path=ppt/slides/_rels/slide36.xml.rels><?xml version="1.0" encoding="UTF-8" standalone="yes"?>
<Relationships xmlns="http://schemas.openxmlformats.org/package/2006/relationships"><Relationship Id="rId4" Type="http://schemas.openxmlformats.org/officeDocument/2006/relationships/notesSlide" Target="../notesSlides/notesSlide33.xml"/><Relationship Id="rId3" Type="http://schemas.openxmlformats.org/officeDocument/2006/relationships/slideLayout" Target="../slideLayouts/slideLayout2.xml"/><Relationship Id="rId2" Type="http://schemas.openxmlformats.org/officeDocument/2006/relationships/image" Target="../media/image6.png"/><Relationship Id="rId1" Type="http://schemas.openxmlformats.org/officeDocument/2006/relationships/image" Target="../media/image4.png"/></Relationships>
</file>

<file path=ppt/slides/_rels/slide37.xml.rels><?xml version="1.0" encoding="UTF-8" standalone="yes"?>
<Relationships xmlns="http://schemas.openxmlformats.org/package/2006/relationships"><Relationship Id="rId4" Type="http://schemas.openxmlformats.org/officeDocument/2006/relationships/notesSlide" Target="../notesSlides/notesSlide34.xml"/><Relationship Id="rId3" Type="http://schemas.openxmlformats.org/officeDocument/2006/relationships/slideLayout" Target="../slideLayouts/slideLayout2.xml"/><Relationship Id="rId2" Type="http://schemas.openxmlformats.org/officeDocument/2006/relationships/image" Target="../media/image6.png"/><Relationship Id="rId1" Type="http://schemas.openxmlformats.org/officeDocument/2006/relationships/image" Target="../media/image4.png"/></Relationships>
</file>

<file path=ppt/slides/_rels/slide38.xml.rels><?xml version="1.0" encoding="UTF-8" standalone="yes"?>
<Relationships xmlns="http://schemas.openxmlformats.org/package/2006/relationships"><Relationship Id="rId4" Type="http://schemas.openxmlformats.org/officeDocument/2006/relationships/notesSlide" Target="../notesSlides/notesSlide35.xml"/><Relationship Id="rId3" Type="http://schemas.openxmlformats.org/officeDocument/2006/relationships/slideLayout" Target="../slideLayouts/slideLayout2.xml"/><Relationship Id="rId2" Type="http://schemas.openxmlformats.org/officeDocument/2006/relationships/image" Target="../media/image6.png"/><Relationship Id="rId1" Type="http://schemas.openxmlformats.org/officeDocument/2006/relationships/image" Target="../media/image4.pn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7.xml"/><Relationship Id="rId1"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image" Target="../media/image1.png"/></Relationships>
</file>

<file path=ppt/slides/_rels/slide40.xml.rels><?xml version="1.0" encoding="UTF-8" standalone="yes"?>
<Relationships xmlns="http://schemas.openxmlformats.org/package/2006/relationships"><Relationship Id="rId4" Type="http://schemas.openxmlformats.org/officeDocument/2006/relationships/notesSlide" Target="../notesSlides/notesSlide37.xml"/><Relationship Id="rId3" Type="http://schemas.openxmlformats.org/officeDocument/2006/relationships/slideLayout" Target="../slideLayouts/slideLayout2.xml"/><Relationship Id="rId2" Type="http://schemas.openxmlformats.org/officeDocument/2006/relationships/image" Target="../media/image6.png"/><Relationship Id="rId1" Type="http://schemas.openxmlformats.org/officeDocument/2006/relationships/image" Target="../media/image4.png"/></Relationships>
</file>

<file path=ppt/slides/_rels/slide41.xml.rels><?xml version="1.0" encoding="UTF-8" standalone="yes"?>
<Relationships xmlns="http://schemas.openxmlformats.org/package/2006/relationships"><Relationship Id="rId9" Type="http://schemas.openxmlformats.org/officeDocument/2006/relationships/notesSlide" Target="../notesSlides/notesSlide38.xml"/><Relationship Id="rId8" Type="http://schemas.openxmlformats.org/officeDocument/2006/relationships/slideLayout" Target="../slideLayouts/slideLayout2.xml"/><Relationship Id="rId7" Type="http://schemas.openxmlformats.org/officeDocument/2006/relationships/tags" Target="../tags/tag5.xml"/><Relationship Id="rId6" Type="http://schemas.openxmlformats.org/officeDocument/2006/relationships/tags" Target="../tags/tag4.xml"/><Relationship Id="rId5" Type="http://schemas.openxmlformats.org/officeDocument/2006/relationships/tags" Target="../tags/tag3.xml"/><Relationship Id="rId4" Type="http://schemas.openxmlformats.org/officeDocument/2006/relationships/tags" Target="../tags/tag2.xml"/><Relationship Id="rId3" Type="http://schemas.openxmlformats.org/officeDocument/2006/relationships/tags" Target="../tags/tag1.xml"/><Relationship Id="rId2" Type="http://schemas.openxmlformats.org/officeDocument/2006/relationships/image" Target="../media/image6.png"/><Relationship Id="rId1" Type="http://schemas.openxmlformats.org/officeDocument/2006/relationships/image" Target="../media/image4.png"/></Relationships>
</file>

<file path=ppt/slides/_rels/slide42.xml.rels><?xml version="1.0" encoding="UTF-8" standalone="yes"?>
<Relationships xmlns="http://schemas.openxmlformats.org/package/2006/relationships"><Relationship Id="rId5" Type="http://schemas.openxmlformats.org/officeDocument/2006/relationships/notesSlide" Target="../notesSlides/notesSlide39.xml"/><Relationship Id="rId4" Type="http://schemas.openxmlformats.org/officeDocument/2006/relationships/slideLayout" Target="../slideLayouts/slideLayout2.xml"/><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image" Target="../media/image29.png"/></Relationships>
</file>

<file path=ppt/slides/_rels/slide43.xml.rels><?xml version="1.0" encoding="UTF-8" standalone="yes"?>
<Relationships xmlns="http://schemas.openxmlformats.org/package/2006/relationships"><Relationship Id="rId5" Type="http://schemas.openxmlformats.org/officeDocument/2006/relationships/notesSlide" Target="../notesSlides/notesSlide40.xml"/><Relationship Id="rId4" Type="http://schemas.openxmlformats.org/officeDocument/2006/relationships/slideLayout" Target="../slideLayouts/slideLayout2.xml"/><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image" Target="../media/image30.png"/></Relationships>
</file>

<file path=ppt/slides/_rels/slide44.xml.rels><?xml version="1.0" encoding="UTF-8" standalone="yes"?>
<Relationships xmlns="http://schemas.openxmlformats.org/package/2006/relationships"><Relationship Id="rId5" Type="http://schemas.openxmlformats.org/officeDocument/2006/relationships/notesSlide" Target="../notesSlides/notesSlide41.xml"/><Relationship Id="rId4" Type="http://schemas.openxmlformats.org/officeDocument/2006/relationships/slideLayout" Target="../slideLayouts/slideLayout2.xml"/><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image" Target="../media/image31.png"/></Relationships>
</file>

<file path=ppt/slides/_rels/slide45.xml.rels><?xml version="1.0" encoding="UTF-8" standalone="yes"?>
<Relationships xmlns="http://schemas.openxmlformats.org/package/2006/relationships"><Relationship Id="rId4" Type="http://schemas.openxmlformats.org/officeDocument/2006/relationships/notesSlide" Target="../notesSlides/notesSlide42.xml"/><Relationship Id="rId3" Type="http://schemas.openxmlformats.org/officeDocument/2006/relationships/slideLayout" Target="../slideLayouts/slideLayout2.xml"/><Relationship Id="rId2" Type="http://schemas.openxmlformats.org/officeDocument/2006/relationships/image" Target="../media/image6.png"/><Relationship Id="rId1" Type="http://schemas.openxmlformats.org/officeDocument/2006/relationships/image" Target="../media/image4.png"/></Relationships>
</file>

<file path=ppt/slides/_rels/slide46.xml.rels><?xml version="1.0" encoding="UTF-8" standalone="yes"?>
<Relationships xmlns="http://schemas.openxmlformats.org/package/2006/relationships"><Relationship Id="rId4" Type="http://schemas.openxmlformats.org/officeDocument/2006/relationships/notesSlide" Target="../notesSlides/notesSlide43.xml"/><Relationship Id="rId3" Type="http://schemas.openxmlformats.org/officeDocument/2006/relationships/slideLayout" Target="../slideLayouts/slideLayout2.xml"/><Relationship Id="rId2" Type="http://schemas.openxmlformats.org/officeDocument/2006/relationships/image" Target="../media/image6.png"/><Relationship Id="rId1" Type="http://schemas.openxmlformats.org/officeDocument/2006/relationships/image" Target="../media/image4.png"/></Relationships>
</file>

<file path=ppt/slides/_rels/slide47.xml.rels><?xml version="1.0" encoding="UTF-8" standalone="yes"?>
<Relationships xmlns="http://schemas.openxmlformats.org/package/2006/relationships"><Relationship Id="rId4" Type="http://schemas.openxmlformats.org/officeDocument/2006/relationships/notesSlide" Target="../notesSlides/notesSlide44.xml"/><Relationship Id="rId3" Type="http://schemas.openxmlformats.org/officeDocument/2006/relationships/slideLayout" Target="../slideLayouts/slideLayout2.xml"/><Relationship Id="rId2" Type="http://schemas.openxmlformats.org/officeDocument/2006/relationships/image" Target="../media/image6.png"/><Relationship Id="rId1" Type="http://schemas.openxmlformats.org/officeDocument/2006/relationships/image" Target="../media/image4.png"/></Relationships>
</file>

<file path=ppt/slides/_rels/slide48.xml.rels><?xml version="1.0" encoding="UTF-8" standalone="yes"?>
<Relationships xmlns="http://schemas.openxmlformats.org/package/2006/relationships"><Relationship Id="rId4" Type="http://schemas.openxmlformats.org/officeDocument/2006/relationships/notesSlide" Target="../notesSlides/notesSlide45.xml"/><Relationship Id="rId3" Type="http://schemas.openxmlformats.org/officeDocument/2006/relationships/slideLayout" Target="../slideLayouts/slideLayout2.xml"/><Relationship Id="rId2" Type="http://schemas.openxmlformats.org/officeDocument/2006/relationships/image" Target="../media/image6.png"/><Relationship Id="rId1" Type="http://schemas.openxmlformats.org/officeDocument/2006/relationships/image" Target="../media/image4.png"/></Relationships>
</file>

<file path=ppt/slides/_rels/slide49.xml.rels><?xml version="1.0" encoding="UTF-8" standalone="yes"?>
<Relationships xmlns="http://schemas.openxmlformats.org/package/2006/relationships"><Relationship Id="rId5" Type="http://schemas.openxmlformats.org/officeDocument/2006/relationships/notesSlide" Target="../notesSlides/notesSlide46.xml"/><Relationship Id="rId4" Type="http://schemas.openxmlformats.org/officeDocument/2006/relationships/slideLayout" Target="../slideLayouts/slideLayout2.xml"/><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tags" Target="../tags/tag6.xml"/></Relationships>
</file>

<file path=ppt/slides/_rels/slide5.xml.rels><?xml version="1.0" encoding="UTF-8" standalone="yes"?>
<Relationships xmlns="http://schemas.openxmlformats.org/package/2006/relationships"><Relationship Id="rId5" Type="http://schemas.openxmlformats.org/officeDocument/2006/relationships/notesSlide" Target="../notesSlides/notesSlide3.xml"/><Relationship Id="rId4" Type="http://schemas.openxmlformats.org/officeDocument/2006/relationships/slideLayout" Target="../slideLayouts/slideLayout2.xml"/><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image" Target="../media/image4.png"/></Relationships>
</file>

<file path=ppt/slides/_rels/slide50.xml.rels><?xml version="1.0" encoding="UTF-8" standalone="yes"?>
<Relationships xmlns="http://schemas.openxmlformats.org/package/2006/relationships"><Relationship Id="rId4" Type="http://schemas.openxmlformats.org/officeDocument/2006/relationships/notesSlide" Target="../notesSlides/notesSlide47.xml"/><Relationship Id="rId3" Type="http://schemas.openxmlformats.org/officeDocument/2006/relationships/slideLayout" Target="../slideLayouts/slideLayout2.xml"/><Relationship Id="rId2" Type="http://schemas.openxmlformats.org/officeDocument/2006/relationships/image" Target="../media/image6.png"/><Relationship Id="rId1" Type="http://schemas.openxmlformats.org/officeDocument/2006/relationships/image" Target="../media/image4.png"/></Relationships>
</file>

<file path=ppt/slides/_rels/slide51.xml.rels><?xml version="1.0" encoding="UTF-8" standalone="yes"?>
<Relationships xmlns="http://schemas.openxmlformats.org/package/2006/relationships"><Relationship Id="rId4" Type="http://schemas.openxmlformats.org/officeDocument/2006/relationships/notesSlide" Target="../notesSlides/notesSlide48.xml"/><Relationship Id="rId3" Type="http://schemas.openxmlformats.org/officeDocument/2006/relationships/slideLayout" Target="../slideLayouts/slideLayout2.xml"/><Relationship Id="rId2" Type="http://schemas.openxmlformats.org/officeDocument/2006/relationships/image" Target="../media/image6.png"/><Relationship Id="rId1" Type="http://schemas.openxmlformats.org/officeDocument/2006/relationships/image" Target="../media/image4.png"/></Relationships>
</file>

<file path=ppt/slides/_rels/slide52.xml.rels><?xml version="1.0" encoding="UTF-8" standalone="yes"?>
<Relationships xmlns="http://schemas.openxmlformats.org/package/2006/relationships"><Relationship Id="rId4" Type="http://schemas.openxmlformats.org/officeDocument/2006/relationships/notesSlide" Target="../notesSlides/notesSlide49.xml"/><Relationship Id="rId3" Type="http://schemas.openxmlformats.org/officeDocument/2006/relationships/slideLayout" Target="../slideLayouts/slideLayout2.xml"/><Relationship Id="rId2" Type="http://schemas.openxmlformats.org/officeDocument/2006/relationships/image" Target="../media/image6.png"/><Relationship Id="rId1" Type="http://schemas.openxmlformats.org/officeDocument/2006/relationships/image" Target="../media/image4.png"/></Relationships>
</file>

<file path=ppt/slides/_rels/slide53.xml.rels><?xml version="1.0" encoding="UTF-8" standalone="yes"?>
<Relationships xmlns="http://schemas.openxmlformats.org/package/2006/relationships"><Relationship Id="rId4" Type="http://schemas.openxmlformats.org/officeDocument/2006/relationships/notesSlide" Target="../notesSlides/notesSlide50.xml"/><Relationship Id="rId3" Type="http://schemas.openxmlformats.org/officeDocument/2006/relationships/slideLayout" Target="../slideLayouts/slideLayout2.xml"/><Relationship Id="rId2" Type="http://schemas.openxmlformats.org/officeDocument/2006/relationships/image" Target="../media/image6.png"/><Relationship Id="rId1" Type="http://schemas.openxmlformats.org/officeDocument/2006/relationships/image" Target="../media/image4.png"/></Relationships>
</file>

<file path=ppt/slides/_rels/slide54.xml.rels><?xml version="1.0" encoding="UTF-8" standalone="yes"?>
<Relationships xmlns="http://schemas.openxmlformats.org/package/2006/relationships"><Relationship Id="rId4" Type="http://schemas.openxmlformats.org/officeDocument/2006/relationships/notesSlide" Target="../notesSlides/notesSlide51.xml"/><Relationship Id="rId3" Type="http://schemas.openxmlformats.org/officeDocument/2006/relationships/slideLayout" Target="../slideLayouts/slideLayout2.xml"/><Relationship Id="rId2" Type="http://schemas.openxmlformats.org/officeDocument/2006/relationships/image" Target="../media/image6.png"/><Relationship Id="rId1" Type="http://schemas.openxmlformats.org/officeDocument/2006/relationships/image" Target="../media/image4.png"/></Relationships>
</file>

<file path=ppt/slides/_rels/slide55.xml.rels><?xml version="1.0" encoding="UTF-8" standalone="yes"?>
<Relationships xmlns="http://schemas.openxmlformats.org/package/2006/relationships"><Relationship Id="rId4" Type="http://schemas.openxmlformats.org/officeDocument/2006/relationships/notesSlide" Target="../notesSlides/notesSlide52.xml"/><Relationship Id="rId3" Type="http://schemas.openxmlformats.org/officeDocument/2006/relationships/slideLayout" Target="../slideLayouts/slideLayout2.xml"/><Relationship Id="rId2" Type="http://schemas.openxmlformats.org/officeDocument/2006/relationships/image" Target="../media/image6.png"/><Relationship Id="rId1" Type="http://schemas.openxmlformats.org/officeDocument/2006/relationships/image" Target="../media/image4.png"/></Relationships>
</file>

<file path=ppt/slides/_rels/slide56.xml.rels><?xml version="1.0" encoding="UTF-8" standalone="yes"?>
<Relationships xmlns="http://schemas.openxmlformats.org/package/2006/relationships"><Relationship Id="rId4" Type="http://schemas.openxmlformats.org/officeDocument/2006/relationships/notesSlide" Target="../notesSlides/notesSlide53.xml"/><Relationship Id="rId3" Type="http://schemas.openxmlformats.org/officeDocument/2006/relationships/slideLayout" Target="../slideLayouts/slideLayout2.xml"/><Relationship Id="rId2" Type="http://schemas.openxmlformats.org/officeDocument/2006/relationships/image" Target="../media/image6.png"/><Relationship Id="rId1" Type="http://schemas.openxmlformats.org/officeDocument/2006/relationships/image" Target="../media/image4.png"/></Relationships>
</file>

<file path=ppt/slides/_rels/slide57.xml.rels><?xml version="1.0" encoding="UTF-8" standalone="yes"?>
<Relationships xmlns="http://schemas.openxmlformats.org/package/2006/relationships"><Relationship Id="rId4" Type="http://schemas.openxmlformats.org/officeDocument/2006/relationships/notesSlide" Target="../notesSlides/notesSlide54.xml"/><Relationship Id="rId3" Type="http://schemas.openxmlformats.org/officeDocument/2006/relationships/slideLayout" Target="../slideLayouts/slideLayout2.xml"/><Relationship Id="rId2" Type="http://schemas.openxmlformats.org/officeDocument/2006/relationships/image" Target="../media/image6.png"/><Relationship Id="rId1" Type="http://schemas.openxmlformats.org/officeDocument/2006/relationships/image" Target="../media/image4.png"/></Relationships>
</file>

<file path=ppt/slides/_rels/slide58.xml.rels><?xml version="1.0" encoding="UTF-8" standalone="yes"?>
<Relationships xmlns="http://schemas.openxmlformats.org/package/2006/relationships"><Relationship Id="rId5" Type="http://schemas.openxmlformats.org/officeDocument/2006/relationships/notesSlide" Target="../notesSlides/notesSlide55.xml"/><Relationship Id="rId4" Type="http://schemas.openxmlformats.org/officeDocument/2006/relationships/slideLayout" Target="../slideLayouts/slideLayout2.xml"/><Relationship Id="rId3" Type="http://schemas.openxmlformats.org/officeDocument/2006/relationships/image" Target="../media/image32.jpeg"/><Relationship Id="rId2" Type="http://schemas.openxmlformats.org/officeDocument/2006/relationships/image" Target="../media/image6.png"/><Relationship Id="rId1" Type="http://schemas.openxmlformats.org/officeDocument/2006/relationships/image" Target="../media/image4.png"/></Relationships>
</file>

<file path=ppt/slides/_rels/slide59.xml.rels><?xml version="1.0" encoding="UTF-8" standalone="yes"?>
<Relationships xmlns="http://schemas.openxmlformats.org/package/2006/relationships"><Relationship Id="rId4" Type="http://schemas.openxmlformats.org/officeDocument/2006/relationships/notesSlide" Target="../notesSlides/notesSlide56.xml"/><Relationship Id="rId3" Type="http://schemas.openxmlformats.org/officeDocument/2006/relationships/slideLayout" Target="../slideLayouts/slideLayout2.xml"/><Relationship Id="rId2" Type="http://schemas.openxmlformats.org/officeDocument/2006/relationships/image" Target="../media/image6.png"/><Relationship Id="rId1" Type="http://schemas.openxmlformats.org/officeDocument/2006/relationships/image" Target="../media/image4.png"/></Relationships>
</file>

<file path=ppt/slides/_rels/slide6.xml.rels><?xml version="1.0" encoding="UTF-8" standalone="yes"?>
<Relationships xmlns="http://schemas.openxmlformats.org/package/2006/relationships"><Relationship Id="rId5" Type="http://schemas.openxmlformats.org/officeDocument/2006/relationships/notesSlide" Target="../notesSlides/notesSlide4.xml"/><Relationship Id="rId4" Type="http://schemas.openxmlformats.org/officeDocument/2006/relationships/slideLayout" Target="../slideLayouts/slideLayout2.xml"/><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image" Target="../media/image7.GIF"/></Relationships>
</file>

<file path=ppt/slides/_rels/slide60.xml.rels><?xml version="1.0" encoding="UTF-8" standalone="yes"?>
<Relationships xmlns="http://schemas.openxmlformats.org/package/2006/relationships"><Relationship Id="rId4" Type="http://schemas.openxmlformats.org/officeDocument/2006/relationships/notesSlide" Target="../notesSlides/notesSlide57.xml"/><Relationship Id="rId3" Type="http://schemas.openxmlformats.org/officeDocument/2006/relationships/slideLayout" Target="../slideLayouts/slideLayout2.xml"/><Relationship Id="rId2" Type="http://schemas.openxmlformats.org/officeDocument/2006/relationships/image" Target="../media/image6.png"/><Relationship Id="rId1" Type="http://schemas.openxmlformats.org/officeDocument/2006/relationships/image" Target="../media/image4.png"/></Relationships>
</file>

<file path=ppt/slides/_rels/slide61.xml.rels><?xml version="1.0" encoding="UTF-8" standalone="yes"?>
<Relationships xmlns="http://schemas.openxmlformats.org/package/2006/relationships"><Relationship Id="rId4" Type="http://schemas.openxmlformats.org/officeDocument/2006/relationships/notesSlide" Target="../notesSlides/notesSlide58.xml"/><Relationship Id="rId3" Type="http://schemas.openxmlformats.org/officeDocument/2006/relationships/slideLayout" Target="../slideLayouts/slideLayout2.xml"/><Relationship Id="rId2" Type="http://schemas.openxmlformats.org/officeDocument/2006/relationships/image" Target="../media/image6.png"/><Relationship Id="rId1" Type="http://schemas.openxmlformats.org/officeDocument/2006/relationships/image" Target="../media/image4.png"/></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59.xml"/><Relationship Id="rId2" Type="http://schemas.openxmlformats.org/officeDocument/2006/relationships/slideLayout" Target="../slideLayouts/slideLayout7.xml"/><Relationship Id="rId1" Type="http://schemas.openxmlformats.org/officeDocument/2006/relationships/image" Target="../media/image1.png"/></Relationships>
</file>

<file path=ppt/slides/_rels/slide63.xml.rels><?xml version="1.0" encoding="UTF-8" standalone="yes"?>
<Relationships xmlns="http://schemas.openxmlformats.org/package/2006/relationships"><Relationship Id="rId4" Type="http://schemas.openxmlformats.org/officeDocument/2006/relationships/notesSlide" Target="../notesSlides/notesSlide60.xml"/><Relationship Id="rId3" Type="http://schemas.openxmlformats.org/officeDocument/2006/relationships/slideLayout" Target="../slideLayouts/slideLayout2.xml"/><Relationship Id="rId2" Type="http://schemas.openxmlformats.org/officeDocument/2006/relationships/image" Target="../media/image6.png"/><Relationship Id="rId1" Type="http://schemas.openxmlformats.org/officeDocument/2006/relationships/image" Target="../media/image4.png"/></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61.xml"/><Relationship Id="rId2" Type="http://schemas.openxmlformats.org/officeDocument/2006/relationships/slideLayout" Target="../slideLayouts/slideLayout7.xml"/><Relationship Id="rId1" Type="http://schemas.openxmlformats.org/officeDocument/2006/relationships/image" Target="../media/image1.png"/></Relationships>
</file>

<file path=ppt/slides/_rels/slide65.xml.rels><?xml version="1.0" encoding="UTF-8" standalone="yes"?>
<Relationships xmlns="http://schemas.openxmlformats.org/package/2006/relationships"><Relationship Id="rId5" Type="http://schemas.openxmlformats.org/officeDocument/2006/relationships/notesSlide" Target="../notesSlides/notesSlide62.xml"/><Relationship Id="rId4" Type="http://schemas.openxmlformats.org/officeDocument/2006/relationships/slideLayout" Target="../slideLayouts/slideLayout2.xml"/><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image" Target="../media/image33.jpeg"/></Relationships>
</file>

<file path=ppt/slides/_rels/slide66.xml.rels><?xml version="1.0" encoding="UTF-8" standalone="yes"?>
<Relationships xmlns="http://schemas.openxmlformats.org/package/2006/relationships"><Relationship Id="rId5" Type="http://schemas.openxmlformats.org/officeDocument/2006/relationships/notesSlide" Target="../notesSlides/notesSlide63.xml"/><Relationship Id="rId4" Type="http://schemas.openxmlformats.org/officeDocument/2006/relationships/slideLayout" Target="../slideLayouts/slideLayout2.xml"/><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image" Target="../media/image34.jpeg"/></Relationships>
</file>

<file path=ppt/slides/_rels/slide67.xml.rels><?xml version="1.0" encoding="UTF-8" standalone="yes"?>
<Relationships xmlns="http://schemas.openxmlformats.org/package/2006/relationships"><Relationship Id="rId5" Type="http://schemas.openxmlformats.org/officeDocument/2006/relationships/notesSlide" Target="../notesSlides/notesSlide64.xml"/><Relationship Id="rId4" Type="http://schemas.openxmlformats.org/officeDocument/2006/relationships/slideLayout" Target="../slideLayouts/slideLayout2.xml"/><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image" Target="../media/image35.jpeg"/></Relationships>
</file>

<file path=ppt/slides/_rels/slide68.xml.rels><?xml version="1.0" encoding="UTF-8" standalone="yes"?>
<Relationships xmlns="http://schemas.openxmlformats.org/package/2006/relationships"><Relationship Id="rId5" Type="http://schemas.openxmlformats.org/officeDocument/2006/relationships/notesSlide" Target="../notesSlides/notesSlide65.xml"/><Relationship Id="rId4" Type="http://schemas.openxmlformats.org/officeDocument/2006/relationships/slideLayout" Target="../slideLayouts/slideLayout2.xml"/><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image" Target="../media/image36.jpeg"/></Relationships>
</file>

<file path=ppt/slides/_rels/slide69.xml.rels><?xml version="1.0" encoding="UTF-8" standalone="yes"?>
<Relationships xmlns="http://schemas.openxmlformats.org/package/2006/relationships"><Relationship Id="rId5" Type="http://schemas.openxmlformats.org/officeDocument/2006/relationships/notesSlide" Target="../notesSlides/notesSlide66.xml"/><Relationship Id="rId4" Type="http://schemas.openxmlformats.org/officeDocument/2006/relationships/slideLayout" Target="../slideLayouts/slideLayout2.xml"/><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image" Target="../media/image37.jpeg"/></Relationships>
</file>

<file path=ppt/slides/_rels/slide7.xml.rels><?xml version="1.0" encoding="UTF-8" standalone="yes"?>
<Relationships xmlns="http://schemas.openxmlformats.org/package/2006/relationships"><Relationship Id="rId5" Type="http://schemas.openxmlformats.org/officeDocument/2006/relationships/notesSlide" Target="../notesSlides/notesSlide5.xml"/><Relationship Id="rId4" Type="http://schemas.openxmlformats.org/officeDocument/2006/relationships/slideLayout" Target="../slideLayouts/slideLayout2.xml"/><Relationship Id="rId3" Type="http://schemas.openxmlformats.org/officeDocument/2006/relationships/image" Target="../media/image8.jpeg"/><Relationship Id="rId2" Type="http://schemas.openxmlformats.org/officeDocument/2006/relationships/image" Target="../media/image6.png"/><Relationship Id="rId1" Type="http://schemas.openxmlformats.org/officeDocument/2006/relationships/image" Target="../media/image4.png"/></Relationships>
</file>

<file path=ppt/slides/_rels/slide70.xml.rels><?xml version="1.0" encoding="UTF-8" standalone="yes"?>
<Relationships xmlns="http://schemas.openxmlformats.org/package/2006/relationships"><Relationship Id="rId6" Type="http://schemas.openxmlformats.org/officeDocument/2006/relationships/notesSlide" Target="../notesSlides/notesSlide67.xml"/><Relationship Id="rId5" Type="http://schemas.openxmlformats.org/officeDocument/2006/relationships/slideLayout" Target="../slideLayouts/slideLayout2.xml"/><Relationship Id="rId4" Type="http://schemas.openxmlformats.org/officeDocument/2006/relationships/tags" Target="../tags/tag8.xml"/><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tags" Target="../tags/tag7.xml"/></Relationships>
</file>

<file path=ppt/slides/_rels/slide71.xml.rels><?xml version="1.0" encoding="UTF-8" standalone="yes"?>
<Relationships xmlns="http://schemas.openxmlformats.org/package/2006/relationships"><Relationship Id="rId5" Type="http://schemas.openxmlformats.org/officeDocument/2006/relationships/notesSlide" Target="../notesSlides/notesSlide68.xml"/><Relationship Id="rId4" Type="http://schemas.openxmlformats.org/officeDocument/2006/relationships/slideLayout" Target="../slideLayouts/slideLayout2.xml"/><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image" Target="../media/image38.jpeg"/></Relationships>
</file>

<file path=ppt/slides/_rels/slide72.xml.rels><?xml version="1.0" encoding="UTF-8" standalone="yes"?>
<Relationships xmlns="http://schemas.openxmlformats.org/package/2006/relationships"><Relationship Id="rId5" Type="http://schemas.openxmlformats.org/officeDocument/2006/relationships/notesSlide" Target="../notesSlides/notesSlide69.xml"/><Relationship Id="rId4" Type="http://schemas.openxmlformats.org/officeDocument/2006/relationships/slideLayout" Target="../slideLayouts/slideLayout2.xml"/><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image" Target="../media/image39.jpeg"/></Relationships>
</file>

<file path=ppt/slides/_rels/slide73.xml.rels><?xml version="1.0" encoding="UTF-8" standalone="yes"?>
<Relationships xmlns="http://schemas.openxmlformats.org/package/2006/relationships"><Relationship Id="rId5" Type="http://schemas.openxmlformats.org/officeDocument/2006/relationships/notesSlide" Target="../notesSlides/notesSlide70.xml"/><Relationship Id="rId4" Type="http://schemas.openxmlformats.org/officeDocument/2006/relationships/slideLayout" Target="../slideLayouts/slideLayout2.xml"/><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image" Target="../media/image40.jpeg"/></Relationships>
</file>

<file path=ppt/slides/_rels/slide74.xml.rels><?xml version="1.0" encoding="UTF-8" standalone="yes"?>
<Relationships xmlns="http://schemas.openxmlformats.org/package/2006/relationships"><Relationship Id="rId4" Type="http://schemas.openxmlformats.org/officeDocument/2006/relationships/notesSlide" Target="../notesSlides/notesSlide71.xml"/><Relationship Id="rId3" Type="http://schemas.openxmlformats.org/officeDocument/2006/relationships/slideLayout" Target="../slideLayouts/slideLayout12.xml"/><Relationship Id="rId2" Type="http://schemas.openxmlformats.org/officeDocument/2006/relationships/image" Target="../media/image42.jpeg"/><Relationship Id="rId1" Type="http://schemas.openxmlformats.org/officeDocument/2006/relationships/image" Target="../media/image41.jpeg"/></Relationships>
</file>

<file path=ppt/slides/_rels/slide8.xml.rels><?xml version="1.0" encoding="UTF-8" standalone="yes"?>
<Relationships xmlns="http://schemas.openxmlformats.org/package/2006/relationships"><Relationship Id="rId5" Type="http://schemas.openxmlformats.org/officeDocument/2006/relationships/notesSlide" Target="../notesSlides/notesSlide6.xml"/><Relationship Id="rId4" Type="http://schemas.openxmlformats.org/officeDocument/2006/relationships/slideLayout" Target="../slideLayouts/slideLayout2.xml"/><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image" Target="../media/image9.jpeg"/></Relationships>
</file>

<file path=ppt/slides/_rels/slide9.xml.rels><?xml version="1.0" encoding="UTF-8" standalone="yes"?>
<Relationships xmlns="http://schemas.openxmlformats.org/package/2006/relationships"><Relationship Id="rId5" Type="http://schemas.openxmlformats.org/officeDocument/2006/relationships/notesSlide" Target="../notesSlides/notesSlide7.xml"/><Relationship Id="rId4" Type="http://schemas.openxmlformats.org/officeDocument/2006/relationships/slideLayout" Target="../slideLayouts/slideLayout2.xml"/><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image" Target="../media/image1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2" descr="C:\Users\Administrator\Desktop\图片1.png图片1"/>
          <p:cNvPicPr>
            <a:picLocks noChangeAspect="1"/>
          </p:cNvPicPr>
          <p:nvPr/>
        </p:nvPicPr>
        <p:blipFill>
          <a:blip r:embed="rId1"/>
          <a:srcRect r="3030"/>
          <a:stretch>
            <a:fillRect/>
          </a:stretch>
        </p:blipFill>
        <p:spPr>
          <a:xfrm>
            <a:off x="0" y="0"/>
            <a:ext cx="12192635" cy="6894195"/>
          </a:xfrm>
          <a:prstGeom prst="rect">
            <a:avLst/>
          </a:prstGeom>
        </p:spPr>
      </p:pic>
      <p:sp>
        <p:nvSpPr>
          <p:cNvPr id="15" name="文本框 14"/>
          <p:cNvSpPr txBox="1"/>
          <p:nvPr/>
        </p:nvSpPr>
        <p:spPr>
          <a:xfrm>
            <a:off x="7339965" y="635635"/>
            <a:ext cx="4478020" cy="1445260"/>
          </a:xfrm>
          <a:prstGeom prst="rect">
            <a:avLst/>
          </a:prstGeom>
          <a:noFill/>
        </p:spPr>
        <p:txBody>
          <a:bodyPr wrap="square" rtlCol="0">
            <a:spAutoFit/>
            <a:scene3d>
              <a:camera prst="orthographicFront"/>
              <a:lightRig rig="threePt" dir="t"/>
            </a:scene3d>
          </a:bodyPr>
          <a:lstStyle/>
          <a:p>
            <a:pPr algn="ctr"/>
            <a:r>
              <a:rPr lang="zh-CN" altLang="en-US" sz="4400" b="1" spc="300"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微软雅黑" panose="020B0503020204020204" charset="-122"/>
                <a:ea typeface="微软雅黑" panose="020B0503020204020204" charset="-122"/>
                <a:cs typeface="微软雅黑" panose="020B0503020204020204" charset="-122"/>
              </a:rPr>
              <a:t>上海润滑设备厂有限公司</a:t>
            </a:r>
            <a:endParaRPr lang="zh-CN" altLang="en-US" sz="4400" b="1" spc="300"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微软雅黑" panose="020B0503020204020204" charset="-122"/>
              <a:ea typeface="微软雅黑" panose="020B0503020204020204" charset="-122"/>
              <a:cs typeface="微软雅黑"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spd="slow" p14:dur="1000" advTm="10000">
        <p:cover/>
      </p:transition>
    </mc:Choice>
    <mc:Fallback>
      <p:transition spd="slow" advTm="10000">
        <p:cov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after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barn(outVertical)">
                                      <p:cBhvr>
                                        <p:cTn id="7" dur="500"/>
                                        <p:tgtEl>
                                          <p:spTgt spid="35"/>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wipe(down)">
                                      <p:cBhvr>
                                        <p:cTn id="1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内容占位符 41"/>
          <p:cNvSpPr/>
          <p:nvPr>
            <p:ph idx="1"/>
          </p:nvPr>
        </p:nvSpPr>
        <p:spPr>
          <a:xfrm>
            <a:off x="415290" y="1484630"/>
            <a:ext cx="5723255" cy="4460875"/>
          </a:xfrm>
        </p:spPr>
        <p:txBody>
          <a:bodyPr>
            <a:normAutofit/>
          </a:bodyPr>
          <a:p>
            <a:pPr marL="0" indent="0" algn="just" fontAlgn="auto">
              <a:lnSpc>
                <a:spcPts val="4320"/>
              </a:lnSpc>
              <a:buNone/>
            </a:pPr>
            <a:r>
              <a:rPr lang="en-US" altLang="zh-CN" sz="1800">
                <a:latin typeface="微软雅黑" panose="020B0503020204020204" charset="-122"/>
                <a:ea typeface="微软雅黑" panose="020B0503020204020204" charset="-122"/>
                <a:cs typeface="微软雅黑" panose="020B0503020204020204" charset="-122"/>
                <a:sym typeface="+mn-ea"/>
              </a:rPr>
              <a:t>         </a:t>
            </a:r>
            <a:r>
              <a:rPr lang="zh-CN" altLang="en-US" sz="1800">
                <a:latin typeface="微软雅黑" panose="020B0503020204020204" charset="-122"/>
                <a:ea typeface="微软雅黑" panose="020B0503020204020204" charset="-122"/>
                <a:cs typeface="微软雅黑" panose="020B0503020204020204" charset="-122"/>
                <a:sym typeface="+mn-ea"/>
              </a:rPr>
              <a:t>公司以雄厚的技术、精湛的工艺、先进的设备、齐全的检测手段为用户提供优质的润滑设备及元器件。产品广泛应用于国内外的冶金、重机、港口、运输、矿山、电力、石化、建筑、船舶、起重、造纸、水泥等行业，并出口至印度、越南、缅甸、巴基斯坦、印度尼西亚、日本、韩国等国家，深受用户好评。</a:t>
            </a:r>
            <a:endParaRPr lang="zh-CN" altLang="en-US" sz="1800">
              <a:latin typeface="微软雅黑" panose="020B0503020204020204" charset="-122"/>
              <a:ea typeface="微软雅黑" panose="020B0503020204020204" charset="-122"/>
              <a:cs typeface="微软雅黑" panose="020B0503020204020204" charset="-122"/>
            </a:endParaRPr>
          </a:p>
        </p:txBody>
      </p:sp>
      <p:pic>
        <p:nvPicPr>
          <p:cNvPr id="7" name="图片 7" descr="06"/>
          <p:cNvPicPr>
            <a:picLocks noChangeAspect="1"/>
          </p:cNvPicPr>
          <p:nvPr/>
        </p:nvPicPr>
        <p:blipFill>
          <a:blip r:embed="rId1"/>
          <a:stretch>
            <a:fillRect/>
          </a:stretch>
        </p:blipFill>
        <p:spPr>
          <a:xfrm>
            <a:off x="6508115" y="1581150"/>
            <a:ext cx="5688330" cy="4267835"/>
          </a:xfrm>
          <a:prstGeom prst="rect">
            <a:avLst/>
          </a:prstGeom>
        </p:spPr>
      </p:pic>
      <p:pic>
        <p:nvPicPr>
          <p:cNvPr id="2" name="图片 1" descr="LOGO"/>
          <p:cNvPicPr>
            <a:picLocks noChangeAspect="1"/>
          </p:cNvPicPr>
          <p:nvPr/>
        </p:nvPicPr>
        <p:blipFill>
          <a:blip r:embed="rId2"/>
          <a:stretch>
            <a:fillRect/>
          </a:stretch>
        </p:blipFill>
        <p:spPr>
          <a:xfrm>
            <a:off x="10594975" y="97155"/>
            <a:ext cx="1134110" cy="586105"/>
          </a:xfrm>
          <a:prstGeom prst="rect">
            <a:avLst/>
          </a:prstGeom>
        </p:spPr>
      </p:pic>
      <p:grpSp>
        <p:nvGrpSpPr>
          <p:cNvPr id="4" name="组合 3"/>
          <p:cNvGrpSpPr/>
          <p:nvPr/>
        </p:nvGrpSpPr>
        <p:grpSpPr>
          <a:xfrm>
            <a:off x="280670" y="377190"/>
            <a:ext cx="681990" cy="288925"/>
            <a:chOff x="289" y="460"/>
            <a:chExt cx="1389" cy="588"/>
          </a:xfrm>
        </p:grpSpPr>
        <p:grpSp>
          <p:nvGrpSpPr>
            <p:cNvPr id="5" name="组合 4"/>
            <p:cNvGrpSpPr/>
            <p:nvPr/>
          </p:nvGrpSpPr>
          <p:grpSpPr>
            <a:xfrm rot="18900000">
              <a:off x="1062" y="460"/>
              <a:ext cx="616" cy="584"/>
              <a:chOff x="9851" y="5951"/>
              <a:chExt cx="972" cy="922"/>
            </a:xfrm>
          </p:grpSpPr>
          <p:sp>
            <p:nvSpPr>
              <p:cNvPr id="6" name="矩形 5"/>
              <p:cNvSpPr/>
              <p:nvPr/>
            </p:nvSpPr>
            <p:spPr>
              <a:xfrm>
                <a:off x="10061" y="6161"/>
                <a:ext cx="762" cy="712"/>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8" name="矩形 7"/>
              <p:cNvSpPr/>
              <p:nvPr/>
            </p:nvSpPr>
            <p:spPr>
              <a:xfrm>
                <a:off x="9851" y="5951"/>
                <a:ext cx="762" cy="7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nvGrpSpPr>
            <p:cNvPr id="9" name="组合 8"/>
            <p:cNvGrpSpPr/>
            <p:nvPr/>
          </p:nvGrpSpPr>
          <p:grpSpPr>
            <a:xfrm rot="18900000">
              <a:off x="680" y="460"/>
              <a:ext cx="616" cy="584"/>
              <a:chOff x="9851" y="5951"/>
              <a:chExt cx="972" cy="922"/>
            </a:xfrm>
          </p:grpSpPr>
          <p:sp>
            <p:nvSpPr>
              <p:cNvPr id="10" name="矩形 9"/>
              <p:cNvSpPr/>
              <p:nvPr/>
            </p:nvSpPr>
            <p:spPr>
              <a:xfrm>
                <a:off x="10061" y="6161"/>
                <a:ext cx="762" cy="712"/>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1" name="矩形 10"/>
              <p:cNvSpPr/>
              <p:nvPr/>
            </p:nvSpPr>
            <p:spPr>
              <a:xfrm>
                <a:off x="9851" y="5951"/>
                <a:ext cx="762" cy="7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nvGrpSpPr>
            <p:cNvPr id="12" name="组合 11"/>
            <p:cNvGrpSpPr/>
            <p:nvPr/>
          </p:nvGrpSpPr>
          <p:grpSpPr>
            <a:xfrm rot="18900000">
              <a:off x="289" y="464"/>
              <a:ext cx="616" cy="584"/>
              <a:chOff x="9851" y="5951"/>
              <a:chExt cx="972" cy="922"/>
            </a:xfrm>
          </p:grpSpPr>
          <p:sp>
            <p:nvSpPr>
              <p:cNvPr id="13" name="矩形 12"/>
              <p:cNvSpPr/>
              <p:nvPr/>
            </p:nvSpPr>
            <p:spPr>
              <a:xfrm>
                <a:off x="10061" y="6161"/>
                <a:ext cx="762" cy="712"/>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4" name="矩形 13"/>
              <p:cNvSpPr/>
              <p:nvPr/>
            </p:nvSpPr>
            <p:spPr>
              <a:xfrm>
                <a:off x="9851" y="5951"/>
                <a:ext cx="762" cy="7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sp>
        <p:nvSpPr>
          <p:cNvPr id="15" name="矩形 14"/>
          <p:cNvSpPr/>
          <p:nvPr/>
        </p:nvSpPr>
        <p:spPr>
          <a:xfrm>
            <a:off x="1044575" y="775335"/>
            <a:ext cx="10800080" cy="144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6" name="文本框 15"/>
          <p:cNvSpPr txBox="1"/>
          <p:nvPr/>
        </p:nvSpPr>
        <p:spPr>
          <a:xfrm>
            <a:off x="1170940" y="290830"/>
            <a:ext cx="1437640" cy="460375"/>
          </a:xfrm>
          <a:prstGeom prst="rect">
            <a:avLst/>
          </a:prstGeom>
          <a:noFill/>
        </p:spPr>
        <p:txBody>
          <a:bodyPr wrap="square" rtlCol="0">
            <a:spAutoFit/>
          </a:bodyPr>
          <a:p>
            <a:pPr lvl="0">
              <a:defRPr/>
            </a:pPr>
            <a:r>
              <a:rPr lang="zh-CN" altLang="en-US" sz="2400" b="1" kern="0" dirty="0">
                <a:solidFill>
                  <a:srgbClr val="C00000"/>
                </a:solidFill>
                <a:latin typeface="微软雅黑" panose="020B0503020204020204" charset="-122"/>
                <a:ea typeface="微软雅黑" panose="020B0503020204020204" charset="-122"/>
                <a:cs typeface="+mn-ea"/>
                <a:sym typeface="+mn-lt"/>
              </a:rPr>
              <a:t>企业简介</a:t>
            </a:r>
            <a:endParaRPr lang="zh-CN" altLang="en-US" sz="2400" b="1" kern="0" dirty="0">
              <a:solidFill>
                <a:srgbClr val="C00000"/>
              </a:solidFill>
              <a:latin typeface="微软雅黑" panose="020B0503020204020204" charset="-122"/>
              <a:ea typeface="微软雅黑" panose="020B0503020204020204" charset="-122"/>
              <a:cs typeface="+mn-ea"/>
              <a:sym typeface="+mn-lt"/>
            </a:endParaRPr>
          </a:p>
        </p:txBody>
      </p:sp>
      <p:pic>
        <p:nvPicPr>
          <p:cNvPr id="3" name="图片 2" descr="图片1"/>
          <p:cNvPicPr>
            <a:picLocks noChangeAspect="1"/>
          </p:cNvPicPr>
          <p:nvPr/>
        </p:nvPicPr>
        <p:blipFill>
          <a:blip r:embed="rId3"/>
          <a:stretch>
            <a:fillRect/>
          </a:stretch>
        </p:blipFill>
        <p:spPr>
          <a:xfrm>
            <a:off x="8112760" y="56515"/>
            <a:ext cx="2542540" cy="77152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000" advTm="10000">
        <p:cover/>
      </p:transition>
    </mc:Choice>
    <mc:Fallback>
      <p:transition spd="slow" advTm="10000">
        <p:cov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1" fill="hold" grpId="0" nodeType="after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500" fill="hold"/>
                                        <p:tgtEl>
                                          <p:spTgt spid="15"/>
                                        </p:tgtEl>
                                        <p:attrNameLst>
                                          <p:attrName>ppt_x</p:attrName>
                                        </p:attrNameLst>
                                      </p:cBhvr>
                                      <p:tavLst>
                                        <p:tav tm="0">
                                          <p:val>
                                            <p:strVal val="#ppt_x"/>
                                          </p:val>
                                        </p:tav>
                                        <p:tav tm="100000">
                                          <p:val>
                                            <p:strVal val="#ppt_x"/>
                                          </p:val>
                                        </p:tav>
                                      </p:tavLst>
                                    </p:anim>
                                    <p:anim calcmode="lin" valueType="num">
                                      <p:cBhvr additive="base">
                                        <p:cTn id="13" dur="500" fill="hold"/>
                                        <p:tgtEl>
                                          <p:spTgt spid="15"/>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22" presetClass="entr" presetSubtype="4" fill="hold" grpId="0" nodeType="after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down)">
                                      <p:cBhvr>
                                        <p:cTn id="17" dur="500"/>
                                        <p:tgtEl>
                                          <p:spTgt spid="16"/>
                                        </p:tgtEl>
                                      </p:cBhvr>
                                    </p:animEffect>
                                  </p:childTnLst>
                                </p:cTn>
                              </p:par>
                            </p:childTnLst>
                          </p:cTn>
                        </p:par>
                        <p:par>
                          <p:cTn id="18" fill="hold">
                            <p:stCondLst>
                              <p:cond delay="1500"/>
                            </p:stCondLst>
                            <p:childTnLst>
                              <p:par>
                                <p:cTn id="19" presetID="10" presetClass="entr" presetSubtype="0" fill="hold" nodeType="after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500"/>
                                        <p:tgtEl>
                                          <p:spTgt spid="3"/>
                                        </p:tgtEl>
                                      </p:cBhvr>
                                    </p:animEffect>
                                  </p:childTnLst>
                                </p:cTn>
                              </p:par>
                            </p:childTnLst>
                          </p:cTn>
                        </p:par>
                        <p:par>
                          <p:cTn id="22" fill="hold">
                            <p:stCondLst>
                              <p:cond delay="2000"/>
                            </p:stCondLst>
                            <p:childTnLst>
                              <p:par>
                                <p:cTn id="23" presetID="2" presetClass="entr" presetSubtype="2" fill="hold" nodeType="after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additive="base">
                                        <p:cTn id="25" dur="500" fill="hold"/>
                                        <p:tgtEl>
                                          <p:spTgt spid="2"/>
                                        </p:tgtEl>
                                        <p:attrNameLst>
                                          <p:attrName>ppt_x</p:attrName>
                                        </p:attrNameLst>
                                      </p:cBhvr>
                                      <p:tavLst>
                                        <p:tav tm="0">
                                          <p:val>
                                            <p:strVal val="1+#ppt_w/2"/>
                                          </p:val>
                                        </p:tav>
                                        <p:tav tm="100000">
                                          <p:val>
                                            <p:strVal val="#ppt_x"/>
                                          </p:val>
                                        </p:tav>
                                      </p:tavLst>
                                    </p:anim>
                                    <p:anim calcmode="lin" valueType="num">
                                      <p:cBhvr additive="base">
                                        <p:cTn id="26" dur="500" fill="hold"/>
                                        <p:tgtEl>
                                          <p:spTgt spid="2"/>
                                        </p:tgtEl>
                                        <p:attrNameLst>
                                          <p:attrName>ppt_y</p:attrName>
                                        </p:attrNameLst>
                                      </p:cBhvr>
                                      <p:tavLst>
                                        <p:tav tm="0">
                                          <p:val>
                                            <p:strVal val="#ppt_y"/>
                                          </p:val>
                                        </p:tav>
                                        <p:tav tm="100000">
                                          <p:val>
                                            <p:strVal val="#ppt_y"/>
                                          </p:val>
                                        </p:tav>
                                      </p:tavLst>
                                    </p:anim>
                                  </p:childTnLst>
                                </p:cTn>
                              </p:par>
                            </p:childTnLst>
                          </p:cTn>
                        </p:par>
                        <p:par>
                          <p:cTn id="27" fill="hold">
                            <p:stCondLst>
                              <p:cond delay="2500"/>
                            </p:stCondLst>
                            <p:childTnLst>
                              <p:par>
                                <p:cTn id="28" presetID="42" presetClass="entr" presetSubtype="0" fill="hold" nodeType="after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fade">
                                      <p:cBhvr>
                                        <p:cTn id="30" dur="1000"/>
                                        <p:tgtEl>
                                          <p:spTgt spid="7"/>
                                        </p:tgtEl>
                                      </p:cBhvr>
                                    </p:animEffect>
                                    <p:anim calcmode="lin" valueType="num">
                                      <p:cBhvr>
                                        <p:cTn id="31" dur="1000" fill="hold"/>
                                        <p:tgtEl>
                                          <p:spTgt spid="7"/>
                                        </p:tgtEl>
                                        <p:attrNameLst>
                                          <p:attrName>ppt_x</p:attrName>
                                        </p:attrNameLst>
                                      </p:cBhvr>
                                      <p:tavLst>
                                        <p:tav tm="0">
                                          <p:val>
                                            <p:strVal val="#ppt_x"/>
                                          </p:val>
                                        </p:tav>
                                        <p:tav tm="100000">
                                          <p:val>
                                            <p:strVal val="#ppt_x"/>
                                          </p:val>
                                        </p:tav>
                                      </p:tavLst>
                                    </p:anim>
                                    <p:anim calcmode="lin" valueType="num">
                                      <p:cBhvr>
                                        <p:cTn id="32" dur="1000" fill="hold"/>
                                        <p:tgtEl>
                                          <p:spTgt spid="7"/>
                                        </p:tgtEl>
                                        <p:attrNameLst>
                                          <p:attrName>ppt_y</p:attrName>
                                        </p:attrNameLst>
                                      </p:cBhvr>
                                      <p:tavLst>
                                        <p:tav tm="0">
                                          <p:val>
                                            <p:strVal val="#ppt_y+.1"/>
                                          </p:val>
                                        </p:tav>
                                        <p:tav tm="100000">
                                          <p:val>
                                            <p:strVal val="#ppt_y"/>
                                          </p:val>
                                        </p:tav>
                                      </p:tavLst>
                                    </p:anim>
                                  </p:childTnLst>
                                </p:cTn>
                              </p:par>
                            </p:childTnLst>
                          </p:cTn>
                        </p:par>
                        <p:par>
                          <p:cTn id="33" fill="hold">
                            <p:stCondLst>
                              <p:cond delay="3500"/>
                            </p:stCondLst>
                            <p:childTnLst>
                              <p:par>
                                <p:cTn id="34" presetID="10" presetClass="entr" presetSubtype="0" fill="hold" grpId="0" nodeType="afterEffect">
                                  <p:stCondLst>
                                    <p:cond delay="0"/>
                                  </p:stCondLst>
                                  <p:childTnLst>
                                    <p:set>
                                      <p:cBhvr>
                                        <p:cTn id="35" dur="1" fill="hold">
                                          <p:stCondLst>
                                            <p:cond delay="0"/>
                                          </p:stCondLst>
                                        </p:cTn>
                                        <p:tgtEl>
                                          <p:spTgt spid="42">
                                            <p:txEl>
                                              <p:pRg st="0" end="0"/>
                                            </p:txEl>
                                          </p:spTgt>
                                        </p:tgtEl>
                                        <p:attrNameLst>
                                          <p:attrName>style.visibility</p:attrName>
                                        </p:attrNameLst>
                                      </p:cBhvr>
                                      <p:to>
                                        <p:strVal val="visible"/>
                                      </p:to>
                                    </p:set>
                                    <p:animEffect transition="in" filter="fade">
                                      <p:cBhvr>
                                        <p:cTn id="36" dur="500"/>
                                        <p:tgtEl>
                                          <p:spTgt spid="4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5" grpId="0" bldLvl="0" animBg="1"/>
      <p:bldP spid="42"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0"/>
            <a:ext cx="12192000" cy="6858000"/>
          </a:xfrm>
          <a:prstGeom prst="rect">
            <a:avLst/>
          </a:prstGeom>
          <a:solidFill>
            <a:srgbClr val="DF00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方正黑体简体" panose="02010601030101010101" pitchFamily="2" charset="-122"/>
              <a:ea typeface="方正黑体简体" panose="02010601030101010101" pitchFamily="2" charset="-122"/>
            </a:endParaRPr>
          </a:p>
        </p:txBody>
      </p:sp>
      <p:pic>
        <p:nvPicPr>
          <p:cNvPr id="6" name="Picture 2" descr="C:\Users\Administrator\Desktop\图片1.png图片1"/>
          <p:cNvPicPr>
            <a:picLocks noChangeAspect="1"/>
          </p:cNvPicPr>
          <p:nvPr/>
        </p:nvPicPr>
        <p:blipFill>
          <a:blip r:embed="rId1"/>
          <a:srcRect/>
          <a:stretch>
            <a:fillRect/>
          </a:stretch>
        </p:blipFill>
        <p:spPr>
          <a:xfrm>
            <a:off x="-49" y="1591310"/>
            <a:ext cx="7352714" cy="3675380"/>
          </a:xfrm>
          <a:prstGeom prst="rect">
            <a:avLst/>
          </a:prstGeom>
        </p:spPr>
      </p:pic>
      <p:cxnSp>
        <p:nvCxnSpPr>
          <p:cNvPr id="8" name="直接连接符 7"/>
          <p:cNvCxnSpPr/>
          <p:nvPr/>
        </p:nvCxnSpPr>
        <p:spPr>
          <a:xfrm flipH="1">
            <a:off x="7994698" y="1958047"/>
            <a:ext cx="182881" cy="42320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文本框 12"/>
          <p:cNvSpPr txBox="1"/>
          <p:nvPr/>
        </p:nvSpPr>
        <p:spPr>
          <a:xfrm>
            <a:off x="8234045" y="1877060"/>
            <a:ext cx="2954020" cy="645160"/>
          </a:xfrm>
          <a:prstGeom prst="rect">
            <a:avLst/>
          </a:prstGeom>
          <a:noFill/>
        </p:spPr>
        <p:txBody>
          <a:bodyPr wrap="square" rtlCol="0">
            <a:spAutoFit/>
          </a:bodyPr>
          <a:lstStyle/>
          <a:p>
            <a:r>
              <a:rPr lang="en-US" altLang="zh-CN" sz="3600" dirty="0">
                <a:solidFill>
                  <a:schemeClr val="bg1"/>
                </a:solidFill>
                <a:latin typeface="方正黑体简体" panose="02010601030101010101" pitchFamily="2" charset="-122"/>
                <a:ea typeface="方正黑体简体" panose="02010601030101010101" pitchFamily="2" charset="-122"/>
              </a:rPr>
              <a:t>PART 02</a:t>
            </a:r>
            <a:endParaRPr lang="zh-CN" altLang="en-US" sz="3600" dirty="0">
              <a:solidFill>
                <a:schemeClr val="bg1"/>
              </a:solidFill>
              <a:latin typeface="方正黑体简体" panose="02010601030101010101" pitchFamily="2" charset="-122"/>
              <a:ea typeface="方正黑体简体" panose="02010601030101010101" pitchFamily="2" charset="-122"/>
            </a:endParaRPr>
          </a:p>
        </p:txBody>
      </p:sp>
      <p:cxnSp>
        <p:nvCxnSpPr>
          <p:cNvPr id="14" name="直接连接符 13"/>
          <p:cNvCxnSpPr/>
          <p:nvPr/>
        </p:nvCxnSpPr>
        <p:spPr>
          <a:xfrm flipH="1">
            <a:off x="10331107" y="1958045"/>
            <a:ext cx="182881" cy="42320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文本框 16"/>
          <p:cNvSpPr txBox="1"/>
          <p:nvPr/>
        </p:nvSpPr>
        <p:spPr>
          <a:xfrm>
            <a:off x="7899400" y="2680970"/>
            <a:ext cx="2961005" cy="922020"/>
          </a:xfrm>
          <a:prstGeom prst="rect">
            <a:avLst/>
          </a:prstGeom>
          <a:noFill/>
        </p:spPr>
        <p:txBody>
          <a:bodyPr wrap="square" rtlCol="0">
            <a:spAutoFit/>
          </a:bodyPr>
          <a:lstStyle/>
          <a:p>
            <a:pPr lvl="0">
              <a:defRPr/>
            </a:pPr>
            <a:r>
              <a:rPr lang="zh-CN" altLang="en-US" sz="5400" b="1" kern="0" dirty="0">
                <a:solidFill>
                  <a:schemeClr val="bg1"/>
                </a:solidFill>
                <a:latin typeface="微软雅黑" panose="020B0503020204020204" charset="-122"/>
                <a:ea typeface="微软雅黑" panose="020B0503020204020204" charset="-122"/>
                <a:cs typeface="+mn-ea"/>
                <a:sym typeface="+mn-lt"/>
              </a:rPr>
              <a:t>发展历程</a:t>
            </a:r>
            <a:endParaRPr lang="zh-CN" altLang="en-US" sz="5400" b="1" kern="0" dirty="0">
              <a:solidFill>
                <a:schemeClr val="bg1"/>
              </a:solidFill>
              <a:latin typeface="微软雅黑" panose="020B0503020204020204" charset="-122"/>
              <a:ea typeface="微软雅黑" panose="020B0503020204020204" charset="-122"/>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1000" advTm="10000">
        <p:cover/>
      </p:transition>
    </mc:Choice>
    <mc:Fallback>
      <p:transition spd="slow" advTm="10000">
        <p:cov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4"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fill="hold"/>
                                        <p:tgtEl>
                                          <p:spTgt spid="13"/>
                                        </p:tgtEl>
                                        <p:attrNameLst>
                                          <p:attrName>ppt_x</p:attrName>
                                        </p:attrNameLst>
                                      </p:cBhvr>
                                      <p:tavLst>
                                        <p:tav tm="0">
                                          <p:val>
                                            <p:strVal val="#ppt_x"/>
                                          </p:val>
                                        </p:tav>
                                        <p:tav tm="100000">
                                          <p:val>
                                            <p:strVal val="#ppt_x"/>
                                          </p:val>
                                        </p:tav>
                                      </p:tavLst>
                                    </p:anim>
                                    <p:anim calcmode="lin" valueType="num">
                                      <p:cBhvr additive="base">
                                        <p:cTn id="18" dur="500" fill="hold"/>
                                        <p:tgtEl>
                                          <p:spTgt spid="13"/>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anim calcmode="lin" valueType="num">
                                      <p:cBhvr additive="base">
                                        <p:cTn id="21" dur="500" fill="hold"/>
                                        <p:tgtEl>
                                          <p:spTgt spid="14"/>
                                        </p:tgtEl>
                                        <p:attrNameLst>
                                          <p:attrName>ppt_x</p:attrName>
                                        </p:attrNameLst>
                                      </p:cBhvr>
                                      <p:tavLst>
                                        <p:tav tm="0">
                                          <p:val>
                                            <p:strVal val="#ppt_x"/>
                                          </p:val>
                                        </p:tav>
                                        <p:tav tm="100000">
                                          <p:val>
                                            <p:strVal val="#ppt_x"/>
                                          </p:val>
                                        </p:tav>
                                      </p:tavLst>
                                    </p:anim>
                                    <p:anim calcmode="lin" valueType="num">
                                      <p:cBhvr additive="base">
                                        <p:cTn id="22" dur="500" fill="hold"/>
                                        <p:tgtEl>
                                          <p:spTgt spid="14"/>
                                        </p:tgtEl>
                                        <p:attrNameLst>
                                          <p:attrName>ppt_y</p:attrName>
                                        </p:attrNameLst>
                                      </p:cBhvr>
                                      <p:tavLst>
                                        <p:tav tm="0">
                                          <p:val>
                                            <p:strVal val="1+#ppt_h/2"/>
                                          </p:val>
                                        </p:tav>
                                        <p:tav tm="100000">
                                          <p:val>
                                            <p:strVal val="#ppt_y"/>
                                          </p:val>
                                        </p:tav>
                                      </p:tavLst>
                                    </p:anim>
                                  </p:childTnLst>
                                </p:cTn>
                              </p:par>
                            </p:childTnLst>
                          </p:cTn>
                        </p:par>
                        <p:par>
                          <p:cTn id="23" fill="hold">
                            <p:stCondLst>
                              <p:cond delay="1500"/>
                            </p:stCondLst>
                            <p:childTnLst>
                              <p:par>
                                <p:cTn id="24" presetID="22" presetClass="entr" presetSubtype="4" fill="hold" grpId="0" nodeType="after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wipe(down)">
                                      <p:cBhvr>
                                        <p:cTn id="2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内容占位符 3" descr="历程"/>
          <p:cNvPicPr>
            <a:picLocks noChangeAspect="1"/>
          </p:cNvPicPr>
          <p:nvPr>
            <p:ph idx="1"/>
          </p:nvPr>
        </p:nvPicPr>
        <p:blipFill>
          <a:blip r:embed="rId1"/>
          <a:stretch>
            <a:fillRect/>
          </a:stretch>
        </p:blipFill>
        <p:spPr>
          <a:xfrm>
            <a:off x="-44450" y="3175"/>
            <a:ext cx="12243435" cy="6871335"/>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50" advTm="10000">
        <p:cover/>
      </p:transition>
    </mc:Choice>
    <mc:Fallback>
      <p:transition spd="med" advTm="10000">
        <p:cov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文本框 40"/>
          <p:cNvSpPr txBox="1"/>
          <p:nvPr/>
        </p:nvSpPr>
        <p:spPr>
          <a:xfrm>
            <a:off x="1170940" y="290830"/>
            <a:ext cx="1437640" cy="460375"/>
          </a:xfrm>
          <a:prstGeom prst="rect">
            <a:avLst/>
          </a:prstGeom>
          <a:noFill/>
        </p:spPr>
        <p:txBody>
          <a:bodyPr wrap="square" rtlCol="0">
            <a:spAutoFit/>
          </a:bodyPr>
          <a:p>
            <a:pPr lvl="0">
              <a:defRPr/>
            </a:pPr>
            <a:r>
              <a:rPr lang="zh-CN" altLang="en-US" sz="2400" b="1" kern="0" dirty="0">
                <a:solidFill>
                  <a:srgbClr val="C00000"/>
                </a:solidFill>
                <a:latin typeface="微软雅黑" panose="020B0503020204020204" charset="-122"/>
                <a:ea typeface="微软雅黑" panose="020B0503020204020204" charset="-122"/>
                <a:cs typeface="+mn-ea"/>
                <a:sym typeface="+mn-lt"/>
              </a:rPr>
              <a:t>发展历程</a:t>
            </a:r>
            <a:endParaRPr lang="zh-CN" altLang="en-US" sz="2400" b="1" kern="0" dirty="0">
              <a:solidFill>
                <a:srgbClr val="C00000"/>
              </a:solidFill>
              <a:latin typeface="微软雅黑" panose="020B0503020204020204" charset="-122"/>
              <a:ea typeface="微软雅黑" panose="020B0503020204020204" charset="-122"/>
              <a:cs typeface="+mn-ea"/>
              <a:sym typeface="+mn-lt"/>
            </a:endParaRPr>
          </a:p>
        </p:txBody>
      </p:sp>
      <p:pic>
        <p:nvPicPr>
          <p:cNvPr id="43" name="图片 42" descr="1目录"/>
          <p:cNvPicPr>
            <a:picLocks noChangeAspect="1"/>
          </p:cNvPicPr>
          <p:nvPr/>
        </p:nvPicPr>
        <p:blipFill>
          <a:blip r:embed="rId1"/>
          <a:stretch>
            <a:fillRect/>
          </a:stretch>
        </p:blipFill>
        <p:spPr>
          <a:xfrm>
            <a:off x="415290" y="1910715"/>
            <a:ext cx="11294745" cy="3397250"/>
          </a:xfrm>
          <a:prstGeom prst="rect">
            <a:avLst/>
          </a:prstGeom>
        </p:spPr>
      </p:pic>
      <p:pic>
        <p:nvPicPr>
          <p:cNvPr id="2" name="图片 1" descr="LOGO"/>
          <p:cNvPicPr>
            <a:picLocks noChangeAspect="1"/>
          </p:cNvPicPr>
          <p:nvPr/>
        </p:nvPicPr>
        <p:blipFill>
          <a:blip r:embed="rId2"/>
          <a:stretch>
            <a:fillRect/>
          </a:stretch>
        </p:blipFill>
        <p:spPr>
          <a:xfrm>
            <a:off x="10575925" y="97155"/>
            <a:ext cx="1134110" cy="586105"/>
          </a:xfrm>
          <a:prstGeom prst="rect">
            <a:avLst/>
          </a:prstGeom>
        </p:spPr>
      </p:pic>
      <p:grpSp>
        <p:nvGrpSpPr>
          <p:cNvPr id="4" name="组合 3"/>
          <p:cNvGrpSpPr/>
          <p:nvPr/>
        </p:nvGrpSpPr>
        <p:grpSpPr>
          <a:xfrm>
            <a:off x="280670" y="377190"/>
            <a:ext cx="681990" cy="288925"/>
            <a:chOff x="289" y="460"/>
            <a:chExt cx="1389" cy="588"/>
          </a:xfrm>
        </p:grpSpPr>
        <p:grpSp>
          <p:nvGrpSpPr>
            <p:cNvPr id="5" name="组合 4"/>
            <p:cNvGrpSpPr/>
            <p:nvPr/>
          </p:nvGrpSpPr>
          <p:grpSpPr>
            <a:xfrm rot="18900000">
              <a:off x="1062" y="460"/>
              <a:ext cx="616" cy="584"/>
              <a:chOff x="9851" y="5951"/>
              <a:chExt cx="972" cy="922"/>
            </a:xfrm>
          </p:grpSpPr>
          <p:sp>
            <p:nvSpPr>
              <p:cNvPr id="6" name="矩形 5"/>
              <p:cNvSpPr/>
              <p:nvPr/>
            </p:nvSpPr>
            <p:spPr>
              <a:xfrm>
                <a:off x="10061" y="6161"/>
                <a:ext cx="762" cy="712"/>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8" name="矩形 7"/>
              <p:cNvSpPr/>
              <p:nvPr/>
            </p:nvSpPr>
            <p:spPr>
              <a:xfrm>
                <a:off x="9851" y="5951"/>
                <a:ext cx="762" cy="7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nvGrpSpPr>
            <p:cNvPr id="9" name="组合 8"/>
            <p:cNvGrpSpPr/>
            <p:nvPr/>
          </p:nvGrpSpPr>
          <p:grpSpPr>
            <a:xfrm rot="18900000">
              <a:off x="680" y="460"/>
              <a:ext cx="616" cy="584"/>
              <a:chOff x="9851" y="5951"/>
              <a:chExt cx="972" cy="922"/>
            </a:xfrm>
          </p:grpSpPr>
          <p:sp>
            <p:nvSpPr>
              <p:cNvPr id="10" name="矩形 9"/>
              <p:cNvSpPr/>
              <p:nvPr/>
            </p:nvSpPr>
            <p:spPr>
              <a:xfrm>
                <a:off x="10061" y="6161"/>
                <a:ext cx="762" cy="712"/>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1" name="矩形 10"/>
              <p:cNvSpPr/>
              <p:nvPr/>
            </p:nvSpPr>
            <p:spPr>
              <a:xfrm>
                <a:off x="9851" y="5951"/>
                <a:ext cx="762" cy="7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nvGrpSpPr>
            <p:cNvPr id="12" name="组合 11"/>
            <p:cNvGrpSpPr/>
            <p:nvPr/>
          </p:nvGrpSpPr>
          <p:grpSpPr>
            <a:xfrm rot="18900000">
              <a:off x="289" y="464"/>
              <a:ext cx="616" cy="584"/>
              <a:chOff x="9851" y="5951"/>
              <a:chExt cx="972" cy="922"/>
            </a:xfrm>
          </p:grpSpPr>
          <p:sp>
            <p:nvSpPr>
              <p:cNvPr id="13" name="矩形 12"/>
              <p:cNvSpPr/>
              <p:nvPr/>
            </p:nvSpPr>
            <p:spPr>
              <a:xfrm>
                <a:off x="10061" y="6161"/>
                <a:ext cx="762" cy="712"/>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4" name="矩形 13"/>
              <p:cNvSpPr/>
              <p:nvPr/>
            </p:nvSpPr>
            <p:spPr>
              <a:xfrm>
                <a:off x="9851" y="5951"/>
                <a:ext cx="762" cy="7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sp>
        <p:nvSpPr>
          <p:cNvPr id="15" name="矩形 14"/>
          <p:cNvSpPr/>
          <p:nvPr/>
        </p:nvSpPr>
        <p:spPr>
          <a:xfrm>
            <a:off x="1044575" y="775335"/>
            <a:ext cx="10800080" cy="144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3" name="图片 2" descr="图片1"/>
          <p:cNvPicPr>
            <a:picLocks noChangeAspect="1"/>
          </p:cNvPicPr>
          <p:nvPr/>
        </p:nvPicPr>
        <p:blipFill>
          <a:blip r:embed="rId3"/>
          <a:stretch>
            <a:fillRect/>
          </a:stretch>
        </p:blipFill>
        <p:spPr>
          <a:xfrm>
            <a:off x="8112760" y="56515"/>
            <a:ext cx="2542540" cy="77152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000" advTm="10000">
        <p:cover/>
      </p:transition>
    </mc:Choice>
    <mc:Fallback>
      <p:transition spd="slow" advTm="10000">
        <p:cov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1" fill="hold" grpId="0" nodeType="after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500" fill="hold"/>
                                        <p:tgtEl>
                                          <p:spTgt spid="15"/>
                                        </p:tgtEl>
                                        <p:attrNameLst>
                                          <p:attrName>ppt_x</p:attrName>
                                        </p:attrNameLst>
                                      </p:cBhvr>
                                      <p:tavLst>
                                        <p:tav tm="0">
                                          <p:val>
                                            <p:strVal val="#ppt_x"/>
                                          </p:val>
                                        </p:tav>
                                        <p:tav tm="100000">
                                          <p:val>
                                            <p:strVal val="#ppt_x"/>
                                          </p:val>
                                        </p:tav>
                                      </p:tavLst>
                                    </p:anim>
                                    <p:anim calcmode="lin" valueType="num">
                                      <p:cBhvr additive="base">
                                        <p:cTn id="13" dur="500" fill="hold"/>
                                        <p:tgtEl>
                                          <p:spTgt spid="15"/>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22" presetClass="entr" presetSubtype="4" fill="hold" grpId="0" nodeType="afterEffect">
                                  <p:stCondLst>
                                    <p:cond delay="0"/>
                                  </p:stCondLst>
                                  <p:childTnLst>
                                    <p:set>
                                      <p:cBhvr>
                                        <p:cTn id="16" dur="1" fill="hold">
                                          <p:stCondLst>
                                            <p:cond delay="0"/>
                                          </p:stCondLst>
                                        </p:cTn>
                                        <p:tgtEl>
                                          <p:spTgt spid="41"/>
                                        </p:tgtEl>
                                        <p:attrNameLst>
                                          <p:attrName>style.visibility</p:attrName>
                                        </p:attrNameLst>
                                      </p:cBhvr>
                                      <p:to>
                                        <p:strVal val="visible"/>
                                      </p:to>
                                    </p:set>
                                    <p:animEffect transition="in" filter="wipe(down)">
                                      <p:cBhvr>
                                        <p:cTn id="17" dur="500"/>
                                        <p:tgtEl>
                                          <p:spTgt spid="41"/>
                                        </p:tgtEl>
                                      </p:cBhvr>
                                    </p:animEffect>
                                  </p:childTnLst>
                                </p:cTn>
                              </p:par>
                            </p:childTnLst>
                          </p:cTn>
                        </p:par>
                        <p:par>
                          <p:cTn id="18" fill="hold">
                            <p:stCondLst>
                              <p:cond delay="1500"/>
                            </p:stCondLst>
                            <p:childTnLst>
                              <p:par>
                                <p:cTn id="19" presetID="10" presetClass="entr" presetSubtype="0" fill="hold" nodeType="after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500"/>
                                        <p:tgtEl>
                                          <p:spTgt spid="3"/>
                                        </p:tgtEl>
                                      </p:cBhvr>
                                    </p:animEffect>
                                  </p:childTnLst>
                                </p:cTn>
                              </p:par>
                            </p:childTnLst>
                          </p:cTn>
                        </p:par>
                        <p:par>
                          <p:cTn id="22" fill="hold">
                            <p:stCondLst>
                              <p:cond delay="2000"/>
                            </p:stCondLst>
                            <p:childTnLst>
                              <p:par>
                                <p:cTn id="23" presetID="2" presetClass="entr" presetSubtype="2" fill="hold" nodeType="after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additive="base">
                                        <p:cTn id="25" dur="500" fill="hold"/>
                                        <p:tgtEl>
                                          <p:spTgt spid="2"/>
                                        </p:tgtEl>
                                        <p:attrNameLst>
                                          <p:attrName>ppt_x</p:attrName>
                                        </p:attrNameLst>
                                      </p:cBhvr>
                                      <p:tavLst>
                                        <p:tav tm="0">
                                          <p:val>
                                            <p:strVal val="1+#ppt_w/2"/>
                                          </p:val>
                                        </p:tav>
                                        <p:tav tm="100000">
                                          <p:val>
                                            <p:strVal val="#ppt_x"/>
                                          </p:val>
                                        </p:tav>
                                      </p:tavLst>
                                    </p:anim>
                                    <p:anim calcmode="lin" valueType="num">
                                      <p:cBhvr additive="base">
                                        <p:cTn id="26" dur="500" fill="hold"/>
                                        <p:tgtEl>
                                          <p:spTgt spid="2"/>
                                        </p:tgtEl>
                                        <p:attrNameLst>
                                          <p:attrName>ppt_y</p:attrName>
                                        </p:attrNameLst>
                                      </p:cBhvr>
                                      <p:tavLst>
                                        <p:tav tm="0">
                                          <p:val>
                                            <p:strVal val="#ppt_y"/>
                                          </p:val>
                                        </p:tav>
                                        <p:tav tm="100000">
                                          <p:val>
                                            <p:strVal val="#ppt_y"/>
                                          </p:val>
                                        </p:tav>
                                      </p:tavLst>
                                    </p:anim>
                                  </p:childTnLst>
                                </p:cTn>
                              </p:par>
                            </p:childTnLst>
                          </p:cTn>
                        </p:par>
                        <p:par>
                          <p:cTn id="27" fill="hold">
                            <p:stCondLst>
                              <p:cond delay="2500"/>
                            </p:stCondLst>
                            <p:childTnLst>
                              <p:par>
                                <p:cTn id="28" presetID="2" presetClass="entr" presetSubtype="4" fill="hold" nodeType="afterEffect">
                                  <p:stCondLst>
                                    <p:cond delay="0"/>
                                  </p:stCondLst>
                                  <p:childTnLst>
                                    <p:set>
                                      <p:cBhvr>
                                        <p:cTn id="29" dur="1" fill="hold">
                                          <p:stCondLst>
                                            <p:cond delay="0"/>
                                          </p:stCondLst>
                                        </p:cTn>
                                        <p:tgtEl>
                                          <p:spTgt spid="43"/>
                                        </p:tgtEl>
                                        <p:attrNameLst>
                                          <p:attrName>style.visibility</p:attrName>
                                        </p:attrNameLst>
                                      </p:cBhvr>
                                      <p:to>
                                        <p:strVal val="visible"/>
                                      </p:to>
                                    </p:set>
                                    <p:anim calcmode="lin" valueType="num">
                                      <p:cBhvr additive="base">
                                        <p:cTn id="30" dur="500" fill="hold"/>
                                        <p:tgtEl>
                                          <p:spTgt spid="43"/>
                                        </p:tgtEl>
                                        <p:attrNameLst>
                                          <p:attrName>ppt_x</p:attrName>
                                        </p:attrNameLst>
                                      </p:cBhvr>
                                      <p:tavLst>
                                        <p:tav tm="0">
                                          <p:val>
                                            <p:strVal val="#ppt_x"/>
                                          </p:val>
                                        </p:tav>
                                        <p:tav tm="100000">
                                          <p:val>
                                            <p:strVal val="#ppt_x"/>
                                          </p:val>
                                        </p:tav>
                                      </p:tavLst>
                                    </p:anim>
                                    <p:anim calcmode="lin" valueType="num">
                                      <p:cBhvr additive="base">
                                        <p:cTn id="31"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15" grpId="0" bldLvl="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0"/>
            <a:ext cx="12192000" cy="6858000"/>
          </a:xfrm>
          <a:prstGeom prst="rect">
            <a:avLst/>
          </a:prstGeom>
          <a:solidFill>
            <a:srgbClr val="DF00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方正黑体简体" panose="02010601030101010101" pitchFamily="2" charset="-122"/>
              <a:ea typeface="方正黑体简体" panose="02010601030101010101" pitchFamily="2" charset="-122"/>
            </a:endParaRPr>
          </a:p>
        </p:txBody>
      </p:sp>
      <p:pic>
        <p:nvPicPr>
          <p:cNvPr id="6" name="Picture 2" descr="C:\Users\Administrator\Desktop\图片1.png图片1"/>
          <p:cNvPicPr>
            <a:picLocks noChangeAspect="1"/>
          </p:cNvPicPr>
          <p:nvPr/>
        </p:nvPicPr>
        <p:blipFill>
          <a:blip r:embed="rId1"/>
          <a:srcRect/>
          <a:stretch>
            <a:fillRect/>
          </a:stretch>
        </p:blipFill>
        <p:spPr>
          <a:xfrm>
            <a:off x="-49" y="1591310"/>
            <a:ext cx="7352714" cy="3675380"/>
          </a:xfrm>
          <a:prstGeom prst="rect">
            <a:avLst/>
          </a:prstGeom>
        </p:spPr>
      </p:pic>
      <p:grpSp>
        <p:nvGrpSpPr>
          <p:cNvPr id="3" name="组合 2"/>
          <p:cNvGrpSpPr/>
          <p:nvPr/>
        </p:nvGrpSpPr>
        <p:grpSpPr>
          <a:xfrm>
            <a:off x="8204248" y="1847215"/>
            <a:ext cx="3345132" cy="645160"/>
            <a:chOff x="12590" y="2909"/>
            <a:chExt cx="5268" cy="1016"/>
          </a:xfrm>
        </p:grpSpPr>
        <p:cxnSp>
          <p:nvCxnSpPr>
            <p:cNvPr id="8" name="直接连接符 7"/>
            <p:cNvCxnSpPr/>
            <p:nvPr/>
          </p:nvCxnSpPr>
          <p:spPr>
            <a:xfrm flipH="1">
              <a:off x="12590" y="3084"/>
              <a:ext cx="288" cy="66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文本框 12"/>
            <p:cNvSpPr txBox="1"/>
            <p:nvPr/>
          </p:nvSpPr>
          <p:spPr>
            <a:xfrm>
              <a:off x="13206" y="2909"/>
              <a:ext cx="4652" cy="1016"/>
            </a:xfrm>
            <a:prstGeom prst="rect">
              <a:avLst/>
            </a:prstGeom>
            <a:noFill/>
          </p:spPr>
          <p:txBody>
            <a:bodyPr wrap="square" rtlCol="0">
              <a:spAutoFit/>
            </a:bodyPr>
            <a:lstStyle/>
            <a:p>
              <a:r>
                <a:rPr lang="en-US" altLang="zh-CN" sz="3600" dirty="0">
                  <a:solidFill>
                    <a:schemeClr val="bg1"/>
                  </a:solidFill>
                  <a:latin typeface="方正黑体简体" panose="02010601030101010101" pitchFamily="2" charset="-122"/>
                  <a:ea typeface="方正黑体简体" panose="02010601030101010101" pitchFamily="2" charset="-122"/>
                </a:rPr>
                <a:t>PART 03</a:t>
              </a:r>
              <a:endParaRPr lang="zh-CN" altLang="en-US" sz="3600" dirty="0">
                <a:solidFill>
                  <a:schemeClr val="bg1"/>
                </a:solidFill>
                <a:latin typeface="方正黑体简体" panose="02010601030101010101" pitchFamily="2" charset="-122"/>
                <a:ea typeface="方正黑体简体" panose="02010601030101010101" pitchFamily="2" charset="-122"/>
              </a:endParaRPr>
            </a:p>
          </p:txBody>
        </p:sp>
        <p:cxnSp>
          <p:nvCxnSpPr>
            <p:cNvPr id="14" name="直接连接符 13"/>
            <p:cNvCxnSpPr/>
            <p:nvPr/>
          </p:nvCxnSpPr>
          <p:spPr>
            <a:xfrm flipH="1">
              <a:off x="16269" y="3084"/>
              <a:ext cx="288" cy="66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7" name="文本框 16"/>
          <p:cNvSpPr txBox="1"/>
          <p:nvPr/>
        </p:nvSpPr>
        <p:spPr>
          <a:xfrm>
            <a:off x="7701280" y="2680970"/>
            <a:ext cx="4151630" cy="953135"/>
          </a:xfrm>
          <a:prstGeom prst="rect">
            <a:avLst/>
          </a:prstGeom>
          <a:noFill/>
        </p:spPr>
        <p:txBody>
          <a:bodyPr wrap="square" rtlCol="0">
            <a:spAutoFit/>
          </a:bodyPr>
          <a:lstStyle/>
          <a:p>
            <a:pPr algn="ctr">
              <a:buNone/>
            </a:pPr>
            <a:r>
              <a:rPr lang="en-US" altLang="zh-CN" sz="2800" b="1">
                <a:solidFill>
                  <a:schemeClr val="bg1"/>
                </a:solidFill>
                <a:latin typeface="微软雅黑" panose="020B0503020204020204" charset="-122"/>
                <a:ea typeface="微软雅黑" panose="020B0503020204020204" charset="-122"/>
                <a:cs typeface="微软雅黑" panose="020B0503020204020204" charset="-122"/>
                <a:sym typeface="+mn-ea"/>
              </a:rPr>
              <a:t>SR/ZNRH</a:t>
            </a:r>
            <a:r>
              <a:rPr lang="zh-CN" altLang="en-US" sz="2800" b="1">
                <a:solidFill>
                  <a:schemeClr val="bg1"/>
                </a:solidFill>
                <a:latin typeface="微软雅黑" panose="020B0503020204020204" charset="-122"/>
                <a:ea typeface="微软雅黑" panose="020B0503020204020204" charset="-122"/>
                <a:cs typeface="微软雅黑" panose="020B0503020204020204" charset="-122"/>
                <a:sym typeface="+mn-ea"/>
              </a:rPr>
              <a:t>智能润滑系统交流会</a:t>
            </a:r>
            <a:endParaRPr lang="zh-CN" altLang="en-US" sz="2800" b="1" kern="0" dirty="0">
              <a:solidFill>
                <a:schemeClr val="bg1"/>
              </a:solidFill>
              <a:latin typeface="微软雅黑" panose="020B0503020204020204" charset="-122"/>
              <a:ea typeface="微软雅黑" panose="020B0503020204020204" charset="-122"/>
              <a:cs typeface="微软雅黑" panose="020B0503020204020204" charset="-122"/>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1000" advTm="10000">
        <p:cover/>
      </p:transition>
    </mc:Choice>
    <mc:Fallback>
      <p:transition spd="slow" advTm="10000">
        <p:cov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4"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par>
                          <p:cTn id="15" fill="hold">
                            <p:stCondLst>
                              <p:cond delay="1500"/>
                            </p:stCondLst>
                            <p:childTnLst>
                              <p:par>
                                <p:cTn id="16" presetID="22" presetClass="entr" presetSubtype="4" fill="hold" grpId="0" nodeType="after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wipe(down)">
                                      <p:cBhvr>
                                        <p:cTn id="1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文本框 40"/>
          <p:cNvSpPr txBox="1"/>
          <p:nvPr/>
        </p:nvSpPr>
        <p:spPr>
          <a:xfrm>
            <a:off x="1170940" y="290830"/>
            <a:ext cx="1437640" cy="460375"/>
          </a:xfrm>
          <a:prstGeom prst="rect">
            <a:avLst/>
          </a:prstGeom>
          <a:noFill/>
        </p:spPr>
        <p:txBody>
          <a:bodyPr wrap="square" rtlCol="0">
            <a:spAutoFit/>
          </a:bodyPr>
          <a:p>
            <a:pPr lvl="0">
              <a:defRPr/>
            </a:pPr>
            <a:r>
              <a:rPr lang="zh-CN" altLang="en-US" sz="2400" b="1" kern="0" dirty="0">
                <a:solidFill>
                  <a:srgbClr val="C00000"/>
                </a:solidFill>
                <a:latin typeface="微软雅黑" panose="020B0503020204020204" charset="-122"/>
                <a:ea typeface="微软雅黑" panose="020B0503020204020204" charset="-122"/>
                <a:cs typeface="+mn-ea"/>
                <a:sym typeface="+mn-lt"/>
              </a:rPr>
              <a:t>目录</a:t>
            </a:r>
            <a:endParaRPr lang="zh-CN" altLang="en-US" sz="2400" b="1" kern="0" dirty="0">
              <a:solidFill>
                <a:srgbClr val="C00000"/>
              </a:solidFill>
              <a:latin typeface="微软雅黑" panose="020B0503020204020204" charset="-122"/>
              <a:ea typeface="微软雅黑" panose="020B0503020204020204" charset="-122"/>
              <a:cs typeface="+mn-ea"/>
              <a:sym typeface="+mn-lt"/>
            </a:endParaRPr>
          </a:p>
        </p:txBody>
      </p:sp>
      <p:sp>
        <p:nvSpPr>
          <p:cNvPr id="4097" name="标题 5121"/>
          <p:cNvSpPr>
            <a:spLocks noGrp="1"/>
          </p:cNvSpPr>
          <p:nvPr>
            <p:ph type="title"/>
          </p:nvPr>
        </p:nvSpPr>
        <p:spPr>
          <a:xfrm>
            <a:off x="1044575" y="1273175"/>
            <a:ext cx="10517505" cy="852170"/>
          </a:xfrm>
        </p:spPr>
        <p:txBody>
          <a:bodyPr anchor="b"/>
          <a:p>
            <a:r>
              <a:rPr lang="en-US" altLang="zh-CN">
                <a:solidFill>
                  <a:schemeClr val="tx1"/>
                </a:solidFill>
                <a:latin typeface="微软雅黑" panose="020B0503020204020204" charset="-122"/>
                <a:ea typeface="微软雅黑" panose="020B0503020204020204" charset="-122"/>
                <a:cs typeface="微软雅黑" panose="020B0503020204020204" charset="-122"/>
              </a:rPr>
              <a:t>SR/ZNRH</a:t>
            </a:r>
            <a:r>
              <a:rPr lang="zh-CN" altLang="en-US">
                <a:solidFill>
                  <a:schemeClr val="tx1"/>
                </a:solidFill>
                <a:latin typeface="微软雅黑" panose="020B0503020204020204" charset="-122"/>
                <a:ea typeface="微软雅黑" panose="020B0503020204020204" charset="-122"/>
                <a:cs typeface="微软雅黑" panose="020B0503020204020204" charset="-122"/>
              </a:rPr>
              <a:t>智能润滑系统</a:t>
            </a:r>
            <a:endParaRPr lang="zh-CN" altLang="en-US">
              <a:solidFill>
                <a:schemeClr val="tx1"/>
              </a:solidFill>
              <a:latin typeface="微软雅黑" panose="020B0503020204020204" charset="-122"/>
              <a:ea typeface="微软雅黑" panose="020B0503020204020204" charset="-122"/>
              <a:cs typeface="微软雅黑" panose="020B0503020204020204" charset="-122"/>
            </a:endParaRPr>
          </a:p>
        </p:txBody>
      </p:sp>
      <p:sp>
        <p:nvSpPr>
          <p:cNvPr id="4098" name="文本占位符 5122"/>
          <p:cNvSpPr>
            <a:spLocks noGrp="1"/>
          </p:cNvSpPr>
          <p:nvPr>
            <p:ph idx="1"/>
          </p:nvPr>
        </p:nvSpPr>
        <p:spPr>
          <a:xfrm>
            <a:off x="1170940" y="2281555"/>
            <a:ext cx="6891655" cy="2457450"/>
          </a:xfrm>
        </p:spPr>
        <p:txBody>
          <a:bodyPr anchor="t">
            <a:normAutofit/>
          </a:bodyPr>
          <a:p>
            <a:pPr>
              <a:lnSpc>
                <a:spcPct val="90000"/>
              </a:lnSpc>
            </a:pPr>
            <a:r>
              <a:rPr lang="zh-CN" altLang="en-US" sz="2000">
                <a:latin typeface="微软雅黑" panose="020B0503020204020204" charset="-122"/>
                <a:ea typeface="微软雅黑" panose="020B0503020204020204" charset="-122"/>
              </a:rPr>
              <a:t>概述</a:t>
            </a:r>
            <a:endParaRPr lang="zh-CN" altLang="en-US" sz="2000">
              <a:latin typeface="微软雅黑" panose="020B0503020204020204" charset="-122"/>
              <a:ea typeface="微软雅黑" panose="020B0503020204020204" charset="-122"/>
            </a:endParaRPr>
          </a:p>
          <a:p>
            <a:pPr>
              <a:lnSpc>
                <a:spcPct val="90000"/>
              </a:lnSpc>
            </a:pPr>
            <a:r>
              <a:rPr lang="zh-CN" altLang="en-US" sz="2000">
                <a:latin typeface="微软雅黑" panose="020B0503020204020204" charset="-122"/>
                <a:ea typeface="微软雅黑" panose="020B0503020204020204" charset="-122"/>
              </a:rPr>
              <a:t>机械系统架构</a:t>
            </a:r>
            <a:endParaRPr lang="zh-CN" altLang="en-US" sz="2000">
              <a:latin typeface="微软雅黑" panose="020B0503020204020204" charset="-122"/>
              <a:ea typeface="微软雅黑" panose="020B0503020204020204" charset="-122"/>
            </a:endParaRPr>
          </a:p>
          <a:p>
            <a:pPr>
              <a:lnSpc>
                <a:spcPct val="90000"/>
              </a:lnSpc>
            </a:pPr>
            <a:r>
              <a:rPr lang="zh-CN" altLang="en-US" sz="2000">
                <a:latin typeface="微软雅黑" panose="020B0503020204020204" charset="-122"/>
                <a:ea typeface="微软雅黑" panose="020B0503020204020204" charset="-122"/>
              </a:rPr>
              <a:t>机械设计部件基础要求</a:t>
            </a:r>
            <a:endParaRPr lang="zh-CN" altLang="en-US" sz="2000">
              <a:latin typeface="微软雅黑" panose="020B0503020204020204" charset="-122"/>
              <a:ea typeface="微软雅黑" panose="020B0503020204020204" charset="-122"/>
            </a:endParaRPr>
          </a:p>
          <a:p>
            <a:pPr>
              <a:lnSpc>
                <a:spcPct val="90000"/>
              </a:lnSpc>
            </a:pPr>
            <a:r>
              <a:rPr lang="zh-CN" altLang="en-US" sz="2000">
                <a:latin typeface="微软雅黑" panose="020B0503020204020204" charset="-122"/>
                <a:ea typeface="微软雅黑" panose="020B0503020204020204" charset="-122"/>
              </a:rPr>
              <a:t>控制系统架构</a:t>
            </a:r>
            <a:endParaRPr lang="zh-CN" altLang="en-US" sz="2000">
              <a:latin typeface="微软雅黑" panose="020B0503020204020204" charset="-122"/>
              <a:ea typeface="微软雅黑" panose="020B0503020204020204" charset="-122"/>
            </a:endParaRPr>
          </a:p>
          <a:p>
            <a:pPr>
              <a:lnSpc>
                <a:spcPct val="90000"/>
              </a:lnSpc>
            </a:pPr>
            <a:r>
              <a:rPr lang="zh-CN" altLang="en-US" sz="2000">
                <a:latin typeface="微软雅黑" panose="020B0503020204020204" charset="-122"/>
                <a:ea typeface="微软雅黑" panose="020B0503020204020204" charset="-122"/>
              </a:rPr>
              <a:t>电气设计部件基础要求</a:t>
            </a:r>
            <a:endParaRPr lang="zh-CN" altLang="en-US" sz="2000">
              <a:latin typeface="微软雅黑" panose="020B0503020204020204" charset="-122"/>
              <a:ea typeface="微软雅黑" panose="020B0503020204020204" charset="-122"/>
            </a:endParaRPr>
          </a:p>
        </p:txBody>
      </p:sp>
      <p:pic>
        <p:nvPicPr>
          <p:cNvPr id="2" name="图片 1" descr="LOGO"/>
          <p:cNvPicPr>
            <a:picLocks noChangeAspect="1"/>
          </p:cNvPicPr>
          <p:nvPr/>
        </p:nvPicPr>
        <p:blipFill>
          <a:blip r:embed="rId1"/>
          <a:stretch>
            <a:fillRect/>
          </a:stretch>
        </p:blipFill>
        <p:spPr>
          <a:xfrm>
            <a:off x="10594975" y="97155"/>
            <a:ext cx="1134110" cy="586105"/>
          </a:xfrm>
          <a:prstGeom prst="rect">
            <a:avLst/>
          </a:prstGeom>
        </p:spPr>
      </p:pic>
      <p:grpSp>
        <p:nvGrpSpPr>
          <p:cNvPr id="4" name="组合 3"/>
          <p:cNvGrpSpPr/>
          <p:nvPr/>
        </p:nvGrpSpPr>
        <p:grpSpPr>
          <a:xfrm>
            <a:off x="280670" y="377190"/>
            <a:ext cx="681990" cy="288925"/>
            <a:chOff x="289" y="460"/>
            <a:chExt cx="1389" cy="588"/>
          </a:xfrm>
        </p:grpSpPr>
        <p:grpSp>
          <p:nvGrpSpPr>
            <p:cNvPr id="5" name="组合 4"/>
            <p:cNvGrpSpPr/>
            <p:nvPr/>
          </p:nvGrpSpPr>
          <p:grpSpPr>
            <a:xfrm rot="18900000">
              <a:off x="1062" y="460"/>
              <a:ext cx="616" cy="584"/>
              <a:chOff x="9851" y="5951"/>
              <a:chExt cx="972" cy="922"/>
            </a:xfrm>
          </p:grpSpPr>
          <p:sp>
            <p:nvSpPr>
              <p:cNvPr id="6" name="矩形 5"/>
              <p:cNvSpPr/>
              <p:nvPr/>
            </p:nvSpPr>
            <p:spPr>
              <a:xfrm>
                <a:off x="10061" y="6161"/>
                <a:ext cx="762" cy="712"/>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8" name="矩形 7"/>
              <p:cNvSpPr/>
              <p:nvPr/>
            </p:nvSpPr>
            <p:spPr>
              <a:xfrm>
                <a:off x="9851" y="5951"/>
                <a:ext cx="762" cy="7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nvGrpSpPr>
            <p:cNvPr id="9" name="组合 8"/>
            <p:cNvGrpSpPr/>
            <p:nvPr/>
          </p:nvGrpSpPr>
          <p:grpSpPr>
            <a:xfrm rot="18900000">
              <a:off x="680" y="460"/>
              <a:ext cx="616" cy="584"/>
              <a:chOff x="9851" y="5951"/>
              <a:chExt cx="972" cy="922"/>
            </a:xfrm>
          </p:grpSpPr>
          <p:sp>
            <p:nvSpPr>
              <p:cNvPr id="10" name="矩形 9"/>
              <p:cNvSpPr/>
              <p:nvPr/>
            </p:nvSpPr>
            <p:spPr>
              <a:xfrm>
                <a:off x="10061" y="6161"/>
                <a:ext cx="762" cy="712"/>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1" name="矩形 10"/>
              <p:cNvSpPr/>
              <p:nvPr/>
            </p:nvSpPr>
            <p:spPr>
              <a:xfrm>
                <a:off x="9851" y="5951"/>
                <a:ext cx="762" cy="7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nvGrpSpPr>
            <p:cNvPr id="12" name="组合 11"/>
            <p:cNvGrpSpPr/>
            <p:nvPr/>
          </p:nvGrpSpPr>
          <p:grpSpPr>
            <a:xfrm rot="18900000">
              <a:off x="289" y="464"/>
              <a:ext cx="616" cy="584"/>
              <a:chOff x="9851" y="5951"/>
              <a:chExt cx="972" cy="922"/>
            </a:xfrm>
          </p:grpSpPr>
          <p:sp>
            <p:nvSpPr>
              <p:cNvPr id="13" name="矩形 12"/>
              <p:cNvSpPr/>
              <p:nvPr/>
            </p:nvSpPr>
            <p:spPr>
              <a:xfrm>
                <a:off x="10061" y="6161"/>
                <a:ext cx="762" cy="712"/>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4" name="矩形 13"/>
              <p:cNvSpPr/>
              <p:nvPr/>
            </p:nvSpPr>
            <p:spPr>
              <a:xfrm>
                <a:off x="9851" y="5951"/>
                <a:ext cx="762" cy="7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sp>
        <p:nvSpPr>
          <p:cNvPr id="15" name="矩形 14"/>
          <p:cNvSpPr/>
          <p:nvPr/>
        </p:nvSpPr>
        <p:spPr>
          <a:xfrm>
            <a:off x="1044575" y="775335"/>
            <a:ext cx="10800080" cy="144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3" name="图片 2" descr="图片1"/>
          <p:cNvPicPr>
            <a:picLocks noChangeAspect="1"/>
          </p:cNvPicPr>
          <p:nvPr/>
        </p:nvPicPr>
        <p:blipFill>
          <a:blip r:embed="rId2"/>
          <a:stretch>
            <a:fillRect/>
          </a:stretch>
        </p:blipFill>
        <p:spPr>
          <a:xfrm>
            <a:off x="8112760" y="56515"/>
            <a:ext cx="2542540" cy="77152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000" advTm="10000">
        <p:cover/>
      </p:transition>
    </mc:Choice>
    <mc:Fallback>
      <p:transition spd="slow" advTm="10000">
        <p:cov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1" fill="hold" grpId="0" nodeType="after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500" fill="hold"/>
                                        <p:tgtEl>
                                          <p:spTgt spid="15"/>
                                        </p:tgtEl>
                                        <p:attrNameLst>
                                          <p:attrName>ppt_x</p:attrName>
                                        </p:attrNameLst>
                                      </p:cBhvr>
                                      <p:tavLst>
                                        <p:tav tm="0">
                                          <p:val>
                                            <p:strVal val="#ppt_x"/>
                                          </p:val>
                                        </p:tav>
                                        <p:tav tm="100000">
                                          <p:val>
                                            <p:strVal val="#ppt_x"/>
                                          </p:val>
                                        </p:tav>
                                      </p:tavLst>
                                    </p:anim>
                                    <p:anim calcmode="lin" valueType="num">
                                      <p:cBhvr additive="base">
                                        <p:cTn id="13" dur="500" fill="hold"/>
                                        <p:tgtEl>
                                          <p:spTgt spid="15"/>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22" presetClass="entr" presetSubtype="4" fill="hold" grpId="0" nodeType="afterEffect">
                                  <p:stCondLst>
                                    <p:cond delay="0"/>
                                  </p:stCondLst>
                                  <p:childTnLst>
                                    <p:set>
                                      <p:cBhvr>
                                        <p:cTn id="16" dur="1" fill="hold">
                                          <p:stCondLst>
                                            <p:cond delay="0"/>
                                          </p:stCondLst>
                                        </p:cTn>
                                        <p:tgtEl>
                                          <p:spTgt spid="41"/>
                                        </p:tgtEl>
                                        <p:attrNameLst>
                                          <p:attrName>style.visibility</p:attrName>
                                        </p:attrNameLst>
                                      </p:cBhvr>
                                      <p:to>
                                        <p:strVal val="visible"/>
                                      </p:to>
                                    </p:set>
                                    <p:animEffect transition="in" filter="wipe(down)">
                                      <p:cBhvr>
                                        <p:cTn id="17" dur="500"/>
                                        <p:tgtEl>
                                          <p:spTgt spid="41"/>
                                        </p:tgtEl>
                                      </p:cBhvr>
                                    </p:animEffect>
                                  </p:childTnLst>
                                </p:cTn>
                              </p:par>
                            </p:childTnLst>
                          </p:cTn>
                        </p:par>
                        <p:par>
                          <p:cTn id="18" fill="hold">
                            <p:stCondLst>
                              <p:cond delay="1500"/>
                            </p:stCondLst>
                            <p:childTnLst>
                              <p:par>
                                <p:cTn id="19" presetID="10" presetClass="entr" presetSubtype="0" fill="hold" nodeType="after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500"/>
                                        <p:tgtEl>
                                          <p:spTgt spid="3"/>
                                        </p:tgtEl>
                                      </p:cBhvr>
                                    </p:animEffect>
                                  </p:childTnLst>
                                </p:cTn>
                              </p:par>
                            </p:childTnLst>
                          </p:cTn>
                        </p:par>
                        <p:par>
                          <p:cTn id="22" fill="hold">
                            <p:stCondLst>
                              <p:cond delay="2000"/>
                            </p:stCondLst>
                            <p:childTnLst>
                              <p:par>
                                <p:cTn id="23" presetID="2" presetClass="entr" presetSubtype="2" fill="hold" nodeType="after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additive="base">
                                        <p:cTn id="25" dur="500" fill="hold"/>
                                        <p:tgtEl>
                                          <p:spTgt spid="2"/>
                                        </p:tgtEl>
                                        <p:attrNameLst>
                                          <p:attrName>ppt_x</p:attrName>
                                        </p:attrNameLst>
                                      </p:cBhvr>
                                      <p:tavLst>
                                        <p:tav tm="0">
                                          <p:val>
                                            <p:strVal val="1+#ppt_w/2"/>
                                          </p:val>
                                        </p:tav>
                                        <p:tav tm="100000">
                                          <p:val>
                                            <p:strVal val="#ppt_x"/>
                                          </p:val>
                                        </p:tav>
                                      </p:tavLst>
                                    </p:anim>
                                    <p:anim calcmode="lin" valueType="num">
                                      <p:cBhvr additive="base">
                                        <p:cTn id="26" dur="500" fill="hold"/>
                                        <p:tgtEl>
                                          <p:spTgt spid="2"/>
                                        </p:tgtEl>
                                        <p:attrNameLst>
                                          <p:attrName>ppt_y</p:attrName>
                                        </p:attrNameLst>
                                      </p:cBhvr>
                                      <p:tavLst>
                                        <p:tav tm="0">
                                          <p:val>
                                            <p:strVal val="#ppt_y"/>
                                          </p:val>
                                        </p:tav>
                                        <p:tav tm="100000">
                                          <p:val>
                                            <p:strVal val="#ppt_y"/>
                                          </p:val>
                                        </p:tav>
                                      </p:tavLst>
                                    </p:anim>
                                  </p:childTnLst>
                                </p:cTn>
                              </p:par>
                            </p:childTnLst>
                          </p:cTn>
                        </p:par>
                        <p:par>
                          <p:cTn id="27" fill="hold">
                            <p:stCondLst>
                              <p:cond delay="2500"/>
                            </p:stCondLst>
                            <p:childTnLst>
                              <p:par>
                                <p:cTn id="28" presetID="10" presetClass="entr" presetSubtype="0" fill="hold" grpId="0" nodeType="afterEffect">
                                  <p:stCondLst>
                                    <p:cond delay="0"/>
                                  </p:stCondLst>
                                  <p:childTnLst>
                                    <p:set>
                                      <p:cBhvr>
                                        <p:cTn id="29" dur="1" fill="hold">
                                          <p:stCondLst>
                                            <p:cond delay="0"/>
                                          </p:stCondLst>
                                        </p:cTn>
                                        <p:tgtEl>
                                          <p:spTgt spid="4097"/>
                                        </p:tgtEl>
                                        <p:attrNameLst>
                                          <p:attrName>style.visibility</p:attrName>
                                        </p:attrNameLst>
                                      </p:cBhvr>
                                      <p:to>
                                        <p:strVal val="visible"/>
                                      </p:to>
                                    </p:set>
                                    <p:animEffect transition="in" filter="fade">
                                      <p:cBhvr>
                                        <p:cTn id="30" dur="500"/>
                                        <p:tgtEl>
                                          <p:spTgt spid="4097"/>
                                        </p:tgtEl>
                                      </p:cBhvr>
                                    </p:animEffect>
                                  </p:childTnLst>
                                </p:cTn>
                              </p:par>
                            </p:childTnLst>
                          </p:cTn>
                        </p:par>
                        <p:par>
                          <p:cTn id="31" fill="hold">
                            <p:stCondLst>
                              <p:cond delay="3000"/>
                            </p:stCondLst>
                            <p:childTnLst>
                              <p:par>
                                <p:cTn id="32" presetID="10" presetClass="entr" presetSubtype="0" fill="hold" grpId="0" nodeType="afterEffect">
                                  <p:stCondLst>
                                    <p:cond delay="0"/>
                                  </p:stCondLst>
                                  <p:childTnLst>
                                    <p:set>
                                      <p:cBhvr>
                                        <p:cTn id="33" dur="1" fill="hold">
                                          <p:stCondLst>
                                            <p:cond delay="0"/>
                                          </p:stCondLst>
                                        </p:cTn>
                                        <p:tgtEl>
                                          <p:spTgt spid="4098">
                                            <p:txEl>
                                              <p:pRg st="0" end="0"/>
                                            </p:txEl>
                                          </p:spTgt>
                                        </p:tgtEl>
                                        <p:attrNameLst>
                                          <p:attrName>style.visibility</p:attrName>
                                        </p:attrNameLst>
                                      </p:cBhvr>
                                      <p:to>
                                        <p:strVal val="visible"/>
                                      </p:to>
                                    </p:set>
                                    <p:animEffect transition="in" filter="fade">
                                      <p:cBhvr>
                                        <p:cTn id="34" dur="500"/>
                                        <p:tgtEl>
                                          <p:spTgt spid="4098">
                                            <p:txEl>
                                              <p:pRg st="0" end="0"/>
                                            </p:txEl>
                                          </p:spTgt>
                                        </p:tgtEl>
                                      </p:cBhvr>
                                    </p:animEffect>
                                  </p:childTnLst>
                                </p:cTn>
                              </p:par>
                            </p:childTnLst>
                          </p:cTn>
                        </p:par>
                        <p:par>
                          <p:cTn id="35" fill="hold">
                            <p:stCondLst>
                              <p:cond delay="3500"/>
                            </p:stCondLst>
                            <p:childTnLst>
                              <p:par>
                                <p:cTn id="36" presetID="10" presetClass="entr" presetSubtype="0" fill="hold" grpId="0" nodeType="afterEffect">
                                  <p:stCondLst>
                                    <p:cond delay="0"/>
                                  </p:stCondLst>
                                  <p:childTnLst>
                                    <p:set>
                                      <p:cBhvr>
                                        <p:cTn id="37" dur="1" fill="hold">
                                          <p:stCondLst>
                                            <p:cond delay="0"/>
                                          </p:stCondLst>
                                        </p:cTn>
                                        <p:tgtEl>
                                          <p:spTgt spid="4098">
                                            <p:txEl>
                                              <p:pRg st="1" end="1"/>
                                            </p:txEl>
                                          </p:spTgt>
                                        </p:tgtEl>
                                        <p:attrNameLst>
                                          <p:attrName>style.visibility</p:attrName>
                                        </p:attrNameLst>
                                      </p:cBhvr>
                                      <p:to>
                                        <p:strVal val="visible"/>
                                      </p:to>
                                    </p:set>
                                    <p:animEffect transition="in" filter="fade">
                                      <p:cBhvr>
                                        <p:cTn id="38" dur="500"/>
                                        <p:tgtEl>
                                          <p:spTgt spid="4098">
                                            <p:txEl>
                                              <p:pRg st="1" end="1"/>
                                            </p:txEl>
                                          </p:spTgt>
                                        </p:tgtEl>
                                      </p:cBhvr>
                                    </p:animEffect>
                                  </p:childTnLst>
                                </p:cTn>
                              </p:par>
                            </p:childTnLst>
                          </p:cTn>
                        </p:par>
                        <p:par>
                          <p:cTn id="39" fill="hold">
                            <p:stCondLst>
                              <p:cond delay="4000"/>
                            </p:stCondLst>
                            <p:childTnLst>
                              <p:par>
                                <p:cTn id="40" presetID="10" presetClass="entr" presetSubtype="0" fill="hold" grpId="0" nodeType="afterEffect">
                                  <p:stCondLst>
                                    <p:cond delay="0"/>
                                  </p:stCondLst>
                                  <p:childTnLst>
                                    <p:set>
                                      <p:cBhvr>
                                        <p:cTn id="41" dur="1" fill="hold">
                                          <p:stCondLst>
                                            <p:cond delay="0"/>
                                          </p:stCondLst>
                                        </p:cTn>
                                        <p:tgtEl>
                                          <p:spTgt spid="4098">
                                            <p:txEl>
                                              <p:pRg st="2" end="2"/>
                                            </p:txEl>
                                          </p:spTgt>
                                        </p:tgtEl>
                                        <p:attrNameLst>
                                          <p:attrName>style.visibility</p:attrName>
                                        </p:attrNameLst>
                                      </p:cBhvr>
                                      <p:to>
                                        <p:strVal val="visible"/>
                                      </p:to>
                                    </p:set>
                                    <p:animEffect transition="in" filter="fade">
                                      <p:cBhvr>
                                        <p:cTn id="42" dur="500"/>
                                        <p:tgtEl>
                                          <p:spTgt spid="4098">
                                            <p:txEl>
                                              <p:pRg st="2" end="2"/>
                                            </p:txEl>
                                          </p:spTgt>
                                        </p:tgtEl>
                                      </p:cBhvr>
                                    </p:animEffect>
                                  </p:childTnLst>
                                </p:cTn>
                              </p:par>
                            </p:childTnLst>
                          </p:cTn>
                        </p:par>
                        <p:par>
                          <p:cTn id="43" fill="hold">
                            <p:stCondLst>
                              <p:cond delay="4500"/>
                            </p:stCondLst>
                            <p:childTnLst>
                              <p:par>
                                <p:cTn id="44" presetID="10" presetClass="entr" presetSubtype="0" fill="hold" grpId="0" nodeType="afterEffect">
                                  <p:stCondLst>
                                    <p:cond delay="0"/>
                                  </p:stCondLst>
                                  <p:childTnLst>
                                    <p:set>
                                      <p:cBhvr>
                                        <p:cTn id="45" dur="1" fill="hold">
                                          <p:stCondLst>
                                            <p:cond delay="0"/>
                                          </p:stCondLst>
                                        </p:cTn>
                                        <p:tgtEl>
                                          <p:spTgt spid="4098">
                                            <p:txEl>
                                              <p:pRg st="3" end="3"/>
                                            </p:txEl>
                                          </p:spTgt>
                                        </p:tgtEl>
                                        <p:attrNameLst>
                                          <p:attrName>style.visibility</p:attrName>
                                        </p:attrNameLst>
                                      </p:cBhvr>
                                      <p:to>
                                        <p:strVal val="visible"/>
                                      </p:to>
                                    </p:set>
                                    <p:animEffect transition="in" filter="fade">
                                      <p:cBhvr>
                                        <p:cTn id="46" dur="500"/>
                                        <p:tgtEl>
                                          <p:spTgt spid="4098">
                                            <p:txEl>
                                              <p:pRg st="3" end="3"/>
                                            </p:txEl>
                                          </p:spTgt>
                                        </p:tgtEl>
                                      </p:cBhvr>
                                    </p:animEffect>
                                  </p:childTnLst>
                                </p:cTn>
                              </p:par>
                            </p:childTnLst>
                          </p:cTn>
                        </p:par>
                        <p:par>
                          <p:cTn id="47" fill="hold">
                            <p:stCondLst>
                              <p:cond delay="5000"/>
                            </p:stCondLst>
                            <p:childTnLst>
                              <p:par>
                                <p:cTn id="48" presetID="10" presetClass="entr" presetSubtype="0" fill="hold" grpId="0" nodeType="afterEffect">
                                  <p:stCondLst>
                                    <p:cond delay="0"/>
                                  </p:stCondLst>
                                  <p:childTnLst>
                                    <p:set>
                                      <p:cBhvr>
                                        <p:cTn id="49" dur="1" fill="hold">
                                          <p:stCondLst>
                                            <p:cond delay="0"/>
                                          </p:stCondLst>
                                        </p:cTn>
                                        <p:tgtEl>
                                          <p:spTgt spid="4098">
                                            <p:txEl>
                                              <p:pRg st="4" end="4"/>
                                            </p:txEl>
                                          </p:spTgt>
                                        </p:tgtEl>
                                        <p:attrNameLst>
                                          <p:attrName>style.visibility</p:attrName>
                                        </p:attrNameLst>
                                      </p:cBhvr>
                                      <p:to>
                                        <p:strVal val="visible"/>
                                      </p:to>
                                    </p:set>
                                    <p:animEffect transition="in" filter="fade">
                                      <p:cBhvr>
                                        <p:cTn id="50" dur="500"/>
                                        <p:tgtEl>
                                          <p:spTgt spid="409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15" grpId="0" bldLvl="0" animBg="1"/>
      <p:bldP spid="4097" grpId="0"/>
      <p:bldP spid="4098"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文本框 40"/>
          <p:cNvSpPr txBox="1"/>
          <p:nvPr/>
        </p:nvSpPr>
        <p:spPr>
          <a:xfrm>
            <a:off x="1170940" y="290830"/>
            <a:ext cx="1437640" cy="460375"/>
          </a:xfrm>
          <a:prstGeom prst="rect">
            <a:avLst/>
          </a:prstGeom>
          <a:noFill/>
        </p:spPr>
        <p:txBody>
          <a:bodyPr wrap="square" rtlCol="0">
            <a:spAutoFit/>
          </a:bodyPr>
          <a:p>
            <a:pPr lvl="0">
              <a:defRPr/>
            </a:pPr>
            <a:r>
              <a:rPr lang="zh-CN" altLang="en-US" sz="2400" b="1" kern="0" dirty="0">
                <a:solidFill>
                  <a:srgbClr val="C00000"/>
                </a:solidFill>
                <a:latin typeface="微软雅黑" panose="020B0503020204020204" charset="-122"/>
                <a:ea typeface="微软雅黑" panose="020B0503020204020204" charset="-122"/>
                <a:cs typeface="+mn-ea"/>
                <a:sym typeface="+mn-lt"/>
              </a:rPr>
              <a:t>概述</a:t>
            </a:r>
            <a:endParaRPr lang="zh-CN" altLang="en-US" sz="2400" b="1" kern="0" dirty="0">
              <a:solidFill>
                <a:srgbClr val="C00000"/>
              </a:solidFill>
              <a:latin typeface="微软雅黑" panose="020B0503020204020204" charset="-122"/>
              <a:ea typeface="微软雅黑" panose="020B0503020204020204" charset="-122"/>
              <a:cs typeface="+mn-ea"/>
              <a:sym typeface="+mn-lt"/>
            </a:endParaRPr>
          </a:p>
        </p:txBody>
      </p:sp>
      <p:sp>
        <p:nvSpPr>
          <p:cNvPr id="5122" name="文本占位符 6146"/>
          <p:cNvSpPr>
            <a:spLocks noGrp="1"/>
          </p:cNvSpPr>
          <p:nvPr>
            <p:ph idx="1"/>
          </p:nvPr>
        </p:nvSpPr>
        <p:spPr>
          <a:xfrm>
            <a:off x="1019810" y="1295400"/>
            <a:ext cx="9575165" cy="4267200"/>
          </a:xfrm>
        </p:spPr>
        <p:txBody>
          <a:bodyPr anchor="t"/>
          <a:p>
            <a:pPr algn="just">
              <a:lnSpc>
                <a:spcPct val="170000"/>
              </a:lnSpc>
              <a:buNone/>
            </a:pPr>
            <a:r>
              <a:rPr lang="en-US" altLang="zh-CN" sz="2000">
                <a:latin typeface="微软雅黑" panose="020B0503020204020204" charset="-122"/>
                <a:ea typeface="微软雅黑" panose="020B0503020204020204" charset="-122"/>
                <a:cs typeface="微软雅黑" panose="020B0503020204020204" charset="-122"/>
              </a:rPr>
              <a:t>           </a:t>
            </a:r>
            <a:r>
              <a:rPr lang="zh-CN" altLang="en-US" sz="2000">
                <a:latin typeface="微软雅黑" panose="020B0503020204020204" charset="-122"/>
                <a:ea typeface="微软雅黑" panose="020B0503020204020204" charset="-122"/>
                <a:cs typeface="微软雅黑" panose="020B0503020204020204" charset="-122"/>
              </a:rPr>
              <a:t>随着公司的不断发展，我们的系统也在不断更新，一套完整的新型系统的产生是目前公司急需的，大家都知道我们现在在做公司最新一代的产品，但是一直没有把系统给综合起来，研发过程中难免会出现方向不对的情况，走比较多的弯路，本次交流会的目的就是理清新型系统的发展方向，以便系统研发更顺利的进展。</a:t>
            </a:r>
            <a:endParaRPr lang="zh-CN" altLang="en-US" sz="2000">
              <a:latin typeface="微软雅黑" panose="020B0503020204020204" charset="-122"/>
              <a:ea typeface="微软雅黑" panose="020B0503020204020204" charset="-122"/>
              <a:cs typeface="微软雅黑" panose="020B0503020204020204" charset="-122"/>
            </a:endParaRPr>
          </a:p>
          <a:p>
            <a:pPr algn="just">
              <a:lnSpc>
                <a:spcPct val="170000"/>
              </a:lnSpc>
              <a:buNone/>
            </a:pPr>
            <a:r>
              <a:rPr lang="zh-CN" altLang="en-US" sz="2000">
                <a:latin typeface="微软雅黑" panose="020B0503020204020204" charset="-122"/>
                <a:ea typeface="微软雅黑" panose="020B0503020204020204" charset="-122"/>
                <a:cs typeface="微软雅黑" panose="020B0503020204020204" charset="-122"/>
              </a:rPr>
              <a:t>          新型系统设计本着标准、模块、归档及应用性的方向去设计的，是面对日益增大的市场而设计的，系统设计包含机械和电气两部分，另外就是系统机电的融合，在这里我主要就系统及电气部分做一下交流！</a:t>
            </a:r>
            <a:endParaRPr lang="zh-CN" altLang="en-US" sz="2000">
              <a:latin typeface="微软雅黑" panose="020B0503020204020204" charset="-122"/>
              <a:ea typeface="微软雅黑" panose="020B0503020204020204" charset="-122"/>
              <a:cs typeface="微软雅黑" panose="020B0503020204020204" charset="-122"/>
            </a:endParaRPr>
          </a:p>
        </p:txBody>
      </p:sp>
      <p:pic>
        <p:nvPicPr>
          <p:cNvPr id="2" name="图片 1" descr="LOGO"/>
          <p:cNvPicPr>
            <a:picLocks noChangeAspect="1"/>
          </p:cNvPicPr>
          <p:nvPr/>
        </p:nvPicPr>
        <p:blipFill>
          <a:blip r:embed="rId1"/>
          <a:stretch>
            <a:fillRect/>
          </a:stretch>
        </p:blipFill>
        <p:spPr>
          <a:xfrm>
            <a:off x="10594975" y="99060"/>
            <a:ext cx="1134110" cy="586105"/>
          </a:xfrm>
          <a:prstGeom prst="rect">
            <a:avLst/>
          </a:prstGeom>
        </p:spPr>
      </p:pic>
      <p:grpSp>
        <p:nvGrpSpPr>
          <p:cNvPr id="4" name="组合 3"/>
          <p:cNvGrpSpPr/>
          <p:nvPr/>
        </p:nvGrpSpPr>
        <p:grpSpPr>
          <a:xfrm>
            <a:off x="280670" y="377190"/>
            <a:ext cx="681990" cy="288925"/>
            <a:chOff x="289" y="460"/>
            <a:chExt cx="1389" cy="588"/>
          </a:xfrm>
        </p:grpSpPr>
        <p:grpSp>
          <p:nvGrpSpPr>
            <p:cNvPr id="5" name="组合 4"/>
            <p:cNvGrpSpPr/>
            <p:nvPr/>
          </p:nvGrpSpPr>
          <p:grpSpPr>
            <a:xfrm rot="18900000">
              <a:off x="1062" y="460"/>
              <a:ext cx="616" cy="584"/>
              <a:chOff x="9851" y="5951"/>
              <a:chExt cx="972" cy="922"/>
            </a:xfrm>
          </p:grpSpPr>
          <p:sp>
            <p:nvSpPr>
              <p:cNvPr id="6" name="矩形 5"/>
              <p:cNvSpPr/>
              <p:nvPr/>
            </p:nvSpPr>
            <p:spPr>
              <a:xfrm>
                <a:off x="10061" y="6161"/>
                <a:ext cx="762" cy="712"/>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8" name="矩形 7"/>
              <p:cNvSpPr/>
              <p:nvPr/>
            </p:nvSpPr>
            <p:spPr>
              <a:xfrm>
                <a:off x="9851" y="5951"/>
                <a:ext cx="762" cy="7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nvGrpSpPr>
            <p:cNvPr id="9" name="组合 8"/>
            <p:cNvGrpSpPr/>
            <p:nvPr/>
          </p:nvGrpSpPr>
          <p:grpSpPr>
            <a:xfrm rot="18900000">
              <a:off x="680" y="460"/>
              <a:ext cx="616" cy="584"/>
              <a:chOff x="9851" y="5951"/>
              <a:chExt cx="972" cy="922"/>
            </a:xfrm>
          </p:grpSpPr>
          <p:sp>
            <p:nvSpPr>
              <p:cNvPr id="10" name="矩形 9"/>
              <p:cNvSpPr/>
              <p:nvPr/>
            </p:nvSpPr>
            <p:spPr>
              <a:xfrm>
                <a:off x="10061" y="6161"/>
                <a:ext cx="762" cy="712"/>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1" name="矩形 10"/>
              <p:cNvSpPr/>
              <p:nvPr/>
            </p:nvSpPr>
            <p:spPr>
              <a:xfrm>
                <a:off x="9851" y="5951"/>
                <a:ext cx="762" cy="7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nvGrpSpPr>
            <p:cNvPr id="12" name="组合 11"/>
            <p:cNvGrpSpPr/>
            <p:nvPr/>
          </p:nvGrpSpPr>
          <p:grpSpPr>
            <a:xfrm rot="18900000">
              <a:off x="289" y="464"/>
              <a:ext cx="616" cy="584"/>
              <a:chOff x="9851" y="5951"/>
              <a:chExt cx="972" cy="922"/>
            </a:xfrm>
          </p:grpSpPr>
          <p:sp>
            <p:nvSpPr>
              <p:cNvPr id="13" name="矩形 12"/>
              <p:cNvSpPr/>
              <p:nvPr/>
            </p:nvSpPr>
            <p:spPr>
              <a:xfrm>
                <a:off x="10061" y="6161"/>
                <a:ext cx="762" cy="712"/>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4" name="矩形 13"/>
              <p:cNvSpPr/>
              <p:nvPr/>
            </p:nvSpPr>
            <p:spPr>
              <a:xfrm>
                <a:off x="9851" y="5951"/>
                <a:ext cx="762" cy="7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sp>
        <p:nvSpPr>
          <p:cNvPr id="15" name="矩形 14"/>
          <p:cNvSpPr/>
          <p:nvPr/>
        </p:nvSpPr>
        <p:spPr>
          <a:xfrm>
            <a:off x="1044575" y="775335"/>
            <a:ext cx="10800080" cy="144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17" name="图片 16" descr="图片1"/>
          <p:cNvPicPr>
            <a:picLocks noChangeAspect="1"/>
          </p:cNvPicPr>
          <p:nvPr/>
        </p:nvPicPr>
        <p:blipFill>
          <a:blip r:embed="rId2"/>
          <a:stretch>
            <a:fillRect/>
          </a:stretch>
        </p:blipFill>
        <p:spPr>
          <a:xfrm>
            <a:off x="8112760" y="56515"/>
            <a:ext cx="2542540" cy="77152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000" advTm="10000">
        <p:cover/>
      </p:transition>
    </mc:Choice>
    <mc:Fallback>
      <p:transition spd="slow" advTm="10000">
        <p:cov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1" fill="hold" grpId="0" nodeType="after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500" fill="hold"/>
                                        <p:tgtEl>
                                          <p:spTgt spid="15"/>
                                        </p:tgtEl>
                                        <p:attrNameLst>
                                          <p:attrName>ppt_x</p:attrName>
                                        </p:attrNameLst>
                                      </p:cBhvr>
                                      <p:tavLst>
                                        <p:tav tm="0">
                                          <p:val>
                                            <p:strVal val="#ppt_x"/>
                                          </p:val>
                                        </p:tav>
                                        <p:tav tm="100000">
                                          <p:val>
                                            <p:strVal val="#ppt_x"/>
                                          </p:val>
                                        </p:tav>
                                      </p:tavLst>
                                    </p:anim>
                                    <p:anim calcmode="lin" valueType="num">
                                      <p:cBhvr additive="base">
                                        <p:cTn id="13" dur="500" fill="hold"/>
                                        <p:tgtEl>
                                          <p:spTgt spid="15"/>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22" presetClass="entr" presetSubtype="4" fill="hold" grpId="0" nodeType="afterEffect">
                                  <p:stCondLst>
                                    <p:cond delay="0"/>
                                  </p:stCondLst>
                                  <p:childTnLst>
                                    <p:set>
                                      <p:cBhvr>
                                        <p:cTn id="16" dur="1" fill="hold">
                                          <p:stCondLst>
                                            <p:cond delay="0"/>
                                          </p:stCondLst>
                                        </p:cTn>
                                        <p:tgtEl>
                                          <p:spTgt spid="41"/>
                                        </p:tgtEl>
                                        <p:attrNameLst>
                                          <p:attrName>style.visibility</p:attrName>
                                        </p:attrNameLst>
                                      </p:cBhvr>
                                      <p:to>
                                        <p:strVal val="visible"/>
                                      </p:to>
                                    </p:set>
                                    <p:animEffect transition="in" filter="wipe(down)">
                                      <p:cBhvr>
                                        <p:cTn id="17" dur="500"/>
                                        <p:tgtEl>
                                          <p:spTgt spid="41"/>
                                        </p:tgtEl>
                                      </p:cBhvr>
                                    </p:animEffect>
                                  </p:childTnLst>
                                </p:cTn>
                              </p:par>
                            </p:childTnLst>
                          </p:cTn>
                        </p:par>
                        <p:par>
                          <p:cTn id="18" fill="hold">
                            <p:stCondLst>
                              <p:cond delay="1500"/>
                            </p:stCondLst>
                            <p:childTnLst>
                              <p:par>
                                <p:cTn id="19" presetID="10" presetClass="entr" presetSubtype="0" fill="hold" nodeType="after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500"/>
                                        <p:tgtEl>
                                          <p:spTgt spid="17"/>
                                        </p:tgtEl>
                                      </p:cBhvr>
                                    </p:animEffect>
                                  </p:childTnLst>
                                </p:cTn>
                              </p:par>
                            </p:childTnLst>
                          </p:cTn>
                        </p:par>
                        <p:par>
                          <p:cTn id="22" fill="hold">
                            <p:stCondLst>
                              <p:cond delay="2000"/>
                            </p:stCondLst>
                            <p:childTnLst>
                              <p:par>
                                <p:cTn id="23" presetID="2" presetClass="entr" presetSubtype="2" fill="hold" nodeType="after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additive="base">
                                        <p:cTn id="25" dur="500" fill="hold"/>
                                        <p:tgtEl>
                                          <p:spTgt spid="2"/>
                                        </p:tgtEl>
                                        <p:attrNameLst>
                                          <p:attrName>ppt_x</p:attrName>
                                        </p:attrNameLst>
                                      </p:cBhvr>
                                      <p:tavLst>
                                        <p:tav tm="0">
                                          <p:val>
                                            <p:strVal val="1+#ppt_w/2"/>
                                          </p:val>
                                        </p:tav>
                                        <p:tav tm="100000">
                                          <p:val>
                                            <p:strVal val="#ppt_x"/>
                                          </p:val>
                                        </p:tav>
                                      </p:tavLst>
                                    </p:anim>
                                    <p:anim calcmode="lin" valueType="num">
                                      <p:cBhvr additive="base">
                                        <p:cTn id="26" dur="500" fill="hold"/>
                                        <p:tgtEl>
                                          <p:spTgt spid="2"/>
                                        </p:tgtEl>
                                        <p:attrNameLst>
                                          <p:attrName>ppt_y</p:attrName>
                                        </p:attrNameLst>
                                      </p:cBhvr>
                                      <p:tavLst>
                                        <p:tav tm="0">
                                          <p:val>
                                            <p:strVal val="#ppt_y"/>
                                          </p:val>
                                        </p:tav>
                                        <p:tav tm="100000">
                                          <p:val>
                                            <p:strVal val="#ppt_y"/>
                                          </p:val>
                                        </p:tav>
                                      </p:tavLst>
                                    </p:anim>
                                  </p:childTnLst>
                                </p:cTn>
                              </p:par>
                            </p:childTnLst>
                          </p:cTn>
                        </p:par>
                        <p:par>
                          <p:cTn id="27" fill="hold">
                            <p:stCondLst>
                              <p:cond delay="2500"/>
                            </p:stCondLst>
                            <p:childTnLst>
                              <p:par>
                                <p:cTn id="28" presetID="10" presetClass="entr" presetSubtype="0" fill="hold" grpId="0" nodeType="afterEffect">
                                  <p:stCondLst>
                                    <p:cond delay="0"/>
                                  </p:stCondLst>
                                  <p:childTnLst>
                                    <p:set>
                                      <p:cBhvr>
                                        <p:cTn id="29" dur="1" fill="hold">
                                          <p:stCondLst>
                                            <p:cond delay="0"/>
                                          </p:stCondLst>
                                        </p:cTn>
                                        <p:tgtEl>
                                          <p:spTgt spid="5122">
                                            <p:txEl>
                                              <p:pRg st="0" end="0"/>
                                            </p:txEl>
                                          </p:spTgt>
                                        </p:tgtEl>
                                        <p:attrNameLst>
                                          <p:attrName>style.visibility</p:attrName>
                                        </p:attrNameLst>
                                      </p:cBhvr>
                                      <p:to>
                                        <p:strVal val="visible"/>
                                      </p:to>
                                    </p:set>
                                    <p:animEffect transition="in" filter="fade">
                                      <p:cBhvr>
                                        <p:cTn id="30" dur="500"/>
                                        <p:tgtEl>
                                          <p:spTgt spid="5122">
                                            <p:txEl>
                                              <p:pRg st="0" end="0"/>
                                            </p:txEl>
                                          </p:spTgt>
                                        </p:tgtEl>
                                      </p:cBhvr>
                                    </p:animEffect>
                                  </p:childTnLst>
                                </p:cTn>
                              </p:par>
                            </p:childTnLst>
                          </p:cTn>
                        </p:par>
                        <p:par>
                          <p:cTn id="31" fill="hold">
                            <p:stCondLst>
                              <p:cond delay="3000"/>
                            </p:stCondLst>
                            <p:childTnLst>
                              <p:par>
                                <p:cTn id="32" presetID="10" presetClass="entr" presetSubtype="0" fill="hold" grpId="0" nodeType="afterEffect">
                                  <p:stCondLst>
                                    <p:cond delay="0"/>
                                  </p:stCondLst>
                                  <p:childTnLst>
                                    <p:set>
                                      <p:cBhvr>
                                        <p:cTn id="33" dur="1" fill="hold">
                                          <p:stCondLst>
                                            <p:cond delay="0"/>
                                          </p:stCondLst>
                                        </p:cTn>
                                        <p:tgtEl>
                                          <p:spTgt spid="5122">
                                            <p:txEl>
                                              <p:pRg st="1" end="1"/>
                                            </p:txEl>
                                          </p:spTgt>
                                        </p:tgtEl>
                                        <p:attrNameLst>
                                          <p:attrName>style.visibility</p:attrName>
                                        </p:attrNameLst>
                                      </p:cBhvr>
                                      <p:to>
                                        <p:strVal val="visible"/>
                                      </p:to>
                                    </p:set>
                                    <p:animEffect transition="in" filter="fade">
                                      <p:cBhvr>
                                        <p:cTn id="34" dur="500"/>
                                        <p:tgtEl>
                                          <p:spTgt spid="512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15" grpId="0" bldLvl="0" animBg="1"/>
      <p:bldP spid="5122"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文本框 40"/>
          <p:cNvSpPr txBox="1"/>
          <p:nvPr/>
        </p:nvSpPr>
        <p:spPr>
          <a:xfrm>
            <a:off x="1170940" y="290830"/>
            <a:ext cx="3067050" cy="460375"/>
          </a:xfrm>
          <a:prstGeom prst="rect">
            <a:avLst/>
          </a:prstGeom>
          <a:noFill/>
        </p:spPr>
        <p:txBody>
          <a:bodyPr wrap="square" rtlCol="0">
            <a:spAutoFit/>
          </a:bodyPr>
          <a:p>
            <a:pPr lvl="0">
              <a:defRPr/>
            </a:pPr>
            <a:r>
              <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rPr>
              <a:t>机械系统构架</a:t>
            </a:r>
            <a:endParaRPr lang="zh-CN" altLang="en-US" sz="2400" b="1" kern="0" dirty="0">
              <a:solidFill>
                <a:srgbClr val="C00000"/>
              </a:solidFill>
              <a:latin typeface="微软雅黑" panose="020B0503020204020204" charset="-122"/>
              <a:ea typeface="微软雅黑" panose="020B0503020204020204" charset="-122"/>
              <a:cs typeface="微软雅黑" panose="020B0503020204020204" charset="-122"/>
              <a:sym typeface="+mn-ea"/>
            </a:endParaRPr>
          </a:p>
        </p:txBody>
      </p:sp>
      <p:sp>
        <p:nvSpPr>
          <p:cNvPr id="5122" name="文本占位符 6146"/>
          <p:cNvSpPr>
            <a:spLocks noGrp="1"/>
          </p:cNvSpPr>
          <p:nvPr>
            <p:ph idx="1"/>
          </p:nvPr>
        </p:nvSpPr>
        <p:spPr>
          <a:xfrm>
            <a:off x="1019810" y="1295400"/>
            <a:ext cx="9575165" cy="4267200"/>
          </a:xfrm>
        </p:spPr>
        <p:txBody>
          <a:bodyPr anchor="t"/>
          <a:p>
            <a:pPr marL="571500" indent="-571500">
              <a:lnSpc>
                <a:spcPct val="110000"/>
              </a:lnSpc>
              <a:buNone/>
            </a:pPr>
            <a:r>
              <a:rPr lang="zh-CN" altLang="en-US" sz="2000">
                <a:latin typeface="微软雅黑" panose="020B0503020204020204" charset="-122"/>
                <a:ea typeface="微软雅黑" panose="020B0503020204020204" charset="-122"/>
                <a:cs typeface="微软雅黑" panose="020B0503020204020204" charset="-122"/>
                <a:sym typeface="+mn-ea"/>
              </a:rPr>
              <a:t>我将控制系统主要分成了以下几大部分</a:t>
            </a:r>
            <a:endParaRPr lang="zh-CN" altLang="en-US" sz="2000">
              <a:latin typeface="微软雅黑" panose="020B0503020204020204" charset="-122"/>
              <a:ea typeface="微软雅黑" panose="020B0503020204020204" charset="-122"/>
              <a:cs typeface="微软雅黑" panose="020B0503020204020204" charset="-122"/>
            </a:endParaRPr>
          </a:p>
          <a:p>
            <a:pPr marL="571500" indent="-571500">
              <a:lnSpc>
                <a:spcPct val="110000"/>
              </a:lnSpc>
              <a:buAutoNum type="arabicPeriod"/>
            </a:pPr>
            <a:r>
              <a:rPr lang="zh-CN" altLang="en-US" sz="2000">
                <a:latin typeface="微软雅黑" panose="020B0503020204020204" charset="-122"/>
                <a:ea typeface="微软雅黑" panose="020B0503020204020204" charset="-122"/>
                <a:cs typeface="微软雅黑" panose="020B0503020204020204" charset="-122"/>
                <a:sym typeface="+mn-ea"/>
              </a:rPr>
              <a:t>移动检测平台</a:t>
            </a:r>
            <a:endParaRPr lang="zh-CN" altLang="en-US" sz="2000">
              <a:latin typeface="微软雅黑" panose="020B0503020204020204" charset="-122"/>
              <a:ea typeface="微软雅黑" panose="020B0503020204020204" charset="-122"/>
              <a:cs typeface="微软雅黑" panose="020B0503020204020204" charset="-122"/>
            </a:endParaRPr>
          </a:p>
          <a:p>
            <a:pPr marL="571500" indent="-571500">
              <a:lnSpc>
                <a:spcPct val="110000"/>
              </a:lnSpc>
              <a:buAutoNum type="arabicPeriod"/>
            </a:pPr>
            <a:r>
              <a:rPr lang="zh-CN" altLang="en-US" sz="2000">
                <a:latin typeface="微软雅黑" panose="020B0503020204020204" charset="-122"/>
                <a:ea typeface="微软雅黑" panose="020B0503020204020204" charset="-122"/>
                <a:cs typeface="微软雅黑" panose="020B0503020204020204" charset="-122"/>
                <a:sym typeface="+mn-ea"/>
              </a:rPr>
              <a:t>储脂站</a:t>
            </a:r>
            <a:endParaRPr lang="zh-CN" altLang="en-US" sz="2000">
              <a:latin typeface="微软雅黑" panose="020B0503020204020204" charset="-122"/>
              <a:ea typeface="微软雅黑" panose="020B0503020204020204" charset="-122"/>
              <a:cs typeface="微软雅黑" panose="020B0503020204020204" charset="-122"/>
            </a:endParaRPr>
          </a:p>
          <a:p>
            <a:pPr marL="571500" indent="-571500">
              <a:lnSpc>
                <a:spcPct val="110000"/>
              </a:lnSpc>
              <a:buAutoNum type="arabicPeriod"/>
            </a:pPr>
            <a:r>
              <a:rPr lang="zh-CN" altLang="en-US" sz="2000">
                <a:latin typeface="微软雅黑" panose="020B0503020204020204" charset="-122"/>
                <a:ea typeface="微软雅黑" panose="020B0503020204020204" charset="-122"/>
                <a:cs typeface="微软雅黑" panose="020B0503020204020204" charset="-122"/>
                <a:sym typeface="+mn-ea"/>
              </a:rPr>
              <a:t>集成润滑站</a:t>
            </a:r>
            <a:endParaRPr lang="zh-CN" altLang="en-US" sz="2000">
              <a:latin typeface="微软雅黑" panose="020B0503020204020204" charset="-122"/>
              <a:ea typeface="微软雅黑" panose="020B0503020204020204" charset="-122"/>
              <a:cs typeface="微软雅黑" panose="020B0503020204020204" charset="-122"/>
            </a:endParaRPr>
          </a:p>
          <a:p>
            <a:pPr marL="571500" indent="-571500">
              <a:lnSpc>
                <a:spcPct val="110000"/>
              </a:lnSpc>
              <a:buAutoNum type="arabicPeriod"/>
            </a:pPr>
            <a:r>
              <a:rPr lang="zh-CN" altLang="en-US" sz="2000">
                <a:latin typeface="微软雅黑" panose="020B0503020204020204" charset="-122"/>
                <a:ea typeface="微软雅黑" panose="020B0503020204020204" charset="-122"/>
                <a:cs typeface="微软雅黑" panose="020B0503020204020204" charset="-122"/>
                <a:sym typeface="+mn-ea"/>
              </a:rPr>
              <a:t>电磁给油器</a:t>
            </a:r>
            <a:endParaRPr lang="zh-CN" altLang="en-US" sz="2000">
              <a:latin typeface="微软雅黑" panose="020B0503020204020204" charset="-122"/>
              <a:ea typeface="微软雅黑" panose="020B0503020204020204" charset="-122"/>
              <a:cs typeface="微软雅黑" panose="020B0503020204020204" charset="-122"/>
            </a:endParaRPr>
          </a:p>
          <a:p>
            <a:pPr marL="571500" indent="-571500">
              <a:lnSpc>
                <a:spcPct val="110000"/>
              </a:lnSpc>
              <a:buAutoNum type="arabicPeriod"/>
            </a:pPr>
            <a:r>
              <a:rPr lang="zh-CN" altLang="en-US" sz="2000">
                <a:latin typeface="微软雅黑" panose="020B0503020204020204" charset="-122"/>
                <a:ea typeface="微软雅黑" panose="020B0503020204020204" charset="-122"/>
                <a:cs typeface="微软雅黑" panose="020B0503020204020204" charset="-122"/>
                <a:sym typeface="+mn-ea"/>
              </a:rPr>
              <a:t>系统检测传感器</a:t>
            </a:r>
            <a:endParaRPr lang="zh-CN" altLang="en-US" sz="2000">
              <a:latin typeface="微软雅黑" panose="020B0503020204020204" charset="-122"/>
              <a:ea typeface="微软雅黑" panose="020B0503020204020204" charset="-122"/>
              <a:cs typeface="微软雅黑" panose="020B0503020204020204" charset="-122"/>
            </a:endParaRPr>
          </a:p>
          <a:p>
            <a:pPr marL="571500" indent="-571500">
              <a:lnSpc>
                <a:spcPct val="110000"/>
              </a:lnSpc>
              <a:buAutoNum type="arabicPeriod"/>
            </a:pPr>
            <a:r>
              <a:rPr lang="zh-CN" altLang="en-US" sz="2000">
                <a:latin typeface="微软雅黑" panose="020B0503020204020204" charset="-122"/>
                <a:ea typeface="微软雅黑" panose="020B0503020204020204" charset="-122"/>
                <a:cs typeface="微软雅黑" panose="020B0503020204020204" charset="-122"/>
                <a:sym typeface="+mn-ea"/>
              </a:rPr>
              <a:t>线路附件</a:t>
            </a:r>
            <a:endParaRPr lang="zh-CN" altLang="en-US" sz="2000">
              <a:latin typeface="微软雅黑" panose="020B0503020204020204" charset="-122"/>
              <a:ea typeface="微软雅黑" panose="020B0503020204020204" charset="-122"/>
              <a:cs typeface="微软雅黑" panose="020B0503020204020204" charset="-122"/>
            </a:endParaRPr>
          </a:p>
          <a:p>
            <a:pPr marL="571500" indent="-571500">
              <a:lnSpc>
                <a:spcPct val="110000"/>
              </a:lnSpc>
              <a:buAutoNum type="arabicPeriod"/>
            </a:pPr>
            <a:r>
              <a:rPr lang="zh-CN" altLang="en-US" sz="2000">
                <a:latin typeface="微软雅黑" panose="020B0503020204020204" charset="-122"/>
                <a:ea typeface="微软雅黑" panose="020B0503020204020204" charset="-122"/>
                <a:cs typeface="微软雅黑" panose="020B0503020204020204" charset="-122"/>
                <a:sym typeface="+mn-ea"/>
              </a:rPr>
              <a:t>油路附件</a:t>
            </a:r>
            <a:endParaRPr lang="zh-CN" altLang="en-US" sz="2000">
              <a:latin typeface="微软雅黑" panose="020B0503020204020204" charset="-122"/>
              <a:ea typeface="微软雅黑" panose="020B0503020204020204" charset="-122"/>
              <a:cs typeface="微软雅黑" panose="020B0503020204020204" charset="-122"/>
            </a:endParaRPr>
          </a:p>
        </p:txBody>
      </p:sp>
      <p:pic>
        <p:nvPicPr>
          <p:cNvPr id="2" name="图片 1" descr="LOGO"/>
          <p:cNvPicPr>
            <a:picLocks noChangeAspect="1"/>
          </p:cNvPicPr>
          <p:nvPr/>
        </p:nvPicPr>
        <p:blipFill>
          <a:blip r:embed="rId1"/>
          <a:stretch>
            <a:fillRect/>
          </a:stretch>
        </p:blipFill>
        <p:spPr>
          <a:xfrm>
            <a:off x="10594975" y="97155"/>
            <a:ext cx="1134110" cy="586105"/>
          </a:xfrm>
          <a:prstGeom prst="rect">
            <a:avLst/>
          </a:prstGeom>
        </p:spPr>
      </p:pic>
      <p:grpSp>
        <p:nvGrpSpPr>
          <p:cNvPr id="4" name="组合 3"/>
          <p:cNvGrpSpPr/>
          <p:nvPr/>
        </p:nvGrpSpPr>
        <p:grpSpPr>
          <a:xfrm>
            <a:off x="280670" y="377190"/>
            <a:ext cx="681990" cy="288925"/>
            <a:chOff x="289" y="460"/>
            <a:chExt cx="1389" cy="588"/>
          </a:xfrm>
        </p:grpSpPr>
        <p:grpSp>
          <p:nvGrpSpPr>
            <p:cNvPr id="5" name="组合 4"/>
            <p:cNvGrpSpPr/>
            <p:nvPr/>
          </p:nvGrpSpPr>
          <p:grpSpPr>
            <a:xfrm rot="18900000">
              <a:off x="1062" y="460"/>
              <a:ext cx="616" cy="584"/>
              <a:chOff x="9851" y="5951"/>
              <a:chExt cx="972" cy="922"/>
            </a:xfrm>
          </p:grpSpPr>
          <p:sp>
            <p:nvSpPr>
              <p:cNvPr id="6" name="矩形 5"/>
              <p:cNvSpPr/>
              <p:nvPr/>
            </p:nvSpPr>
            <p:spPr>
              <a:xfrm>
                <a:off x="10061" y="6161"/>
                <a:ext cx="762" cy="712"/>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8" name="矩形 7"/>
              <p:cNvSpPr/>
              <p:nvPr/>
            </p:nvSpPr>
            <p:spPr>
              <a:xfrm>
                <a:off x="9851" y="5951"/>
                <a:ext cx="762" cy="7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nvGrpSpPr>
            <p:cNvPr id="9" name="组合 8"/>
            <p:cNvGrpSpPr/>
            <p:nvPr/>
          </p:nvGrpSpPr>
          <p:grpSpPr>
            <a:xfrm rot="18900000">
              <a:off x="680" y="460"/>
              <a:ext cx="616" cy="584"/>
              <a:chOff x="9851" y="5951"/>
              <a:chExt cx="972" cy="922"/>
            </a:xfrm>
          </p:grpSpPr>
          <p:sp>
            <p:nvSpPr>
              <p:cNvPr id="10" name="矩形 9"/>
              <p:cNvSpPr/>
              <p:nvPr/>
            </p:nvSpPr>
            <p:spPr>
              <a:xfrm>
                <a:off x="10061" y="6161"/>
                <a:ext cx="762" cy="712"/>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1" name="矩形 10"/>
              <p:cNvSpPr/>
              <p:nvPr/>
            </p:nvSpPr>
            <p:spPr>
              <a:xfrm>
                <a:off x="9851" y="5951"/>
                <a:ext cx="762" cy="7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nvGrpSpPr>
            <p:cNvPr id="12" name="组合 11"/>
            <p:cNvGrpSpPr/>
            <p:nvPr/>
          </p:nvGrpSpPr>
          <p:grpSpPr>
            <a:xfrm rot="18900000">
              <a:off x="289" y="464"/>
              <a:ext cx="616" cy="584"/>
              <a:chOff x="9851" y="5951"/>
              <a:chExt cx="972" cy="922"/>
            </a:xfrm>
          </p:grpSpPr>
          <p:sp>
            <p:nvSpPr>
              <p:cNvPr id="13" name="矩形 12"/>
              <p:cNvSpPr/>
              <p:nvPr/>
            </p:nvSpPr>
            <p:spPr>
              <a:xfrm>
                <a:off x="10061" y="6161"/>
                <a:ext cx="762" cy="712"/>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4" name="矩形 13"/>
              <p:cNvSpPr/>
              <p:nvPr/>
            </p:nvSpPr>
            <p:spPr>
              <a:xfrm>
                <a:off x="9851" y="5951"/>
                <a:ext cx="762" cy="7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sp>
        <p:nvSpPr>
          <p:cNvPr id="15" name="矩形 14"/>
          <p:cNvSpPr/>
          <p:nvPr/>
        </p:nvSpPr>
        <p:spPr>
          <a:xfrm>
            <a:off x="1044575" y="775335"/>
            <a:ext cx="10800080" cy="144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17" name="图片 16" descr="图片1"/>
          <p:cNvPicPr>
            <a:picLocks noChangeAspect="1"/>
          </p:cNvPicPr>
          <p:nvPr/>
        </p:nvPicPr>
        <p:blipFill>
          <a:blip r:embed="rId2"/>
          <a:stretch>
            <a:fillRect/>
          </a:stretch>
        </p:blipFill>
        <p:spPr>
          <a:xfrm>
            <a:off x="8112760" y="56515"/>
            <a:ext cx="2542540" cy="77152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000" advTm="10000">
        <p:cover/>
      </p:transition>
    </mc:Choice>
    <mc:Fallback>
      <p:transition spd="slow" advTm="10000">
        <p:cov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1" fill="hold" grpId="0" nodeType="after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500" fill="hold"/>
                                        <p:tgtEl>
                                          <p:spTgt spid="15"/>
                                        </p:tgtEl>
                                        <p:attrNameLst>
                                          <p:attrName>ppt_x</p:attrName>
                                        </p:attrNameLst>
                                      </p:cBhvr>
                                      <p:tavLst>
                                        <p:tav tm="0">
                                          <p:val>
                                            <p:strVal val="#ppt_x"/>
                                          </p:val>
                                        </p:tav>
                                        <p:tav tm="100000">
                                          <p:val>
                                            <p:strVal val="#ppt_x"/>
                                          </p:val>
                                        </p:tav>
                                      </p:tavLst>
                                    </p:anim>
                                    <p:anim calcmode="lin" valueType="num">
                                      <p:cBhvr additive="base">
                                        <p:cTn id="13" dur="500" fill="hold"/>
                                        <p:tgtEl>
                                          <p:spTgt spid="15"/>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22" presetClass="entr" presetSubtype="4" fill="hold" grpId="0" nodeType="afterEffect">
                                  <p:stCondLst>
                                    <p:cond delay="0"/>
                                  </p:stCondLst>
                                  <p:childTnLst>
                                    <p:set>
                                      <p:cBhvr>
                                        <p:cTn id="16" dur="1" fill="hold">
                                          <p:stCondLst>
                                            <p:cond delay="0"/>
                                          </p:stCondLst>
                                        </p:cTn>
                                        <p:tgtEl>
                                          <p:spTgt spid="41"/>
                                        </p:tgtEl>
                                        <p:attrNameLst>
                                          <p:attrName>style.visibility</p:attrName>
                                        </p:attrNameLst>
                                      </p:cBhvr>
                                      <p:to>
                                        <p:strVal val="visible"/>
                                      </p:to>
                                    </p:set>
                                    <p:animEffect transition="in" filter="wipe(down)">
                                      <p:cBhvr>
                                        <p:cTn id="17" dur="500"/>
                                        <p:tgtEl>
                                          <p:spTgt spid="41"/>
                                        </p:tgtEl>
                                      </p:cBhvr>
                                    </p:animEffect>
                                  </p:childTnLst>
                                </p:cTn>
                              </p:par>
                            </p:childTnLst>
                          </p:cTn>
                        </p:par>
                        <p:par>
                          <p:cTn id="18" fill="hold">
                            <p:stCondLst>
                              <p:cond delay="1500"/>
                            </p:stCondLst>
                            <p:childTnLst>
                              <p:par>
                                <p:cTn id="19" presetID="10" presetClass="entr" presetSubtype="0" fill="hold" nodeType="after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500"/>
                                        <p:tgtEl>
                                          <p:spTgt spid="17"/>
                                        </p:tgtEl>
                                      </p:cBhvr>
                                    </p:animEffect>
                                  </p:childTnLst>
                                </p:cTn>
                              </p:par>
                            </p:childTnLst>
                          </p:cTn>
                        </p:par>
                        <p:par>
                          <p:cTn id="22" fill="hold">
                            <p:stCondLst>
                              <p:cond delay="2000"/>
                            </p:stCondLst>
                            <p:childTnLst>
                              <p:par>
                                <p:cTn id="23" presetID="2" presetClass="entr" presetSubtype="2" fill="hold" nodeType="after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additive="base">
                                        <p:cTn id="25" dur="500" fill="hold"/>
                                        <p:tgtEl>
                                          <p:spTgt spid="2"/>
                                        </p:tgtEl>
                                        <p:attrNameLst>
                                          <p:attrName>ppt_x</p:attrName>
                                        </p:attrNameLst>
                                      </p:cBhvr>
                                      <p:tavLst>
                                        <p:tav tm="0">
                                          <p:val>
                                            <p:strVal val="1+#ppt_w/2"/>
                                          </p:val>
                                        </p:tav>
                                        <p:tav tm="100000">
                                          <p:val>
                                            <p:strVal val="#ppt_x"/>
                                          </p:val>
                                        </p:tav>
                                      </p:tavLst>
                                    </p:anim>
                                    <p:anim calcmode="lin" valueType="num">
                                      <p:cBhvr additive="base">
                                        <p:cTn id="26" dur="500" fill="hold"/>
                                        <p:tgtEl>
                                          <p:spTgt spid="2"/>
                                        </p:tgtEl>
                                        <p:attrNameLst>
                                          <p:attrName>ppt_y</p:attrName>
                                        </p:attrNameLst>
                                      </p:cBhvr>
                                      <p:tavLst>
                                        <p:tav tm="0">
                                          <p:val>
                                            <p:strVal val="#ppt_y"/>
                                          </p:val>
                                        </p:tav>
                                        <p:tav tm="100000">
                                          <p:val>
                                            <p:strVal val="#ppt_y"/>
                                          </p:val>
                                        </p:tav>
                                      </p:tavLst>
                                    </p:anim>
                                  </p:childTnLst>
                                </p:cTn>
                              </p:par>
                            </p:childTnLst>
                          </p:cTn>
                        </p:par>
                        <p:par>
                          <p:cTn id="27" fill="hold">
                            <p:stCondLst>
                              <p:cond delay="2500"/>
                            </p:stCondLst>
                            <p:childTnLst>
                              <p:par>
                                <p:cTn id="28" presetID="10" presetClass="entr" presetSubtype="0" fill="hold" grpId="0" nodeType="afterEffect">
                                  <p:stCondLst>
                                    <p:cond delay="0"/>
                                  </p:stCondLst>
                                  <p:childTnLst>
                                    <p:set>
                                      <p:cBhvr>
                                        <p:cTn id="29" dur="1" fill="hold">
                                          <p:stCondLst>
                                            <p:cond delay="0"/>
                                          </p:stCondLst>
                                        </p:cTn>
                                        <p:tgtEl>
                                          <p:spTgt spid="5122">
                                            <p:txEl>
                                              <p:pRg st="0" end="0"/>
                                            </p:txEl>
                                          </p:spTgt>
                                        </p:tgtEl>
                                        <p:attrNameLst>
                                          <p:attrName>style.visibility</p:attrName>
                                        </p:attrNameLst>
                                      </p:cBhvr>
                                      <p:to>
                                        <p:strVal val="visible"/>
                                      </p:to>
                                    </p:set>
                                    <p:animEffect transition="in" filter="fade">
                                      <p:cBhvr>
                                        <p:cTn id="30" dur="500"/>
                                        <p:tgtEl>
                                          <p:spTgt spid="5122">
                                            <p:txEl>
                                              <p:pRg st="0" end="0"/>
                                            </p:txEl>
                                          </p:spTgt>
                                        </p:tgtEl>
                                      </p:cBhvr>
                                    </p:animEffect>
                                  </p:childTnLst>
                                </p:cTn>
                              </p:par>
                            </p:childTnLst>
                          </p:cTn>
                        </p:par>
                        <p:par>
                          <p:cTn id="31" fill="hold">
                            <p:stCondLst>
                              <p:cond delay="3000"/>
                            </p:stCondLst>
                            <p:childTnLst>
                              <p:par>
                                <p:cTn id="32" presetID="10" presetClass="entr" presetSubtype="0" fill="hold" grpId="0" nodeType="afterEffect">
                                  <p:stCondLst>
                                    <p:cond delay="0"/>
                                  </p:stCondLst>
                                  <p:childTnLst>
                                    <p:set>
                                      <p:cBhvr>
                                        <p:cTn id="33" dur="1" fill="hold">
                                          <p:stCondLst>
                                            <p:cond delay="0"/>
                                          </p:stCondLst>
                                        </p:cTn>
                                        <p:tgtEl>
                                          <p:spTgt spid="5122">
                                            <p:txEl>
                                              <p:pRg st="1" end="1"/>
                                            </p:txEl>
                                          </p:spTgt>
                                        </p:tgtEl>
                                        <p:attrNameLst>
                                          <p:attrName>style.visibility</p:attrName>
                                        </p:attrNameLst>
                                      </p:cBhvr>
                                      <p:to>
                                        <p:strVal val="visible"/>
                                      </p:to>
                                    </p:set>
                                    <p:animEffect transition="in" filter="fade">
                                      <p:cBhvr>
                                        <p:cTn id="34" dur="500"/>
                                        <p:tgtEl>
                                          <p:spTgt spid="5122">
                                            <p:txEl>
                                              <p:pRg st="1" end="1"/>
                                            </p:txEl>
                                          </p:spTgt>
                                        </p:tgtEl>
                                      </p:cBhvr>
                                    </p:animEffect>
                                  </p:childTnLst>
                                </p:cTn>
                              </p:par>
                            </p:childTnLst>
                          </p:cTn>
                        </p:par>
                        <p:par>
                          <p:cTn id="35" fill="hold">
                            <p:stCondLst>
                              <p:cond delay="3500"/>
                            </p:stCondLst>
                            <p:childTnLst>
                              <p:par>
                                <p:cTn id="36" presetID="10" presetClass="entr" presetSubtype="0" fill="hold" grpId="0" nodeType="afterEffect">
                                  <p:stCondLst>
                                    <p:cond delay="0"/>
                                  </p:stCondLst>
                                  <p:childTnLst>
                                    <p:set>
                                      <p:cBhvr>
                                        <p:cTn id="37" dur="1" fill="hold">
                                          <p:stCondLst>
                                            <p:cond delay="0"/>
                                          </p:stCondLst>
                                        </p:cTn>
                                        <p:tgtEl>
                                          <p:spTgt spid="5122">
                                            <p:txEl>
                                              <p:pRg st="2" end="2"/>
                                            </p:txEl>
                                          </p:spTgt>
                                        </p:tgtEl>
                                        <p:attrNameLst>
                                          <p:attrName>style.visibility</p:attrName>
                                        </p:attrNameLst>
                                      </p:cBhvr>
                                      <p:to>
                                        <p:strVal val="visible"/>
                                      </p:to>
                                    </p:set>
                                    <p:animEffect transition="in" filter="fade">
                                      <p:cBhvr>
                                        <p:cTn id="38" dur="500"/>
                                        <p:tgtEl>
                                          <p:spTgt spid="5122">
                                            <p:txEl>
                                              <p:pRg st="2" end="2"/>
                                            </p:txEl>
                                          </p:spTgt>
                                        </p:tgtEl>
                                      </p:cBhvr>
                                    </p:animEffect>
                                  </p:childTnLst>
                                </p:cTn>
                              </p:par>
                            </p:childTnLst>
                          </p:cTn>
                        </p:par>
                        <p:par>
                          <p:cTn id="39" fill="hold">
                            <p:stCondLst>
                              <p:cond delay="4000"/>
                            </p:stCondLst>
                            <p:childTnLst>
                              <p:par>
                                <p:cTn id="40" presetID="10" presetClass="entr" presetSubtype="0" fill="hold" grpId="0" nodeType="afterEffect">
                                  <p:stCondLst>
                                    <p:cond delay="0"/>
                                  </p:stCondLst>
                                  <p:childTnLst>
                                    <p:set>
                                      <p:cBhvr>
                                        <p:cTn id="41" dur="1" fill="hold">
                                          <p:stCondLst>
                                            <p:cond delay="0"/>
                                          </p:stCondLst>
                                        </p:cTn>
                                        <p:tgtEl>
                                          <p:spTgt spid="5122">
                                            <p:txEl>
                                              <p:pRg st="3" end="3"/>
                                            </p:txEl>
                                          </p:spTgt>
                                        </p:tgtEl>
                                        <p:attrNameLst>
                                          <p:attrName>style.visibility</p:attrName>
                                        </p:attrNameLst>
                                      </p:cBhvr>
                                      <p:to>
                                        <p:strVal val="visible"/>
                                      </p:to>
                                    </p:set>
                                    <p:animEffect transition="in" filter="fade">
                                      <p:cBhvr>
                                        <p:cTn id="42" dur="500"/>
                                        <p:tgtEl>
                                          <p:spTgt spid="5122">
                                            <p:txEl>
                                              <p:pRg st="3" end="3"/>
                                            </p:txEl>
                                          </p:spTgt>
                                        </p:tgtEl>
                                      </p:cBhvr>
                                    </p:animEffect>
                                  </p:childTnLst>
                                </p:cTn>
                              </p:par>
                            </p:childTnLst>
                          </p:cTn>
                        </p:par>
                        <p:par>
                          <p:cTn id="43" fill="hold">
                            <p:stCondLst>
                              <p:cond delay="4500"/>
                            </p:stCondLst>
                            <p:childTnLst>
                              <p:par>
                                <p:cTn id="44" presetID="10" presetClass="entr" presetSubtype="0" fill="hold" grpId="0" nodeType="afterEffect">
                                  <p:stCondLst>
                                    <p:cond delay="0"/>
                                  </p:stCondLst>
                                  <p:childTnLst>
                                    <p:set>
                                      <p:cBhvr>
                                        <p:cTn id="45" dur="1" fill="hold">
                                          <p:stCondLst>
                                            <p:cond delay="0"/>
                                          </p:stCondLst>
                                        </p:cTn>
                                        <p:tgtEl>
                                          <p:spTgt spid="5122">
                                            <p:txEl>
                                              <p:pRg st="4" end="4"/>
                                            </p:txEl>
                                          </p:spTgt>
                                        </p:tgtEl>
                                        <p:attrNameLst>
                                          <p:attrName>style.visibility</p:attrName>
                                        </p:attrNameLst>
                                      </p:cBhvr>
                                      <p:to>
                                        <p:strVal val="visible"/>
                                      </p:to>
                                    </p:set>
                                    <p:animEffect transition="in" filter="fade">
                                      <p:cBhvr>
                                        <p:cTn id="46" dur="500"/>
                                        <p:tgtEl>
                                          <p:spTgt spid="5122">
                                            <p:txEl>
                                              <p:pRg st="4" end="4"/>
                                            </p:txEl>
                                          </p:spTgt>
                                        </p:tgtEl>
                                      </p:cBhvr>
                                    </p:animEffect>
                                  </p:childTnLst>
                                </p:cTn>
                              </p:par>
                            </p:childTnLst>
                          </p:cTn>
                        </p:par>
                        <p:par>
                          <p:cTn id="47" fill="hold">
                            <p:stCondLst>
                              <p:cond delay="5000"/>
                            </p:stCondLst>
                            <p:childTnLst>
                              <p:par>
                                <p:cTn id="48" presetID="10" presetClass="entr" presetSubtype="0" fill="hold" grpId="0" nodeType="afterEffect">
                                  <p:stCondLst>
                                    <p:cond delay="0"/>
                                  </p:stCondLst>
                                  <p:childTnLst>
                                    <p:set>
                                      <p:cBhvr>
                                        <p:cTn id="49" dur="1" fill="hold">
                                          <p:stCondLst>
                                            <p:cond delay="0"/>
                                          </p:stCondLst>
                                        </p:cTn>
                                        <p:tgtEl>
                                          <p:spTgt spid="5122">
                                            <p:txEl>
                                              <p:pRg st="5" end="5"/>
                                            </p:txEl>
                                          </p:spTgt>
                                        </p:tgtEl>
                                        <p:attrNameLst>
                                          <p:attrName>style.visibility</p:attrName>
                                        </p:attrNameLst>
                                      </p:cBhvr>
                                      <p:to>
                                        <p:strVal val="visible"/>
                                      </p:to>
                                    </p:set>
                                    <p:animEffect transition="in" filter="fade">
                                      <p:cBhvr>
                                        <p:cTn id="50" dur="500"/>
                                        <p:tgtEl>
                                          <p:spTgt spid="5122">
                                            <p:txEl>
                                              <p:pRg st="5" end="5"/>
                                            </p:txEl>
                                          </p:spTgt>
                                        </p:tgtEl>
                                      </p:cBhvr>
                                    </p:animEffect>
                                  </p:childTnLst>
                                </p:cTn>
                              </p:par>
                            </p:childTnLst>
                          </p:cTn>
                        </p:par>
                        <p:par>
                          <p:cTn id="51" fill="hold">
                            <p:stCondLst>
                              <p:cond delay="5500"/>
                            </p:stCondLst>
                            <p:childTnLst>
                              <p:par>
                                <p:cTn id="52" presetID="10" presetClass="entr" presetSubtype="0" fill="hold" grpId="0" nodeType="afterEffect">
                                  <p:stCondLst>
                                    <p:cond delay="0"/>
                                  </p:stCondLst>
                                  <p:childTnLst>
                                    <p:set>
                                      <p:cBhvr>
                                        <p:cTn id="53" dur="1" fill="hold">
                                          <p:stCondLst>
                                            <p:cond delay="0"/>
                                          </p:stCondLst>
                                        </p:cTn>
                                        <p:tgtEl>
                                          <p:spTgt spid="5122">
                                            <p:txEl>
                                              <p:pRg st="6" end="6"/>
                                            </p:txEl>
                                          </p:spTgt>
                                        </p:tgtEl>
                                        <p:attrNameLst>
                                          <p:attrName>style.visibility</p:attrName>
                                        </p:attrNameLst>
                                      </p:cBhvr>
                                      <p:to>
                                        <p:strVal val="visible"/>
                                      </p:to>
                                    </p:set>
                                    <p:animEffect transition="in" filter="fade">
                                      <p:cBhvr>
                                        <p:cTn id="54" dur="500"/>
                                        <p:tgtEl>
                                          <p:spTgt spid="5122">
                                            <p:txEl>
                                              <p:pRg st="6" end="6"/>
                                            </p:txEl>
                                          </p:spTgt>
                                        </p:tgtEl>
                                      </p:cBhvr>
                                    </p:animEffect>
                                  </p:childTnLst>
                                </p:cTn>
                              </p:par>
                            </p:childTnLst>
                          </p:cTn>
                        </p:par>
                        <p:par>
                          <p:cTn id="55" fill="hold">
                            <p:stCondLst>
                              <p:cond delay="6000"/>
                            </p:stCondLst>
                            <p:childTnLst>
                              <p:par>
                                <p:cTn id="56" presetID="10" presetClass="entr" presetSubtype="0" fill="hold" grpId="0" nodeType="afterEffect">
                                  <p:stCondLst>
                                    <p:cond delay="0"/>
                                  </p:stCondLst>
                                  <p:childTnLst>
                                    <p:set>
                                      <p:cBhvr>
                                        <p:cTn id="57" dur="1" fill="hold">
                                          <p:stCondLst>
                                            <p:cond delay="0"/>
                                          </p:stCondLst>
                                        </p:cTn>
                                        <p:tgtEl>
                                          <p:spTgt spid="5122">
                                            <p:txEl>
                                              <p:pRg st="7" end="7"/>
                                            </p:txEl>
                                          </p:spTgt>
                                        </p:tgtEl>
                                        <p:attrNameLst>
                                          <p:attrName>style.visibility</p:attrName>
                                        </p:attrNameLst>
                                      </p:cBhvr>
                                      <p:to>
                                        <p:strVal val="visible"/>
                                      </p:to>
                                    </p:set>
                                    <p:animEffect transition="in" filter="fade">
                                      <p:cBhvr>
                                        <p:cTn id="58" dur="500"/>
                                        <p:tgtEl>
                                          <p:spTgt spid="512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15" grpId="0" bldLvl="0" animBg="1"/>
      <p:bldP spid="5122"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文本框 40"/>
          <p:cNvSpPr txBox="1"/>
          <p:nvPr/>
        </p:nvSpPr>
        <p:spPr>
          <a:xfrm>
            <a:off x="1170940" y="290830"/>
            <a:ext cx="3067050" cy="460375"/>
          </a:xfrm>
          <a:prstGeom prst="rect">
            <a:avLst/>
          </a:prstGeom>
          <a:noFill/>
        </p:spPr>
        <p:txBody>
          <a:bodyPr wrap="square" rtlCol="0">
            <a:spAutoFit/>
          </a:bodyPr>
          <a:p>
            <a:pPr lvl="0">
              <a:defRPr/>
            </a:pPr>
            <a:r>
              <a:rPr lang="zh-CN" altLang="en-US" sz="2400" b="1">
                <a:solidFill>
                  <a:srgbClr val="C00000"/>
                </a:solidFill>
                <a:latin typeface="微软雅黑" panose="020B0503020204020204" charset="-122"/>
                <a:ea typeface="微软雅黑" panose="020B0503020204020204" charset="-122"/>
                <a:sym typeface="+mn-ea"/>
              </a:rPr>
              <a:t>控制系统架构</a:t>
            </a:r>
            <a:endParaRPr lang="zh-CN" altLang="en-US" sz="2400" b="1" kern="0" dirty="0">
              <a:solidFill>
                <a:srgbClr val="C00000"/>
              </a:solidFill>
              <a:latin typeface="微软雅黑" panose="020B0503020204020204" charset="-122"/>
              <a:ea typeface="微软雅黑" panose="020B0503020204020204" charset="-122"/>
              <a:cs typeface="微软雅黑" panose="020B0503020204020204" charset="-122"/>
              <a:sym typeface="+mn-ea"/>
            </a:endParaRPr>
          </a:p>
        </p:txBody>
      </p:sp>
      <p:grpSp>
        <p:nvGrpSpPr>
          <p:cNvPr id="7169" name="组合 8193"/>
          <p:cNvGrpSpPr/>
          <p:nvPr/>
        </p:nvGrpSpPr>
        <p:grpSpPr>
          <a:xfrm>
            <a:off x="1098550" y="1216025"/>
            <a:ext cx="9496425" cy="5317623"/>
            <a:chOff x="0" y="0"/>
            <a:chExt cx="12918" cy="7681"/>
          </a:xfrm>
        </p:grpSpPr>
        <p:pic>
          <p:nvPicPr>
            <p:cNvPr id="7170" name="图片 8194"/>
            <p:cNvPicPr>
              <a:picLocks noChangeAspect="1"/>
            </p:cNvPicPr>
            <p:nvPr/>
          </p:nvPicPr>
          <p:blipFill>
            <a:blip r:embed="rId1"/>
            <a:stretch>
              <a:fillRect/>
            </a:stretch>
          </p:blipFill>
          <p:spPr>
            <a:xfrm>
              <a:off x="4040" y="60"/>
              <a:ext cx="1208" cy="975"/>
            </a:xfrm>
            <a:prstGeom prst="rect">
              <a:avLst/>
            </a:prstGeom>
            <a:noFill/>
            <a:ln w="9525">
              <a:noFill/>
            </a:ln>
          </p:spPr>
        </p:pic>
        <p:pic>
          <p:nvPicPr>
            <p:cNvPr id="7171" name="图片 8195"/>
            <p:cNvPicPr>
              <a:picLocks noChangeAspect="1"/>
            </p:cNvPicPr>
            <p:nvPr/>
          </p:nvPicPr>
          <p:blipFill>
            <a:blip r:embed="rId2"/>
            <a:stretch>
              <a:fillRect/>
            </a:stretch>
          </p:blipFill>
          <p:spPr>
            <a:xfrm>
              <a:off x="4105" y="1125"/>
              <a:ext cx="2880" cy="2620"/>
            </a:xfrm>
            <a:prstGeom prst="rect">
              <a:avLst/>
            </a:prstGeom>
            <a:noFill/>
            <a:ln w="9525">
              <a:noFill/>
            </a:ln>
          </p:spPr>
        </p:pic>
        <p:pic>
          <p:nvPicPr>
            <p:cNvPr id="7172" name="图片 8196"/>
            <p:cNvPicPr>
              <a:picLocks noChangeAspect="1"/>
            </p:cNvPicPr>
            <p:nvPr/>
          </p:nvPicPr>
          <p:blipFill>
            <a:blip r:embed="rId3"/>
            <a:stretch>
              <a:fillRect/>
            </a:stretch>
          </p:blipFill>
          <p:spPr>
            <a:xfrm>
              <a:off x="1418" y="2258"/>
              <a:ext cx="1495" cy="2040"/>
            </a:xfrm>
            <a:prstGeom prst="rect">
              <a:avLst/>
            </a:prstGeom>
            <a:noFill/>
            <a:ln w="9525">
              <a:noFill/>
            </a:ln>
          </p:spPr>
        </p:pic>
        <p:pic>
          <p:nvPicPr>
            <p:cNvPr id="7173" name="图片 8197"/>
            <p:cNvPicPr>
              <a:picLocks noChangeAspect="1"/>
            </p:cNvPicPr>
            <p:nvPr/>
          </p:nvPicPr>
          <p:blipFill>
            <a:blip r:embed="rId4"/>
            <a:stretch>
              <a:fillRect/>
            </a:stretch>
          </p:blipFill>
          <p:spPr>
            <a:xfrm>
              <a:off x="5750" y="4385"/>
              <a:ext cx="1680" cy="1428"/>
            </a:xfrm>
            <a:prstGeom prst="rect">
              <a:avLst/>
            </a:prstGeom>
            <a:noFill/>
            <a:ln w="9525">
              <a:noFill/>
            </a:ln>
          </p:spPr>
        </p:pic>
        <p:pic>
          <p:nvPicPr>
            <p:cNvPr id="7174" name="图片 8198"/>
            <p:cNvPicPr>
              <a:picLocks noChangeAspect="1"/>
            </p:cNvPicPr>
            <p:nvPr/>
          </p:nvPicPr>
          <p:blipFill>
            <a:blip r:embed="rId4"/>
            <a:stretch>
              <a:fillRect/>
            </a:stretch>
          </p:blipFill>
          <p:spPr>
            <a:xfrm>
              <a:off x="7790" y="4385"/>
              <a:ext cx="1680" cy="1428"/>
            </a:xfrm>
            <a:prstGeom prst="rect">
              <a:avLst/>
            </a:prstGeom>
            <a:noFill/>
            <a:ln w="9525">
              <a:noFill/>
            </a:ln>
          </p:spPr>
        </p:pic>
        <p:pic>
          <p:nvPicPr>
            <p:cNvPr id="7175" name="图片 8199"/>
            <p:cNvPicPr>
              <a:picLocks noChangeAspect="1"/>
            </p:cNvPicPr>
            <p:nvPr/>
          </p:nvPicPr>
          <p:blipFill>
            <a:blip r:embed="rId4"/>
            <a:stretch>
              <a:fillRect/>
            </a:stretch>
          </p:blipFill>
          <p:spPr>
            <a:xfrm>
              <a:off x="9710" y="4385"/>
              <a:ext cx="1680" cy="1428"/>
            </a:xfrm>
            <a:prstGeom prst="rect">
              <a:avLst/>
            </a:prstGeom>
            <a:noFill/>
            <a:ln w="9525">
              <a:noFill/>
            </a:ln>
          </p:spPr>
        </p:pic>
        <p:sp>
          <p:nvSpPr>
            <p:cNvPr id="7176" name="直接连接符 8200"/>
            <p:cNvSpPr/>
            <p:nvPr/>
          </p:nvSpPr>
          <p:spPr>
            <a:xfrm flipH="1">
              <a:off x="5388" y="840"/>
              <a:ext cx="7" cy="388"/>
            </a:xfrm>
            <a:prstGeom prst="line">
              <a:avLst/>
            </a:prstGeom>
            <a:ln w="34925" cap="flat" cmpd="sng">
              <a:solidFill>
                <a:schemeClr val="tx1"/>
              </a:solidFill>
              <a:prstDash val="solid"/>
              <a:round/>
              <a:headEnd type="none" w="med" len="med"/>
              <a:tailEnd type="none" w="med" len="med"/>
            </a:ln>
          </p:spPr>
        </p:sp>
        <p:sp>
          <p:nvSpPr>
            <p:cNvPr id="7177" name="直接连接符 8201"/>
            <p:cNvSpPr/>
            <p:nvPr/>
          </p:nvSpPr>
          <p:spPr>
            <a:xfrm>
              <a:off x="5593" y="3323"/>
              <a:ext cx="0" cy="565"/>
            </a:xfrm>
            <a:prstGeom prst="line">
              <a:avLst/>
            </a:prstGeom>
            <a:ln w="34925" cap="flat" cmpd="sng">
              <a:solidFill>
                <a:schemeClr val="tx1"/>
              </a:solidFill>
              <a:prstDash val="solid"/>
              <a:round/>
              <a:headEnd type="none" w="med" len="med"/>
              <a:tailEnd type="none" w="med" len="med"/>
            </a:ln>
          </p:spPr>
        </p:sp>
        <p:sp>
          <p:nvSpPr>
            <p:cNvPr id="7178" name="直接连接符 8202"/>
            <p:cNvSpPr/>
            <p:nvPr/>
          </p:nvSpPr>
          <p:spPr>
            <a:xfrm flipH="1" flipV="1">
              <a:off x="5593" y="3888"/>
              <a:ext cx="4837" cy="17"/>
            </a:xfrm>
            <a:prstGeom prst="line">
              <a:avLst/>
            </a:prstGeom>
            <a:ln w="34925" cap="flat" cmpd="sng">
              <a:solidFill>
                <a:schemeClr val="tx1"/>
              </a:solidFill>
              <a:prstDash val="solid"/>
              <a:round/>
              <a:headEnd type="none" w="med" len="med"/>
              <a:tailEnd type="none" w="med" len="med"/>
            </a:ln>
          </p:spPr>
        </p:sp>
        <p:sp>
          <p:nvSpPr>
            <p:cNvPr id="7179" name="直接连接符 8203"/>
            <p:cNvSpPr/>
            <p:nvPr/>
          </p:nvSpPr>
          <p:spPr>
            <a:xfrm flipH="1">
              <a:off x="2958" y="3240"/>
              <a:ext cx="1320" cy="0"/>
            </a:xfrm>
            <a:prstGeom prst="line">
              <a:avLst/>
            </a:prstGeom>
            <a:ln w="34925" cap="flat" cmpd="sng">
              <a:solidFill>
                <a:schemeClr val="tx1"/>
              </a:solidFill>
              <a:prstDash val="solid"/>
              <a:round/>
              <a:headEnd type="none" w="med" len="med"/>
              <a:tailEnd type="none" w="med" len="med"/>
            </a:ln>
          </p:spPr>
        </p:sp>
        <p:sp>
          <p:nvSpPr>
            <p:cNvPr id="7180" name="直接连接符 8204"/>
            <p:cNvSpPr/>
            <p:nvPr/>
          </p:nvSpPr>
          <p:spPr>
            <a:xfrm>
              <a:off x="6710" y="3905"/>
              <a:ext cx="0" cy="360"/>
            </a:xfrm>
            <a:prstGeom prst="line">
              <a:avLst/>
            </a:prstGeom>
            <a:ln w="34925" cap="flat" cmpd="sng">
              <a:solidFill>
                <a:schemeClr val="tx1"/>
              </a:solidFill>
              <a:prstDash val="solid"/>
              <a:round/>
              <a:headEnd type="none" w="med" len="med"/>
              <a:tailEnd type="none" w="med" len="med"/>
            </a:ln>
          </p:spPr>
        </p:sp>
        <p:sp>
          <p:nvSpPr>
            <p:cNvPr id="7181" name="直接连接符 8205"/>
            <p:cNvSpPr/>
            <p:nvPr/>
          </p:nvSpPr>
          <p:spPr>
            <a:xfrm>
              <a:off x="8630" y="3905"/>
              <a:ext cx="0" cy="360"/>
            </a:xfrm>
            <a:prstGeom prst="line">
              <a:avLst/>
            </a:prstGeom>
            <a:ln w="34925" cap="flat" cmpd="sng">
              <a:solidFill>
                <a:schemeClr val="tx1"/>
              </a:solidFill>
              <a:prstDash val="solid"/>
              <a:round/>
              <a:headEnd type="none" w="med" len="med"/>
              <a:tailEnd type="none" w="med" len="med"/>
            </a:ln>
          </p:spPr>
        </p:sp>
        <p:sp>
          <p:nvSpPr>
            <p:cNvPr id="7182" name="直接连接符 8206"/>
            <p:cNvSpPr/>
            <p:nvPr/>
          </p:nvSpPr>
          <p:spPr>
            <a:xfrm>
              <a:off x="10430" y="3905"/>
              <a:ext cx="0" cy="360"/>
            </a:xfrm>
            <a:prstGeom prst="line">
              <a:avLst/>
            </a:prstGeom>
            <a:ln w="34925" cap="flat" cmpd="sng">
              <a:solidFill>
                <a:schemeClr val="tx1"/>
              </a:solidFill>
              <a:prstDash val="solid"/>
              <a:round/>
              <a:headEnd type="none" w="med" len="med"/>
              <a:tailEnd type="none" w="med" len="med"/>
            </a:ln>
          </p:spPr>
        </p:sp>
        <p:sp>
          <p:nvSpPr>
            <p:cNvPr id="7183" name="直接连接符 8207"/>
            <p:cNvSpPr/>
            <p:nvPr/>
          </p:nvSpPr>
          <p:spPr>
            <a:xfrm flipH="1">
              <a:off x="2958" y="3360"/>
              <a:ext cx="1320" cy="0"/>
            </a:xfrm>
            <a:prstGeom prst="line">
              <a:avLst/>
            </a:prstGeom>
            <a:ln w="34925" cap="flat" cmpd="sng">
              <a:solidFill>
                <a:srgbClr val="FF0000"/>
              </a:solidFill>
              <a:prstDash val="solid"/>
              <a:round/>
              <a:headEnd type="none" w="med" len="med"/>
              <a:tailEnd type="none" w="med" len="med"/>
            </a:ln>
          </p:spPr>
        </p:sp>
        <p:sp>
          <p:nvSpPr>
            <p:cNvPr id="7184" name="直接连接符 8208"/>
            <p:cNvSpPr/>
            <p:nvPr/>
          </p:nvSpPr>
          <p:spPr>
            <a:xfrm flipH="1">
              <a:off x="5875" y="3665"/>
              <a:ext cx="4915" cy="10"/>
            </a:xfrm>
            <a:prstGeom prst="line">
              <a:avLst/>
            </a:prstGeom>
            <a:ln w="34925" cap="flat" cmpd="sng">
              <a:solidFill>
                <a:srgbClr val="FFCC00"/>
              </a:solidFill>
              <a:prstDash val="solid"/>
              <a:round/>
              <a:headEnd type="none" w="med" len="med"/>
              <a:tailEnd type="none" w="med" len="med"/>
            </a:ln>
          </p:spPr>
        </p:sp>
        <p:sp>
          <p:nvSpPr>
            <p:cNvPr id="7185" name="直接连接符 8209"/>
            <p:cNvSpPr/>
            <p:nvPr/>
          </p:nvSpPr>
          <p:spPr>
            <a:xfrm>
              <a:off x="5838" y="3360"/>
              <a:ext cx="37" cy="388"/>
            </a:xfrm>
            <a:prstGeom prst="line">
              <a:avLst/>
            </a:prstGeom>
            <a:ln w="34925" cap="flat" cmpd="sng">
              <a:solidFill>
                <a:srgbClr val="FFCC00"/>
              </a:solidFill>
              <a:prstDash val="solid"/>
              <a:round/>
              <a:headEnd type="none" w="med" len="med"/>
              <a:tailEnd type="none" w="med" len="med"/>
            </a:ln>
          </p:spPr>
        </p:sp>
        <p:sp>
          <p:nvSpPr>
            <p:cNvPr id="7186" name="直接连接符 8210"/>
            <p:cNvSpPr/>
            <p:nvPr/>
          </p:nvSpPr>
          <p:spPr>
            <a:xfrm>
              <a:off x="7070" y="3665"/>
              <a:ext cx="0" cy="600"/>
            </a:xfrm>
            <a:prstGeom prst="line">
              <a:avLst/>
            </a:prstGeom>
            <a:ln w="34925" cap="flat" cmpd="sng">
              <a:solidFill>
                <a:srgbClr val="FFCC00"/>
              </a:solidFill>
              <a:prstDash val="solid"/>
              <a:round/>
              <a:headEnd type="none" w="med" len="med"/>
              <a:tailEnd type="none" w="med" len="med"/>
            </a:ln>
          </p:spPr>
        </p:sp>
        <p:sp>
          <p:nvSpPr>
            <p:cNvPr id="7187" name="直接连接符 8211"/>
            <p:cNvSpPr/>
            <p:nvPr/>
          </p:nvSpPr>
          <p:spPr>
            <a:xfrm>
              <a:off x="8870" y="3665"/>
              <a:ext cx="0" cy="600"/>
            </a:xfrm>
            <a:prstGeom prst="line">
              <a:avLst/>
            </a:prstGeom>
            <a:ln w="34925" cap="flat" cmpd="sng">
              <a:solidFill>
                <a:srgbClr val="FFCC00"/>
              </a:solidFill>
              <a:prstDash val="solid"/>
              <a:round/>
              <a:headEnd type="none" w="med" len="med"/>
              <a:tailEnd type="none" w="med" len="med"/>
            </a:ln>
          </p:spPr>
        </p:sp>
        <p:sp>
          <p:nvSpPr>
            <p:cNvPr id="7188" name="直接连接符 8212"/>
            <p:cNvSpPr/>
            <p:nvPr/>
          </p:nvSpPr>
          <p:spPr>
            <a:xfrm>
              <a:off x="10790" y="3665"/>
              <a:ext cx="0" cy="600"/>
            </a:xfrm>
            <a:prstGeom prst="line">
              <a:avLst/>
            </a:prstGeom>
            <a:ln w="34925" cap="flat" cmpd="sng">
              <a:solidFill>
                <a:srgbClr val="FFCC00"/>
              </a:solidFill>
              <a:prstDash val="solid"/>
              <a:round/>
              <a:headEnd type="none" w="med" len="med"/>
              <a:tailEnd type="none" w="med" len="med"/>
            </a:ln>
          </p:spPr>
        </p:sp>
        <p:sp>
          <p:nvSpPr>
            <p:cNvPr id="7189" name="直接连接符 8213"/>
            <p:cNvSpPr/>
            <p:nvPr/>
          </p:nvSpPr>
          <p:spPr>
            <a:xfrm flipH="1">
              <a:off x="9318" y="360"/>
              <a:ext cx="600" cy="0"/>
            </a:xfrm>
            <a:prstGeom prst="line">
              <a:avLst/>
            </a:prstGeom>
            <a:ln w="34925" cap="flat" cmpd="sng">
              <a:solidFill>
                <a:schemeClr val="tx1"/>
              </a:solidFill>
              <a:prstDash val="solid"/>
              <a:round/>
              <a:headEnd type="none" w="med" len="med"/>
              <a:tailEnd type="none" w="med" len="med"/>
            </a:ln>
          </p:spPr>
        </p:sp>
        <p:sp>
          <p:nvSpPr>
            <p:cNvPr id="7190" name="直接连接符 8214"/>
            <p:cNvSpPr/>
            <p:nvPr/>
          </p:nvSpPr>
          <p:spPr>
            <a:xfrm flipH="1">
              <a:off x="9318" y="840"/>
              <a:ext cx="600" cy="0"/>
            </a:xfrm>
            <a:prstGeom prst="line">
              <a:avLst/>
            </a:prstGeom>
            <a:ln w="34925" cap="flat" cmpd="sng">
              <a:solidFill>
                <a:srgbClr val="FF0000"/>
              </a:solidFill>
              <a:prstDash val="solid"/>
              <a:round/>
              <a:headEnd type="none" w="med" len="med"/>
              <a:tailEnd type="none" w="med" len="med"/>
            </a:ln>
          </p:spPr>
        </p:sp>
        <p:sp>
          <p:nvSpPr>
            <p:cNvPr id="7191" name="直接连接符 8215"/>
            <p:cNvSpPr/>
            <p:nvPr/>
          </p:nvSpPr>
          <p:spPr>
            <a:xfrm flipH="1">
              <a:off x="9318" y="1320"/>
              <a:ext cx="600" cy="0"/>
            </a:xfrm>
            <a:prstGeom prst="line">
              <a:avLst/>
            </a:prstGeom>
            <a:ln w="34925" cap="flat" cmpd="sng">
              <a:solidFill>
                <a:srgbClr val="FFCC00"/>
              </a:solidFill>
              <a:prstDash val="solid"/>
              <a:round/>
              <a:headEnd type="none" w="med" len="med"/>
              <a:tailEnd type="none" w="med" len="med"/>
            </a:ln>
          </p:spPr>
        </p:sp>
        <p:sp>
          <p:nvSpPr>
            <p:cNvPr id="7192" name="文本框 8216"/>
            <p:cNvSpPr txBox="1"/>
            <p:nvPr/>
          </p:nvSpPr>
          <p:spPr>
            <a:xfrm>
              <a:off x="10038" y="0"/>
              <a:ext cx="2160" cy="532"/>
            </a:xfrm>
            <a:prstGeom prst="rect">
              <a:avLst/>
            </a:prstGeom>
            <a:noFill/>
            <a:ln w="9525">
              <a:noFill/>
            </a:ln>
          </p:spPr>
          <p:txBody>
            <a:bodyPr anchor="t">
              <a:spAutoFit/>
            </a:bodyPr>
            <a:p>
              <a:pPr>
                <a:spcBef>
                  <a:spcPct val="50000"/>
                </a:spcBef>
              </a:pPr>
              <a:r>
                <a:rPr lang="zh-CN" altLang="en-US">
                  <a:latin typeface="微软雅黑" panose="020B0503020204020204" charset="-122"/>
                  <a:ea typeface="微软雅黑" panose="020B0503020204020204" charset="-122"/>
                </a:rPr>
                <a:t>表示线路</a:t>
              </a:r>
              <a:endParaRPr lang="zh-CN" altLang="en-US">
                <a:latin typeface="微软雅黑" panose="020B0503020204020204" charset="-122"/>
                <a:ea typeface="微软雅黑" panose="020B0503020204020204" charset="-122"/>
              </a:endParaRPr>
            </a:p>
          </p:txBody>
        </p:sp>
        <p:sp>
          <p:nvSpPr>
            <p:cNvPr id="7193" name="文本框 8217"/>
            <p:cNvSpPr txBox="1"/>
            <p:nvPr/>
          </p:nvSpPr>
          <p:spPr>
            <a:xfrm>
              <a:off x="10038" y="480"/>
              <a:ext cx="2880" cy="532"/>
            </a:xfrm>
            <a:prstGeom prst="rect">
              <a:avLst/>
            </a:prstGeom>
            <a:noFill/>
            <a:ln w="9525">
              <a:noFill/>
            </a:ln>
          </p:spPr>
          <p:txBody>
            <a:bodyPr anchor="t">
              <a:spAutoFit/>
            </a:bodyPr>
            <a:p>
              <a:pPr>
                <a:spcBef>
                  <a:spcPct val="50000"/>
                </a:spcBef>
              </a:pPr>
              <a:r>
                <a:rPr lang="zh-CN" altLang="en-US">
                  <a:latin typeface="微软雅黑" panose="020B0503020204020204" charset="-122"/>
                  <a:ea typeface="微软雅黑" panose="020B0503020204020204" charset="-122"/>
                </a:rPr>
                <a:t>表示加油管路</a:t>
              </a:r>
              <a:endParaRPr lang="zh-CN" altLang="en-US">
                <a:latin typeface="微软雅黑" panose="020B0503020204020204" charset="-122"/>
                <a:ea typeface="微软雅黑" panose="020B0503020204020204" charset="-122"/>
              </a:endParaRPr>
            </a:p>
          </p:txBody>
        </p:sp>
        <p:sp>
          <p:nvSpPr>
            <p:cNvPr id="7194" name="文本框 8218"/>
            <p:cNvSpPr txBox="1"/>
            <p:nvPr/>
          </p:nvSpPr>
          <p:spPr>
            <a:xfrm>
              <a:off x="10038" y="960"/>
              <a:ext cx="2160" cy="532"/>
            </a:xfrm>
            <a:prstGeom prst="rect">
              <a:avLst/>
            </a:prstGeom>
            <a:noFill/>
            <a:ln w="9525">
              <a:noFill/>
            </a:ln>
          </p:spPr>
          <p:txBody>
            <a:bodyPr anchor="t">
              <a:spAutoFit/>
            </a:bodyPr>
            <a:p>
              <a:pPr>
                <a:spcBef>
                  <a:spcPct val="50000"/>
                </a:spcBef>
              </a:pPr>
              <a:r>
                <a:rPr lang="zh-CN" altLang="en-US">
                  <a:latin typeface="微软雅黑" panose="020B0503020204020204" charset="-122"/>
                  <a:ea typeface="微软雅黑" panose="020B0503020204020204" charset="-122"/>
                </a:rPr>
                <a:t>表示油路</a:t>
              </a:r>
              <a:endParaRPr lang="zh-CN" altLang="en-US">
                <a:latin typeface="微软雅黑" panose="020B0503020204020204" charset="-122"/>
                <a:ea typeface="微软雅黑" panose="020B0503020204020204" charset="-122"/>
              </a:endParaRPr>
            </a:p>
          </p:txBody>
        </p:sp>
        <p:sp>
          <p:nvSpPr>
            <p:cNvPr id="7195" name="文本框 8219"/>
            <p:cNvSpPr txBox="1"/>
            <p:nvPr/>
          </p:nvSpPr>
          <p:spPr>
            <a:xfrm>
              <a:off x="5600" y="203"/>
              <a:ext cx="2160" cy="532"/>
            </a:xfrm>
            <a:prstGeom prst="rect">
              <a:avLst/>
            </a:prstGeom>
            <a:noFill/>
            <a:ln w="9525">
              <a:noFill/>
            </a:ln>
          </p:spPr>
          <p:txBody>
            <a:bodyPr anchor="t">
              <a:spAutoFit/>
            </a:bodyPr>
            <a:p>
              <a:pPr>
                <a:spcBef>
                  <a:spcPct val="50000"/>
                </a:spcBef>
              </a:pPr>
              <a:r>
                <a:rPr lang="zh-CN" altLang="en-US">
                  <a:latin typeface="微软雅黑" panose="020B0503020204020204" charset="-122"/>
                  <a:ea typeface="微软雅黑" panose="020B0503020204020204" charset="-122"/>
                </a:rPr>
                <a:t>监控系统</a:t>
              </a:r>
              <a:endParaRPr lang="zh-CN" altLang="en-US">
                <a:latin typeface="微软雅黑" panose="020B0503020204020204" charset="-122"/>
                <a:ea typeface="微软雅黑" panose="020B0503020204020204" charset="-122"/>
              </a:endParaRPr>
            </a:p>
          </p:txBody>
        </p:sp>
        <p:sp>
          <p:nvSpPr>
            <p:cNvPr id="7196" name="文本框 8220"/>
            <p:cNvSpPr txBox="1"/>
            <p:nvPr/>
          </p:nvSpPr>
          <p:spPr>
            <a:xfrm>
              <a:off x="0" y="3393"/>
              <a:ext cx="2160" cy="532"/>
            </a:xfrm>
            <a:prstGeom prst="rect">
              <a:avLst/>
            </a:prstGeom>
            <a:noFill/>
            <a:ln w="9525">
              <a:noFill/>
            </a:ln>
          </p:spPr>
          <p:txBody>
            <a:bodyPr anchor="t">
              <a:spAutoFit/>
            </a:bodyPr>
            <a:p>
              <a:pPr>
                <a:spcBef>
                  <a:spcPct val="50000"/>
                </a:spcBef>
              </a:pPr>
              <a:r>
                <a:rPr lang="zh-CN" altLang="en-US">
                  <a:latin typeface="微软雅黑" panose="020B0503020204020204" charset="-122"/>
                  <a:ea typeface="微软雅黑" panose="020B0503020204020204" charset="-122"/>
                </a:rPr>
                <a:t>储脂站</a:t>
              </a:r>
              <a:endParaRPr lang="zh-CN" altLang="en-US">
                <a:latin typeface="微软雅黑" panose="020B0503020204020204" charset="-122"/>
                <a:ea typeface="微软雅黑" panose="020B0503020204020204" charset="-122"/>
              </a:endParaRPr>
            </a:p>
          </p:txBody>
        </p:sp>
        <p:sp>
          <p:nvSpPr>
            <p:cNvPr id="7197" name="文本框 8221"/>
            <p:cNvSpPr txBox="1"/>
            <p:nvPr/>
          </p:nvSpPr>
          <p:spPr>
            <a:xfrm>
              <a:off x="2750" y="4833"/>
              <a:ext cx="2843" cy="532"/>
            </a:xfrm>
            <a:prstGeom prst="rect">
              <a:avLst/>
            </a:prstGeom>
            <a:noFill/>
            <a:ln w="9525">
              <a:noFill/>
            </a:ln>
          </p:spPr>
          <p:txBody>
            <a:bodyPr anchor="t">
              <a:spAutoFit/>
            </a:bodyPr>
            <a:p>
              <a:pPr>
                <a:spcBef>
                  <a:spcPct val="50000"/>
                </a:spcBef>
              </a:pPr>
              <a:r>
                <a:rPr lang="zh-CN" altLang="en-US">
                  <a:latin typeface="微软雅黑" panose="020B0503020204020204" charset="-122"/>
                  <a:ea typeface="微软雅黑" panose="020B0503020204020204" charset="-122"/>
                </a:rPr>
                <a:t>电磁给油器集成</a:t>
              </a:r>
              <a:endParaRPr lang="zh-CN" altLang="en-US">
                <a:latin typeface="微软雅黑" panose="020B0503020204020204" charset="-122"/>
                <a:ea typeface="微软雅黑" panose="020B0503020204020204" charset="-122"/>
              </a:endParaRPr>
            </a:p>
          </p:txBody>
        </p:sp>
        <p:sp>
          <p:nvSpPr>
            <p:cNvPr id="7198" name="文本框 8222"/>
            <p:cNvSpPr txBox="1"/>
            <p:nvPr/>
          </p:nvSpPr>
          <p:spPr>
            <a:xfrm>
              <a:off x="7064" y="2060"/>
              <a:ext cx="2160" cy="532"/>
            </a:xfrm>
            <a:prstGeom prst="rect">
              <a:avLst/>
            </a:prstGeom>
            <a:noFill/>
            <a:ln w="9525">
              <a:noFill/>
            </a:ln>
          </p:spPr>
          <p:txBody>
            <a:bodyPr anchor="t">
              <a:spAutoFit/>
            </a:bodyPr>
            <a:p>
              <a:pPr>
                <a:spcBef>
                  <a:spcPct val="50000"/>
                </a:spcBef>
              </a:pPr>
              <a:r>
                <a:rPr lang="zh-CN" altLang="en-US">
                  <a:latin typeface="微软雅黑" panose="020B0503020204020204" charset="-122"/>
                  <a:ea typeface="微软雅黑" panose="020B0503020204020204" charset="-122"/>
                </a:rPr>
                <a:t>集成泵站</a:t>
              </a:r>
              <a:endParaRPr lang="zh-CN" altLang="en-US">
                <a:latin typeface="微软雅黑" panose="020B0503020204020204" charset="-122"/>
                <a:ea typeface="微软雅黑" panose="020B0503020204020204" charset="-122"/>
              </a:endParaRPr>
            </a:p>
          </p:txBody>
        </p:sp>
        <p:sp>
          <p:nvSpPr>
            <p:cNvPr id="7199" name="直接连接符 8223"/>
            <p:cNvSpPr/>
            <p:nvPr/>
          </p:nvSpPr>
          <p:spPr>
            <a:xfrm>
              <a:off x="6160" y="5873"/>
              <a:ext cx="0" cy="600"/>
            </a:xfrm>
            <a:prstGeom prst="line">
              <a:avLst/>
            </a:prstGeom>
            <a:ln w="34925" cap="flat" cmpd="sng">
              <a:solidFill>
                <a:srgbClr val="FFCC00"/>
              </a:solidFill>
              <a:prstDash val="solid"/>
              <a:round/>
              <a:headEnd type="none" w="med" len="med"/>
              <a:tailEnd type="none" w="med" len="med"/>
            </a:ln>
          </p:spPr>
        </p:sp>
        <p:sp>
          <p:nvSpPr>
            <p:cNvPr id="7200" name="直接连接符 8224"/>
            <p:cNvSpPr/>
            <p:nvPr/>
          </p:nvSpPr>
          <p:spPr>
            <a:xfrm>
              <a:off x="6515" y="5873"/>
              <a:ext cx="0" cy="600"/>
            </a:xfrm>
            <a:prstGeom prst="line">
              <a:avLst/>
            </a:prstGeom>
            <a:ln w="34925" cap="flat" cmpd="sng">
              <a:solidFill>
                <a:srgbClr val="FFCC00"/>
              </a:solidFill>
              <a:prstDash val="solid"/>
              <a:round/>
              <a:headEnd type="none" w="med" len="med"/>
              <a:tailEnd type="none" w="med" len="med"/>
            </a:ln>
          </p:spPr>
        </p:sp>
        <p:sp>
          <p:nvSpPr>
            <p:cNvPr id="7201" name="直接连接符 8225"/>
            <p:cNvSpPr/>
            <p:nvPr/>
          </p:nvSpPr>
          <p:spPr>
            <a:xfrm>
              <a:off x="6798" y="5873"/>
              <a:ext cx="0" cy="600"/>
            </a:xfrm>
            <a:prstGeom prst="line">
              <a:avLst/>
            </a:prstGeom>
            <a:ln w="34925" cap="flat" cmpd="sng">
              <a:solidFill>
                <a:srgbClr val="FFCC00"/>
              </a:solidFill>
              <a:prstDash val="solid"/>
              <a:round/>
              <a:headEnd type="none" w="med" len="med"/>
              <a:tailEnd type="none" w="med" len="med"/>
            </a:ln>
          </p:spPr>
        </p:sp>
        <p:sp>
          <p:nvSpPr>
            <p:cNvPr id="7202" name="直接连接符 8226"/>
            <p:cNvSpPr/>
            <p:nvPr/>
          </p:nvSpPr>
          <p:spPr>
            <a:xfrm>
              <a:off x="7153" y="5873"/>
              <a:ext cx="0" cy="600"/>
            </a:xfrm>
            <a:prstGeom prst="line">
              <a:avLst/>
            </a:prstGeom>
            <a:ln w="34925" cap="flat" cmpd="sng">
              <a:solidFill>
                <a:srgbClr val="FFCC00"/>
              </a:solidFill>
              <a:prstDash val="solid"/>
              <a:round/>
              <a:headEnd type="none" w="med" len="med"/>
              <a:tailEnd type="none" w="med" len="med"/>
            </a:ln>
          </p:spPr>
        </p:sp>
        <p:sp>
          <p:nvSpPr>
            <p:cNvPr id="7203" name="直接连接符 8227"/>
            <p:cNvSpPr/>
            <p:nvPr/>
          </p:nvSpPr>
          <p:spPr>
            <a:xfrm>
              <a:off x="8145" y="5873"/>
              <a:ext cx="0" cy="600"/>
            </a:xfrm>
            <a:prstGeom prst="line">
              <a:avLst/>
            </a:prstGeom>
            <a:ln w="34925" cap="flat" cmpd="sng">
              <a:solidFill>
                <a:srgbClr val="FFCC00"/>
              </a:solidFill>
              <a:prstDash val="solid"/>
              <a:round/>
              <a:headEnd type="none" w="med" len="med"/>
              <a:tailEnd type="none" w="med" len="med"/>
            </a:ln>
          </p:spPr>
        </p:sp>
        <p:sp>
          <p:nvSpPr>
            <p:cNvPr id="7204" name="直接连接符 8228"/>
            <p:cNvSpPr/>
            <p:nvPr/>
          </p:nvSpPr>
          <p:spPr>
            <a:xfrm>
              <a:off x="8500" y="5873"/>
              <a:ext cx="0" cy="600"/>
            </a:xfrm>
            <a:prstGeom prst="line">
              <a:avLst/>
            </a:prstGeom>
            <a:ln w="34925" cap="flat" cmpd="sng">
              <a:solidFill>
                <a:srgbClr val="FFCC00"/>
              </a:solidFill>
              <a:prstDash val="solid"/>
              <a:round/>
              <a:headEnd type="none" w="med" len="med"/>
              <a:tailEnd type="none" w="med" len="med"/>
            </a:ln>
          </p:spPr>
        </p:sp>
        <p:sp>
          <p:nvSpPr>
            <p:cNvPr id="7205" name="直接连接符 8229"/>
            <p:cNvSpPr/>
            <p:nvPr/>
          </p:nvSpPr>
          <p:spPr>
            <a:xfrm>
              <a:off x="8783" y="5873"/>
              <a:ext cx="0" cy="600"/>
            </a:xfrm>
            <a:prstGeom prst="line">
              <a:avLst/>
            </a:prstGeom>
            <a:ln w="34925" cap="flat" cmpd="sng">
              <a:solidFill>
                <a:srgbClr val="FFCC00"/>
              </a:solidFill>
              <a:prstDash val="solid"/>
              <a:round/>
              <a:headEnd type="none" w="med" len="med"/>
              <a:tailEnd type="none" w="med" len="med"/>
            </a:ln>
          </p:spPr>
        </p:sp>
        <p:sp>
          <p:nvSpPr>
            <p:cNvPr id="7206" name="直接连接符 8230"/>
            <p:cNvSpPr/>
            <p:nvPr/>
          </p:nvSpPr>
          <p:spPr>
            <a:xfrm>
              <a:off x="9138" y="5873"/>
              <a:ext cx="0" cy="600"/>
            </a:xfrm>
            <a:prstGeom prst="line">
              <a:avLst/>
            </a:prstGeom>
            <a:ln w="34925" cap="flat" cmpd="sng">
              <a:solidFill>
                <a:srgbClr val="FFCC00"/>
              </a:solidFill>
              <a:prstDash val="solid"/>
              <a:round/>
              <a:headEnd type="none" w="med" len="med"/>
              <a:tailEnd type="none" w="med" len="med"/>
            </a:ln>
          </p:spPr>
        </p:sp>
        <p:sp>
          <p:nvSpPr>
            <p:cNvPr id="7207" name="直接连接符 8231"/>
            <p:cNvSpPr/>
            <p:nvPr/>
          </p:nvSpPr>
          <p:spPr>
            <a:xfrm>
              <a:off x="10130" y="5873"/>
              <a:ext cx="0" cy="600"/>
            </a:xfrm>
            <a:prstGeom prst="line">
              <a:avLst/>
            </a:prstGeom>
            <a:ln w="34925" cap="flat" cmpd="sng">
              <a:solidFill>
                <a:srgbClr val="FFCC00"/>
              </a:solidFill>
              <a:prstDash val="solid"/>
              <a:round/>
              <a:headEnd type="none" w="med" len="med"/>
              <a:tailEnd type="none" w="med" len="med"/>
            </a:ln>
          </p:spPr>
        </p:sp>
        <p:sp>
          <p:nvSpPr>
            <p:cNvPr id="7208" name="直接连接符 8232"/>
            <p:cNvSpPr/>
            <p:nvPr/>
          </p:nvSpPr>
          <p:spPr>
            <a:xfrm>
              <a:off x="10485" y="5873"/>
              <a:ext cx="0" cy="600"/>
            </a:xfrm>
            <a:prstGeom prst="line">
              <a:avLst/>
            </a:prstGeom>
            <a:ln w="34925" cap="flat" cmpd="sng">
              <a:solidFill>
                <a:srgbClr val="FFCC00"/>
              </a:solidFill>
              <a:prstDash val="solid"/>
              <a:round/>
              <a:headEnd type="none" w="med" len="med"/>
              <a:tailEnd type="none" w="med" len="med"/>
            </a:ln>
          </p:spPr>
        </p:sp>
        <p:sp>
          <p:nvSpPr>
            <p:cNvPr id="7209" name="直接连接符 8233"/>
            <p:cNvSpPr/>
            <p:nvPr/>
          </p:nvSpPr>
          <p:spPr>
            <a:xfrm>
              <a:off x="10768" y="5873"/>
              <a:ext cx="0" cy="600"/>
            </a:xfrm>
            <a:prstGeom prst="line">
              <a:avLst/>
            </a:prstGeom>
            <a:ln w="34925" cap="flat" cmpd="sng">
              <a:solidFill>
                <a:srgbClr val="FFCC00"/>
              </a:solidFill>
              <a:prstDash val="solid"/>
              <a:round/>
              <a:headEnd type="none" w="med" len="med"/>
              <a:tailEnd type="none" w="med" len="med"/>
            </a:ln>
          </p:spPr>
        </p:sp>
        <p:sp>
          <p:nvSpPr>
            <p:cNvPr id="7210" name="直接连接符 8234"/>
            <p:cNvSpPr/>
            <p:nvPr/>
          </p:nvSpPr>
          <p:spPr>
            <a:xfrm>
              <a:off x="11123" y="5873"/>
              <a:ext cx="0" cy="600"/>
            </a:xfrm>
            <a:prstGeom prst="line">
              <a:avLst/>
            </a:prstGeom>
            <a:ln w="34925" cap="flat" cmpd="sng">
              <a:solidFill>
                <a:srgbClr val="FFCC00"/>
              </a:solidFill>
              <a:prstDash val="solid"/>
              <a:round/>
              <a:headEnd type="none" w="med" len="med"/>
              <a:tailEnd type="none" w="med" len="med"/>
            </a:ln>
          </p:spPr>
        </p:sp>
        <p:sp>
          <p:nvSpPr>
            <p:cNvPr id="7211" name="矩形 8235"/>
            <p:cNvSpPr/>
            <p:nvPr/>
          </p:nvSpPr>
          <p:spPr>
            <a:xfrm>
              <a:off x="6098" y="6510"/>
              <a:ext cx="140" cy="568"/>
            </a:xfrm>
            <a:prstGeom prst="rect">
              <a:avLst/>
            </a:prstGeom>
            <a:solidFill>
              <a:schemeClr val="accent1"/>
            </a:solidFill>
            <a:ln w="9525" cap="flat" cmpd="sng">
              <a:solidFill>
                <a:schemeClr val="tx1"/>
              </a:solidFill>
              <a:prstDash val="solid"/>
              <a:miter/>
              <a:headEnd type="none" w="med" len="med"/>
              <a:tailEnd type="none" w="med" len="med"/>
            </a:ln>
          </p:spPr>
          <p:txBody>
            <a:bodyPr anchor="t"/>
            <a:p>
              <a:endParaRPr lang="zh-CN" altLang="en-US">
                <a:latin typeface="Verdana" panose="020B0604030504040204" pitchFamily="34" charset="0"/>
              </a:endParaRPr>
            </a:p>
          </p:txBody>
        </p:sp>
        <p:sp>
          <p:nvSpPr>
            <p:cNvPr id="7212" name="矩形 8236"/>
            <p:cNvSpPr/>
            <p:nvPr/>
          </p:nvSpPr>
          <p:spPr>
            <a:xfrm>
              <a:off x="6450" y="6510"/>
              <a:ext cx="140" cy="568"/>
            </a:xfrm>
            <a:prstGeom prst="rect">
              <a:avLst/>
            </a:prstGeom>
            <a:solidFill>
              <a:schemeClr val="accent1"/>
            </a:solidFill>
            <a:ln w="9525" cap="flat" cmpd="sng">
              <a:solidFill>
                <a:schemeClr val="tx1"/>
              </a:solidFill>
              <a:prstDash val="solid"/>
              <a:miter/>
              <a:headEnd type="none" w="med" len="med"/>
              <a:tailEnd type="none" w="med" len="med"/>
            </a:ln>
          </p:spPr>
          <p:txBody>
            <a:bodyPr anchor="t"/>
            <a:p>
              <a:endParaRPr lang="zh-CN" altLang="en-US">
                <a:latin typeface="Verdana" panose="020B0604030504040204" pitchFamily="34" charset="0"/>
              </a:endParaRPr>
            </a:p>
          </p:txBody>
        </p:sp>
        <p:sp>
          <p:nvSpPr>
            <p:cNvPr id="7213" name="矩形 8237"/>
            <p:cNvSpPr/>
            <p:nvPr/>
          </p:nvSpPr>
          <p:spPr>
            <a:xfrm>
              <a:off x="6735" y="6510"/>
              <a:ext cx="140" cy="568"/>
            </a:xfrm>
            <a:prstGeom prst="rect">
              <a:avLst/>
            </a:prstGeom>
            <a:solidFill>
              <a:schemeClr val="accent1"/>
            </a:solidFill>
            <a:ln w="9525" cap="flat" cmpd="sng">
              <a:solidFill>
                <a:schemeClr val="tx1"/>
              </a:solidFill>
              <a:prstDash val="solid"/>
              <a:miter/>
              <a:headEnd type="none" w="med" len="med"/>
              <a:tailEnd type="none" w="med" len="med"/>
            </a:ln>
          </p:spPr>
          <p:txBody>
            <a:bodyPr anchor="t"/>
            <a:p>
              <a:endParaRPr lang="zh-CN" altLang="en-US">
                <a:latin typeface="Verdana" panose="020B0604030504040204" pitchFamily="34" charset="0"/>
              </a:endParaRPr>
            </a:p>
          </p:txBody>
        </p:sp>
        <p:sp>
          <p:nvSpPr>
            <p:cNvPr id="7214" name="矩形 8238"/>
            <p:cNvSpPr/>
            <p:nvPr/>
          </p:nvSpPr>
          <p:spPr>
            <a:xfrm>
              <a:off x="7088" y="6510"/>
              <a:ext cx="140" cy="568"/>
            </a:xfrm>
            <a:prstGeom prst="rect">
              <a:avLst/>
            </a:prstGeom>
            <a:solidFill>
              <a:schemeClr val="accent1"/>
            </a:solidFill>
            <a:ln w="9525" cap="flat" cmpd="sng">
              <a:solidFill>
                <a:schemeClr val="tx1"/>
              </a:solidFill>
              <a:prstDash val="solid"/>
              <a:miter/>
              <a:headEnd type="none" w="med" len="med"/>
              <a:tailEnd type="none" w="med" len="med"/>
            </a:ln>
          </p:spPr>
          <p:txBody>
            <a:bodyPr anchor="t"/>
            <a:p>
              <a:endParaRPr lang="zh-CN" altLang="en-US">
                <a:latin typeface="Verdana" panose="020B0604030504040204" pitchFamily="34" charset="0"/>
              </a:endParaRPr>
            </a:p>
          </p:txBody>
        </p:sp>
        <p:sp>
          <p:nvSpPr>
            <p:cNvPr id="7215" name="矩形 8239"/>
            <p:cNvSpPr/>
            <p:nvPr/>
          </p:nvSpPr>
          <p:spPr>
            <a:xfrm>
              <a:off x="8080" y="6510"/>
              <a:ext cx="140" cy="568"/>
            </a:xfrm>
            <a:prstGeom prst="rect">
              <a:avLst/>
            </a:prstGeom>
            <a:solidFill>
              <a:schemeClr val="accent1"/>
            </a:solidFill>
            <a:ln w="9525" cap="flat" cmpd="sng">
              <a:solidFill>
                <a:schemeClr val="tx1"/>
              </a:solidFill>
              <a:prstDash val="solid"/>
              <a:miter/>
              <a:headEnd type="none" w="med" len="med"/>
              <a:tailEnd type="none" w="med" len="med"/>
            </a:ln>
          </p:spPr>
          <p:txBody>
            <a:bodyPr anchor="t"/>
            <a:p>
              <a:endParaRPr lang="zh-CN" altLang="en-US">
                <a:latin typeface="Verdana" panose="020B0604030504040204" pitchFamily="34" charset="0"/>
              </a:endParaRPr>
            </a:p>
          </p:txBody>
        </p:sp>
        <p:sp>
          <p:nvSpPr>
            <p:cNvPr id="7216" name="矩形 8240"/>
            <p:cNvSpPr/>
            <p:nvPr/>
          </p:nvSpPr>
          <p:spPr>
            <a:xfrm>
              <a:off x="8433" y="6510"/>
              <a:ext cx="140" cy="568"/>
            </a:xfrm>
            <a:prstGeom prst="rect">
              <a:avLst/>
            </a:prstGeom>
            <a:solidFill>
              <a:schemeClr val="accent1"/>
            </a:solidFill>
            <a:ln w="9525" cap="flat" cmpd="sng">
              <a:solidFill>
                <a:schemeClr val="tx1"/>
              </a:solidFill>
              <a:prstDash val="solid"/>
              <a:miter/>
              <a:headEnd type="none" w="med" len="med"/>
              <a:tailEnd type="none" w="med" len="med"/>
            </a:ln>
          </p:spPr>
          <p:txBody>
            <a:bodyPr anchor="t"/>
            <a:p>
              <a:endParaRPr lang="zh-CN" altLang="en-US">
                <a:latin typeface="Verdana" panose="020B0604030504040204" pitchFamily="34" charset="0"/>
              </a:endParaRPr>
            </a:p>
          </p:txBody>
        </p:sp>
        <p:sp>
          <p:nvSpPr>
            <p:cNvPr id="7217" name="矩形 8241"/>
            <p:cNvSpPr/>
            <p:nvPr/>
          </p:nvSpPr>
          <p:spPr>
            <a:xfrm>
              <a:off x="8718" y="6510"/>
              <a:ext cx="140" cy="568"/>
            </a:xfrm>
            <a:prstGeom prst="rect">
              <a:avLst/>
            </a:prstGeom>
            <a:solidFill>
              <a:schemeClr val="accent1"/>
            </a:solidFill>
            <a:ln w="9525" cap="flat" cmpd="sng">
              <a:solidFill>
                <a:schemeClr val="tx1"/>
              </a:solidFill>
              <a:prstDash val="solid"/>
              <a:miter/>
              <a:headEnd type="none" w="med" len="med"/>
              <a:tailEnd type="none" w="med" len="med"/>
            </a:ln>
          </p:spPr>
          <p:txBody>
            <a:bodyPr anchor="t"/>
            <a:p>
              <a:endParaRPr lang="zh-CN" altLang="en-US">
                <a:latin typeface="Verdana" panose="020B0604030504040204" pitchFamily="34" charset="0"/>
              </a:endParaRPr>
            </a:p>
          </p:txBody>
        </p:sp>
        <p:sp>
          <p:nvSpPr>
            <p:cNvPr id="7218" name="矩形 8242"/>
            <p:cNvSpPr/>
            <p:nvPr/>
          </p:nvSpPr>
          <p:spPr>
            <a:xfrm>
              <a:off x="9070" y="6510"/>
              <a:ext cx="140" cy="568"/>
            </a:xfrm>
            <a:prstGeom prst="rect">
              <a:avLst/>
            </a:prstGeom>
            <a:solidFill>
              <a:schemeClr val="accent1"/>
            </a:solidFill>
            <a:ln w="9525" cap="flat" cmpd="sng">
              <a:solidFill>
                <a:schemeClr val="tx1"/>
              </a:solidFill>
              <a:prstDash val="solid"/>
              <a:miter/>
              <a:headEnd type="none" w="med" len="med"/>
              <a:tailEnd type="none" w="med" len="med"/>
            </a:ln>
          </p:spPr>
          <p:txBody>
            <a:bodyPr anchor="t"/>
            <a:p>
              <a:endParaRPr lang="zh-CN" altLang="en-US">
                <a:latin typeface="Verdana" panose="020B0604030504040204" pitchFamily="34" charset="0"/>
              </a:endParaRPr>
            </a:p>
          </p:txBody>
        </p:sp>
        <p:sp>
          <p:nvSpPr>
            <p:cNvPr id="7219" name="矩形 8243"/>
            <p:cNvSpPr/>
            <p:nvPr/>
          </p:nvSpPr>
          <p:spPr>
            <a:xfrm>
              <a:off x="10068" y="6510"/>
              <a:ext cx="140" cy="568"/>
            </a:xfrm>
            <a:prstGeom prst="rect">
              <a:avLst/>
            </a:prstGeom>
            <a:solidFill>
              <a:schemeClr val="accent1"/>
            </a:solidFill>
            <a:ln w="9525" cap="flat" cmpd="sng">
              <a:solidFill>
                <a:schemeClr val="tx1"/>
              </a:solidFill>
              <a:prstDash val="solid"/>
              <a:miter/>
              <a:headEnd type="none" w="med" len="med"/>
              <a:tailEnd type="none" w="med" len="med"/>
            </a:ln>
          </p:spPr>
          <p:txBody>
            <a:bodyPr anchor="t"/>
            <a:p>
              <a:endParaRPr lang="zh-CN" altLang="en-US">
                <a:latin typeface="Verdana" panose="020B0604030504040204" pitchFamily="34" charset="0"/>
              </a:endParaRPr>
            </a:p>
          </p:txBody>
        </p:sp>
        <p:sp>
          <p:nvSpPr>
            <p:cNvPr id="7220" name="矩形 8244"/>
            <p:cNvSpPr/>
            <p:nvPr/>
          </p:nvSpPr>
          <p:spPr>
            <a:xfrm>
              <a:off x="10420" y="6510"/>
              <a:ext cx="140" cy="568"/>
            </a:xfrm>
            <a:prstGeom prst="rect">
              <a:avLst/>
            </a:prstGeom>
            <a:solidFill>
              <a:schemeClr val="accent1"/>
            </a:solidFill>
            <a:ln w="9525" cap="flat" cmpd="sng">
              <a:solidFill>
                <a:schemeClr val="tx1"/>
              </a:solidFill>
              <a:prstDash val="solid"/>
              <a:miter/>
              <a:headEnd type="none" w="med" len="med"/>
              <a:tailEnd type="none" w="med" len="med"/>
            </a:ln>
          </p:spPr>
          <p:txBody>
            <a:bodyPr anchor="t"/>
            <a:p>
              <a:endParaRPr lang="zh-CN" altLang="en-US">
                <a:latin typeface="Verdana" panose="020B0604030504040204" pitchFamily="34" charset="0"/>
              </a:endParaRPr>
            </a:p>
          </p:txBody>
        </p:sp>
        <p:sp>
          <p:nvSpPr>
            <p:cNvPr id="7221" name="矩形 8245"/>
            <p:cNvSpPr/>
            <p:nvPr/>
          </p:nvSpPr>
          <p:spPr>
            <a:xfrm>
              <a:off x="10705" y="6510"/>
              <a:ext cx="140" cy="568"/>
            </a:xfrm>
            <a:prstGeom prst="rect">
              <a:avLst/>
            </a:prstGeom>
            <a:solidFill>
              <a:schemeClr val="accent1"/>
            </a:solidFill>
            <a:ln w="9525" cap="flat" cmpd="sng">
              <a:solidFill>
                <a:schemeClr val="tx1"/>
              </a:solidFill>
              <a:prstDash val="solid"/>
              <a:miter/>
              <a:headEnd type="none" w="med" len="med"/>
              <a:tailEnd type="none" w="med" len="med"/>
            </a:ln>
          </p:spPr>
          <p:txBody>
            <a:bodyPr anchor="t"/>
            <a:p>
              <a:endParaRPr lang="zh-CN" altLang="en-US">
                <a:latin typeface="Verdana" panose="020B0604030504040204" pitchFamily="34" charset="0"/>
              </a:endParaRPr>
            </a:p>
          </p:txBody>
        </p:sp>
        <p:sp>
          <p:nvSpPr>
            <p:cNvPr id="7222" name="矩形 8246"/>
            <p:cNvSpPr/>
            <p:nvPr/>
          </p:nvSpPr>
          <p:spPr>
            <a:xfrm>
              <a:off x="11058" y="6510"/>
              <a:ext cx="140" cy="568"/>
            </a:xfrm>
            <a:prstGeom prst="rect">
              <a:avLst/>
            </a:prstGeom>
            <a:solidFill>
              <a:schemeClr val="accent1"/>
            </a:solidFill>
            <a:ln w="9525" cap="flat" cmpd="sng">
              <a:solidFill>
                <a:schemeClr val="tx1"/>
              </a:solidFill>
              <a:prstDash val="solid"/>
              <a:miter/>
              <a:headEnd type="none" w="med" len="med"/>
              <a:tailEnd type="none" w="med" len="med"/>
            </a:ln>
          </p:spPr>
          <p:txBody>
            <a:bodyPr anchor="t"/>
            <a:p>
              <a:endParaRPr lang="zh-CN" altLang="en-US">
                <a:latin typeface="Verdana" panose="020B0604030504040204" pitchFamily="34" charset="0"/>
              </a:endParaRPr>
            </a:p>
          </p:txBody>
        </p:sp>
        <p:sp>
          <p:nvSpPr>
            <p:cNvPr id="7223" name="文本框 8247"/>
            <p:cNvSpPr txBox="1"/>
            <p:nvPr/>
          </p:nvSpPr>
          <p:spPr>
            <a:xfrm>
              <a:off x="6097" y="7149"/>
              <a:ext cx="5031" cy="532"/>
            </a:xfrm>
            <a:prstGeom prst="rect">
              <a:avLst/>
            </a:prstGeom>
            <a:noFill/>
            <a:ln w="9525">
              <a:noFill/>
            </a:ln>
          </p:spPr>
          <p:txBody>
            <a:bodyPr anchor="t">
              <a:spAutoFit/>
            </a:bodyPr>
            <a:p>
              <a:pPr>
                <a:spcBef>
                  <a:spcPct val="50000"/>
                </a:spcBef>
              </a:pPr>
              <a:r>
                <a:rPr lang="zh-CN" altLang="en-US">
                  <a:latin typeface="微软雅黑" panose="020B0503020204020204" charset="-122"/>
                  <a:ea typeface="微软雅黑" panose="020B0503020204020204" charset="-122"/>
                </a:rPr>
                <a:t>扩展的检测装置或者是分配器</a:t>
              </a:r>
              <a:endParaRPr lang="zh-CN" altLang="en-US">
                <a:latin typeface="微软雅黑" panose="020B0503020204020204" charset="-122"/>
                <a:ea typeface="微软雅黑" panose="020B0503020204020204" charset="-122"/>
              </a:endParaRPr>
            </a:p>
          </p:txBody>
        </p:sp>
        <p:pic>
          <p:nvPicPr>
            <p:cNvPr id="7224" name="图片 8248"/>
            <p:cNvPicPr>
              <a:picLocks noChangeAspect="1"/>
            </p:cNvPicPr>
            <p:nvPr/>
          </p:nvPicPr>
          <p:blipFill>
            <a:blip r:embed="rId5"/>
            <a:stretch>
              <a:fillRect/>
            </a:stretch>
          </p:blipFill>
          <p:spPr>
            <a:xfrm>
              <a:off x="70" y="275"/>
              <a:ext cx="935" cy="1205"/>
            </a:xfrm>
            <a:prstGeom prst="rect">
              <a:avLst/>
            </a:prstGeom>
            <a:noFill/>
            <a:ln w="9525">
              <a:noFill/>
            </a:ln>
          </p:spPr>
        </p:pic>
        <p:sp>
          <p:nvSpPr>
            <p:cNvPr id="7225" name="云形标注 8249"/>
            <p:cNvSpPr/>
            <p:nvPr/>
          </p:nvSpPr>
          <p:spPr>
            <a:xfrm rot="10800000">
              <a:off x="1418" y="558"/>
              <a:ext cx="2057" cy="780"/>
            </a:xfrm>
            <a:prstGeom prst="cloudCallout">
              <a:avLst>
                <a:gd name="adj1" fmla="val -43560"/>
                <a:gd name="adj2" fmla="val 17306"/>
              </a:avLst>
            </a:prstGeom>
            <a:solidFill>
              <a:schemeClr val="accent1"/>
            </a:solidFill>
            <a:ln w="9525" cap="flat" cmpd="sng">
              <a:solidFill>
                <a:schemeClr val="tx1"/>
              </a:solidFill>
              <a:prstDash val="solid"/>
              <a:round/>
              <a:headEnd type="none" w="med" len="med"/>
              <a:tailEnd type="none" w="med" len="med"/>
            </a:ln>
          </p:spPr>
          <p:txBody>
            <a:bodyPr rot="10800000" anchor="t"/>
            <a:p>
              <a:pPr algn="ctr"/>
              <a:r>
                <a:rPr lang="en-US" altLang="zh-CN" sz="1400">
                  <a:latin typeface="Verdana" panose="020B0604030504040204" pitchFamily="34" charset="0"/>
                </a:rPr>
                <a:t>Intlnet</a:t>
              </a:r>
              <a:endParaRPr lang="en-US" altLang="zh-CN" sz="1400">
                <a:latin typeface="Verdana" panose="020B0604030504040204" pitchFamily="34" charset="0"/>
              </a:endParaRPr>
            </a:p>
          </p:txBody>
        </p:sp>
      </p:grpSp>
      <p:pic>
        <p:nvPicPr>
          <p:cNvPr id="2" name="图片 1" descr="LOGO"/>
          <p:cNvPicPr>
            <a:picLocks noChangeAspect="1"/>
          </p:cNvPicPr>
          <p:nvPr/>
        </p:nvPicPr>
        <p:blipFill>
          <a:blip r:embed="rId6"/>
          <a:stretch>
            <a:fillRect/>
          </a:stretch>
        </p:blipFill>
        <p:spPr>
          <a:xfrm>
            <a:off x="10594975" y="99060"/>
            <a:ext cx="1134110" cy="586105"/>
          </a:xfrm>
          <a:prstGeom prst="rect">
            <a:avLst/>
          </a:prstGeom>
        </p:spPr>
      </p:pic>
      <p:grpSp>
        <p:nvGrpSpPr>
          <p:cNvPr id="4" name="组合 3"/>
          <p:cNvGrpSpPr/>
          <p:nvPr/>
        </p:nvGrpSpPr>
        <p:grpSpPr>
          <a:xfrm>
            <a:off x="280670" y="377190"/>
            <a:ext cx="681990" cy="288925"/>
            <a:chOff x="289" y="460"/>
            <a:chExt cx="1389" cy="588"/>
          </a:xfrm>
        </p:grpSpPr>
        <p:grpSp>
          <p:nvGrpSpPr>
            <p:cNvPr id="5" name="组合 4"/>
            <p:cNvGrpSpPr/>
            <p:nvPr/>
          </p:nvGrpSpPr>
          <p:grpSpPr>
            <a:xfrm rot="18900000">
              <a:off x="1062" y="460"/>
              <a:ext cx="616" cy="584"/>
              <a:chOff x="9851" y="5951"/>
              <a:chExt cx="972" cy="922"/>
            </a:xfrm>
          </p:grpSpPr>
          <p:sp>
            <p:nvSpPr>
              <p:cNvPr id="6" name="矩形 5"/>
              <p:cNvSpPr/>
              <p:nvPr/>
            </p:nvSpPr>
            <p:spPr>
              <a:xfrm>
                <a:off x="10061" y="6161"/>
                <a:ext cx="762" cy="712"/>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8" name="矩形 7"/>
              <p:cNvSpPr/>
              <p:nvPr/>
            </p:nvSpPr>
            <p:spPr>
              <a:xfrm>
                <a:off x="9851" y="5951"/>
                <a:ext cx="762" cy="7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nvGrpSpPr>
            <p:cNvPr id="9" name="组合 8"/>
            <p:cNvGrpSpPr/>
            <p:nvPr/>
          </p:nvGrpSpPr>
          <p:grpSpPr>
            <a:xfrm rot="18900000">
              <a:off x="680" y="460"/>
              <a:ext cx="616" cy="584"/>
              <a:chOff x="9851" y="5951"/>
              <a:chExt cx="972" cy="922"/>
            </a:xfrm>
          </p:grpSpPr>
          <p:sp>
            <p:nvSpPr>
              <p:cNvPr id="10" name="矩形 9"/>
              <p:cNvSpPr/>
              <p:nvPr/>
            </p:nvSpPr>
            <p:spPr>
              <a:xfrm>
                <a:off x="10061" y="6161"/>
                <a:ext cx="762" cy="712"/>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1" name="矩形 10"/>
              <p:cNvSpPr/>
              <p:nvPr/>
            </p:nvSpPr>
            <p:spPr>
              <a:xfrm>
                <a:off x="9851" y="5951"/>
                <a:ext cx="762" cy="7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nvGrpSpPr>
            <p:cNvPr id="12" name="组合 11"/>
            <p:cNvGrpSpPr/>
            <p:nvPr/>
          </p:nvGrpSpPr>
          <p:grpSpPr>
            <a:xfrm rot="18900000">
              <a:off x="289" y="464"/>
              <a:ext cx="616" cy="584"/>
              <a:chOff x="9851" y="5951"/>
              <a:chExt cx="972" cy="922"/>
            </a:xfrm>
          </p:grpSpPr>
          <p:sp>
            <p:nvSpPr>
              <p:cNvPr id="13" name="矩形 12"/>
              <p:cNvSpPr/>
              <p:nvPr/>
            </p:nvSpPr>
            <p:spPr>
              <a:xfrm>
                <a:off x="10061" y="6161"/>
                <a:ext cx="762" cy="712"/>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4" name="矩形 13"/>
              <p:cNvSpPr/>
              <p:nvPr/>
            </p:nvSpPr>
            <p:spPr>
              <a:xfrm>
                <a:off x="9851" y="5951"/>
                <a:ext cx="762" cy="7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sp>
        <p:nvSpPr>
          <p:cNvPr id="15" name="矩形 14"/>
          <p:cNvSpPr/>
          <p:nvPr/>
        </p:nvSpPr>
        <p:spPr>
          <a:xfrm>
            <a:off x="1044575" y="775335"/>
            <a:ext cx="10800080" cy="144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7" name="图片 6" descr="图片1"/>
          <p:cNvPicPr>
            <a:picLocks noChangeAspect="1"/>
          </p:cNvPicPr>
          <p:nvPr/>
        </p:nvPicPr>
        <p:blipFill>
          <a:blip r:embed="rId7"/>
          <a:stretch>
            <a:fillRect/>
          </a:stretch>
        </p:blipFill>
        <p:spPr>
          <a:xfrm>
            <a:off x="8112760" y="56515"/>
            <a:ext cx="2542540" cy="77152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000" advTm="10000">
        <p:cover/>
      </p:transition>
    </mc:Choice>
    <mc:Fallback>
      <p:transition spd="slow" advTm="10000">
        <p:cov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1" fill="hold" grpId="0" nodeType="after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500" fill="hold"/>
                                        <p:tgtEl>
                                          <p:spTgt spid="15"/>
                                        </p:tgtEl>
                                        <p:attrNameLst>
                                          <p:attrName>ppt_x</p:attrName>
                                        </p:attrNameLst>
                                      </p:cBhvr>
                                      <p:tavLst>
                                        <p:tav tm="0">
                                          <p:val>
                                            <p:strVal val="#ppt_x"/>
                                          </p:val>
                                        </p:tav>
                                        <p:tav tm="100000">
                                          <p:val>
                                            <p:strVal val="#ppt_x"/>
                                          </p:val>
                                        </p:tav>
                                      </p:tavLst>
                                    </p:anim>
                                    <p:anim calcmode="lin" valueType="num">
                                      <p:cBhvr additive="base">
                                        <p:cTn id="13" dur="500" fill="hold"/>
                                        <p:tgtEl>
                                          <p:spTgt spid="15"/>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22" presetClass="entr" presetSubtype="4" fill="hold" grpId="0" nodeType="afterEffect">
                                  <p:stCondLst>
                                    <p:cond delay="0"/>
                                  </p:stCondLst>
                                  <p:childTnLst>
                                    <p:set>
                                      <p:cBhvr>
                                        <p:cTn id="16" dur="1" fill="hold">
                                          <p:stCondLst>
                                            <p:cond delay="0"/>
                                          </p:stCondLst>
                                        </p:cTn>
                                        <p:tgtEl>
                                          <p:spTgt spid="41"/>
                                        </p:tgtEl>
                                        <p:attrNameLst>
                                          <p:attrName>style.visibility</p:attrName>
                                        </p:attrNameLst>
                                      </p:cBhvr>
                                      <p:to>
                                        <p:strVal val="visible"/>
                                      </p:to>
                                    </p:set>
                                    <p:animEffect transition="in" filter="wipe(down)">
                                      <p:cBhvr>
                                        <p:cTn id="17" dur="500"/>
                                        <p:tgtEl>
                                          <p:spTgt spid="41"/>
                                        </p:tgtEl>
                                      </p:cBhvr>
                                    </p:animEffect>
                                  </p:childTnLst>
                                </p:cTn>
                              </p:par>
                            </p:childTnLst>
                          </p:cTn>
                        </p:par>
                        <p:par>
                          <p:cTn id="18" fill="hold">
                            <p:stCondLst>
                              <p:cond delay="1500"/>
                            </p:stCondLst>
                            <p:childTnLst>
                              <p:par>
                                <p:cTn id="19" presetID="10" presetClass="entr" presetSubtype="0" fill="hold" nodeType="after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childTnLst>
                          </p:cTn>
                        </p:par>
                        <p:par>
                          <p:cTn id="22" fill="hold">
                            <p:stCondLst>
                              <p:cond delay="2000"/>
                            </p:stCondLst>
                            <p:childTnLst>
                              <p:par>
                                <p:cTn id="23" presetID="2" presetClass="entr" presetSubtype="2" fill="hold" nodeType="after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additive="base">
                                        <p:cTn id="25" dur="500" fill="hold"/>
                                        <p:tgtEl>
                                          <p:spTgt spid="2"/>
                                        </p:tgtEl>
                                        <p:attrNameLst>
                                          <p:attrName>ppt_x</p:attrName>
                                        </p:attrNameLst>
                                      </p:cBhvr>
                                      <p:tavLst>
                                        <p:tav tm="0">
                                          <p:val>
                                            <p:strVal val="1+#ppt_w/2"/>
                                          </p:val>
                                        </p:tav>
                                        <p:tav tm="100000">
                                          <p:val>
                                            <p:strVal val="#ppt_x"/>
                                          </p:val>
                                        </p:tav>
                                      </p:tavLst>
                                    </p:anim>
                                    <p:anim calcmode="lin" valueType="num">
                                      <p:cBhvr additive="base">
                                        <p:cTn id="26" dur="500" fill="hold"/>
                                        <p:tgtEl>
                                          <p:spTgt spid="2"/>
                                        </p:tgtEl>
                                        <p:attrNameLst>
                                          <p:attrName>ppt_y</p:attrName>
                                        </p:attrNameLst>
                                      </p:cBhvr>
                                      <p:tavLst>
                                        <p:tav tm="0">
                                          <p:val>
                                            <p:strVal val="#ppt_y"/>
                                          </p:val>
                                        </p:tav>
                                        <p:tav tm="100000">
                                          <p:val>
                                            <p:strVal val="#ppt_y"/>
                                          </p:val>
                                        </p:tav>
                                      </p:tavLst>
                                    </p:anim>
                                  </p:childTnLst>
                                </p:cTn>
                              </p:par>
                            </p:childTnLst>
                          </p:cTn>
                        </p:par>
                        <p:par>
                          <p:cTn id="27" fill="hold">
                            <p:stCondLst>
                              <p:cond delay="2500"/>
                            </p:stCondLst>
                            <p:childTnLst>
                              <p:par>
                                <p:cTn id="28" presetID="10" presetClass="entr" presetSubtype="0" fill="hold" nodeType="afterEffect">
                                  <p:stCondLst>
                                    <p:cond delay="0"/>
                                  </p:stCondLst>
                                  <p:childTnLst>
                                    <p:set>
                                      <p:cBhvr>
                                        <p:cTn id="29" dur="1" fill="hold">
                                          <p:stCondLst>
                                            <p:cond delay="0"/>
                                          </p:stCondLst>
                                        </p:cTn>
                                        <p:tgtEl>
                                          <p:spTgt spid="7169"/>
                                        </p:tgtEl>
                                        <p:attrNameLst>
                                          <p:attrName>style.visibility</p:attrName>
                                        </p:attrNameLst>
                                      </p:cBhvr>
                                      <p:to>
                                        <p:strVal val="visible"/>
                                      </p:to>
                                    </p:set>
                                    <p:animEffect transition="in" filter="fade">
                                      <p:cBhvr>
                                        <p:cTn id="30" dur="500"/>
                                        <p:tgtEl>
                                          <p:spTgt spid="71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15" grpId="0" bldLvl="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文本框 40"/>
          <p:cNvSpPr txBox="1"/>
          <p:nvPr/>
        </p:nvSpPr>
        <p:spPr>
          <a:xfrm>
            <a:off x="1170940" y="290830"/>
            <a:ext cx="4918075" cy="460375"/>
          </a:xfrm>
          <a:prstGeom prst="rect">
            <a:avLst/>
          </a:prstGeom>
          <a:noFill/>
        </p:spPr>
        <p:txBody>
          <a:bodyPr wrap="square" rtlCol="0">
            <a:spAutoFit/>
          </a:bodyPr>
          <a:p>
            <a:pPr lvl="0">
              <a:defRPr/>
            </a:pPr>
            <a:r>
              <a:rPr lang="zh-CN" altLang="en-US" sz="2400" b="1">
                <a:solidFill>
                  <a:srgbClr val="C00000"/>
                </a:solidFill>
                <a:latin typeface="微软雅黑" panose="020B0503020204020204" charset="-122"/>
                <a:ea typeface="微软雅黑" panose="020B0503020204020204" charset="-122"/>
                <a:sym typeface="+mn-ea"/>
              </a:rPr>
              <a:t>机械设计部件基础要求</a:t>
            </a:r>
            <a:endParaRPr lang="zh-CN" altLang="en-US" sz="2400" b="1" kern="0" dirty="0">
              <a:solidFill>
                <a:srgbClr val="C00000"/>
              </a:solidFill>
              <a:latin typeface="微软雅黑" panose="020B0503020204020204" charset="-122"/>
              <a:ea typeface="微软雅黑" panose="020B0503020204020204" charset="-122"/>
              <a:cs typeface="微软雅黑" panose="020B0503020204020204" charset="-122"/>
              <a:sym typeface="+mn-ea"/>
            </a:endParaRPr>
          </a:p>
        </p:txBody>
      </p:sp>
      <p:sp>
        <p:nvSpPr>
          <p:cNvPr id="4" name="文本占位符 6146"/>
          <p:cNvSpPr>
            <a:spLocks noGrp="1"/>
          </p:cNvSpPr>
          <p:nvPr/>
        </p:nvSpPr>
        <p:spPr>
          <a:xfrm>
            <a:off x="1019810" y="1051560"/>
            <a:ext cx="9575165" cy="4541520"/>
          </a:xfrm>
          <a:prstGeom prst="rect">
            <a:avLst/>
          </a:prstGeom>
        </p:spPr>
        <p:txBody>
          <a:bodyPr vert="horz" lIns="91440" tIns="45720" rIns="91440" bIns="45720" rtlCol="0" anchor="t">
            <a:noAutofit/>
          </a:bodyPr>
          <a:lstStyle>
            <a:lvl1pPr marL="228600" indent="-228600" algn="l" defTabSz="915035"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5035"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5035"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565" indent="-228600" algn="l" defTabSz="91503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503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5235" indent="-228600" algn="l" defTabSz="91503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503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635" indent="-228600" algn="l" defTabSz="91503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835" indent="-228600" algn="l" defTabSz="91503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20000"/>
              </a:lnSpc>
              <a:buNone/>
            </a:pPr>
            <a:r>
              <a:rPr sz="2000">
                <a:latin typeface="微软雅黑" panose="020B0503020204020204" charset="-122"/>
                <a:ea typeface="微软雅黑" panose="020B0503020204020204" charset="-122"/>
                <a:cs typeface="微软雅黑" panose="020B0503020204020204" charset="-122"/>
              </a:rPr>
              <a:t>1、储脂站</a:t>
            </a:r>
            <a:endParaRPr sz="2000">
              <a:latin typeface="微软雅黑" panose="020B0503020204020204" charset="-122"/>
              <a:ea typeface="微软雅黑" panose="020B0503020204020204" charset="-122"/>
              <a:cs typeface="微软雅黑" panose="020B0503020204020204" charset="-122"/>
            </a:endParaRPr>
          </a:p>
          <a:p>
            <a:pPr marL="0" indent="0" algn="just">
              <a:lnSpc>
                <a:spcPct val="120000"/>
              </a:lnSpc>
              <a:buNone/>
            </a:pPr>
            <a:r>
              <a:rPr sz="2000">
                <a:latin typeface="微软雅黑" panose="020B0503020204020204" charset="-122"/>
                <a:ea typeface="微软雅黑" panose="020B0503020204020204" charset="-122"/>
                <a:cs typeface="微软雅黑" panose="020B0503020204020204" charset="-122"/>
              </a:rPr>
              <a:t>储脂站是系统上游补脂部件，根据不同的场所系统所配置的补脂站容积不同，为满足现场使用补脂系统基于以下几种原则进行设计：</a:t>
            </a:r>
            <a:endParaRPr sz="2000">
              <a:latin typeface="微软雅黑" panose="020B0503020204020204" charset="-122"/>
              <a:ea typeface="微软雅黑" panose="020B0503020204020204" charset="-122"/>
              <a:cs typeface="微软雅黑" panose="020B0503020204020204" charset="-122"/>
            </a:endParaRPr>
          </a:p>
          <a:p>
            <a:pPr algn="just">
              <a:lnSpc>
                <a:spcPct val="120000"/>
              </a:lnSpc>
              <a:buFont typeface="Wingdings" panose="05000000000000000000" charset="0"/>
              <a:buChar char="l"/>
            </a:pPr>
            <a:r>
              <a:rPr sz="2000">
                <a:latin typeface="微软雅黑" panose="020B0503020204020204" charset="-122"/>
                <a:ea typeface="微软雅黑" panose="020B0503020204020204" charset="-122"/>
                <a:cs typeface="微软雅黑" panose="020B0503020204020204" charset="-122"/>
              </a:rPr>
              <a:t>系列化设计，根据容积定义产品序列</a:t>
            </a:r>
            <a:endParaRPr sz="2000">
              <a:latin typeface="微软雅黑" panose="020B0503020204020204" charset="-122"/>
              <a:ea typeface="微软雅黑" panose="020B0503020204020204" charset="-122"/>
              <a:cs typeface="微软雅黑" panose="020B0503020204020204" charset="-122"/>
            </a:endParaRPr>
          </a:p>
          <a:p>
            <a:pPr algn="just">
              <a:lnSpc>
                <a:spcPct val="120000"/>
              </a:lnSpc>
              <a:buFont typeface="Wingdings" panose="05000000000000000000" charset="0"/>
              <a:buChar char="l"/>
            </a:pPr>
            <a:r>
              <a:rPr sz="2000">
                <a:latin typeface="微软雅黑" panose="020B0503020204020204" charset="-122"/>
                <a:ea typeface="微软雅黑" panose="020B0503020204020204" charset="-122"/>
                <a:cs typeface="微软雅黑" panose="020B0503020204020204" charset="-122"/>
              </a:rPr>
              <a:t>大流量，尽可能高于或等于400ml/Min</a:t>
            </a:r>
            <a:endParaRPr sz="2000">
              <a:latin typeface="微软雅黑" panose="020B0503020204020204" charset="-122"/>
              <a:ea typeface="微软雅黑" panose="020B0503020204020204" charset="-122"/>
              <a:cs typeface="微软雅黑" panose="020B0503020204020204" charset="-122"/>
            </a:endParaRPr>
          </a:p>
          <a:p>
            <a:pPr algn="just">
              <a:lnSpc>
                <a:spcPct val="120000"/>
              </a:lnSpc>
              <a:buFont typeface="Wingdings" panose="05000000000000000000" charset="0"/>
              <a:buChar char="l"/>
            </a:pPr>
            <a:r>
              <a:rPr sz="2000">
                <a:latin typeface="微软雅黑" panose="020B0503020204020204" charset="-122"/>
                <a:ea typeface="微软雅黑" panose="020B0503020204020204" charset="-122"/>
                <a:cs typeface="微软雅黑" panose="020B0503020204020204" charset="-122"/>
              </a:rPr>
              <a:t>高压，适合长距离输送润滑脂，常态可工作在25mpa左右</a:t>
            </a:r>
            <a:endParaRPr sz="2000">
              <a:latin typeface="微软雅黑" panose="020B0503020204020204" charset="-122"/>
              <a:ea typeface="微软雅黑" panose="020B0503020204020204" charset="-122"/>
              <a:cs typeface="微软雅黑" panose="020B0503020204020204" charset="-122"/>
            </a:endParaRPr>
          </a:p>
          <a:p>
            <a:pPr algn="just">
              <a:lnSpc>
                <a:spcPct val="120000"/>
              </a:lnSpc>
              <a:buFont typeface="Wingdings" panose="05000000000000000000" charset="0"/>
              <a:buChar char="l"/>
            </a:pPr>
            <a:r>
              <a:rPr sz="2000">
                <a:latin typeface="微软雅黑" panose="020B0503020204020204" charset="-122"/>
                <a:ea typeface="微软雅黑" panose="020B0503020204020204" charset="-122"/>
                <a:cs typeface="微软雅黑" panose="020B0503020204020204" charset="-122"/>
              </a:rPr>
              <a:t>模块化，方便检修，不能因为泵体拆除致使罐体油脂下落</a:t>
            </a:r>
            <a:endParaRPr sz="2000">
              <a:latin typeface="微软雅黑" panose="020B0503020204020204" charset="-122"/>
              <a:ea typeface="微软雅黑" panose="020B0503020204020204" charset="-122"/>
              <a:cs typeface="微软雅黑" panose="020B0503020204020204" charset="-122"/>
            </a:endParaRPr>
          </a:p>
          <a:p>
            <a:pPr algn="just">
              <a:lnSpc>
                <a:spcPct val="120000"/>
              </a:lnSpc>
              <a:buFont typeface="Wingdings" panose="05000000000000000000" charset="0"/>
              <a:buChar char="l"/>
            </a:pPr>
            <a:r>
              <a:rPr sz="2000">
                <a:latin typeface="微软雅黑" panose="020B0503020204020204" charset="-122"/>
                <a:ea typeface="微软雅黑" panose="020B0503020204020204" charset="-122"/>
                <a:cs typeface="微软雅黑" panose="020B0503020204020204" charset="-122"/>
              </a:rPr>
              <a:t>可采用称重或超声波油位检测油位</a:t>
            </a:r>
            <a:endParaRPr sz="2000">
              <a:latin typeface="微软雅黑" panose="020B0503020204020204" charset="-122"/>
              <a:ea typeface="微软雅黑" panose="020B0503020204020204" charset="-122"/>
              <a:cs typeface="微软雅黑" panose="020B0503020204020204" charset="-122"/>
            </a:endParaRPr>
          </a:p>
          <a:p>
            <a:pPr algn="just">
              <a:lnSpc>
                <a:spcPct val="120000"/>
              </a:lnSpc>
              <a:buFont typeface="Wingdings" panose="05000000000000000000" charset="0"/>
              <a:buChar char="l"/>
            </a:pPr>
            <a:r>
              <a:rPr sz="2000">
                <a:latin typeface="微软雅黑" panose="020B0503020204020204" charset="-122"/>
                <a:ea typeface="微软雅黑" panose="020B0503020204020204" charset="-122"/>
                <a:cs typeface="微软雅黑" panose="020B0503020204020204" charset="-122"/>
              </a:rPr>
              <a:t>靠压力自主控制</a:t>
            </a:r>
            <a:endParaRPr sz="2000">
              <a:latin typeface="微软雅黑" panose="020B0503020204020204" charset="-122"/>
              <a:ea typeface="微软雅黑" panose="020B0503020204020204" charset="-122"/>
              <a:cs typeface="微软雅黑" panose="020B0503020204020204" charset="-122"/>
            </a:endParaRPr>
          </a:p>
        </p:txBody>
      </p:sp>
      <p:pic>
        <p:nvPicPr>
          <p:cNvPr id="2" name="图片 1" descr="LOGO"/>
          <p:cNvPicPr>
            <a:picLocks noChangeAspect="1"/>
          </p:cNvPicPr>
          <p:nvPr/>
        </p:nvPicPr>
        <p:blipFill>
          <a:blip r:embed="rId1"/>
          <a:stretch>
            <a:fillRect/>
          </a:stretch>
        </p:blipFill>
        <p:spPr>
          <a:xfrm>
            <a:off x="10594975" y="97155"/>
            <a:ext cx="1134110" cy="586105"/>
          </a:xfrm>
          <a:prstGeom prst="rect">
            <a:avLst/>
          </a:prstGeom>
        </p:spPr>
      </p:pic>
      <p:grpSp>
        <p:nvGrpSpPr>
          <p:cNvPr id="5" name="组合 4"/>
          <p:cNvGrpSpPr/>
          <p:nvPr/>
        </p:nvGrpSpPr>
        <p:grpSpPr>
          <a:xfrm>
            <a:off x="280670" y="377190"/>
            <a:ext cx="681990" cy="288925"/>
            <a:chOff x="289" y="460"/>
            <a:chExt cx="1389" cy="588"/>
          </a:xfrm>
        </p:grpSpPr>
        <p:grpSp>
          <p:nvGrpSpPr>
            <p:cNvPr id="6" name="组合 5"/>
            <p:cNvGrpSpPr/>
            <p:nvPr/>
          </p:nvGrpSpPr>
          <p:grpSpPr>
            <a:xfrm rot="18900000">
              <a:off x="1062" y="460"/>
              <a:ext cx="616" cy="584"/>
              <a:chOff x="9851" y="5951"/>
              <a:chExt cx="972" cy="922"/>
            </a:xfrm>
          </p:grpSpPr>
          <p:sp>
            <p:nvSpPr>
              <p:cNvPr id="7" name="矩形 6"/>
              <p:cNvSpPr/>
              <p:nvPr/>
            </p:nvSpPr>
            <p:spPr>
              <a:xfrm>
                <a:off x="10061" y="6161"/>
                <a:ext cx="762" cy="712"/>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8" name="矩形 7"/>
              <p:cNvSpPr/>
              <p:nvPr/>
            </p:nvSpPr>
            <p:spPr>
              <a:xfrm>
                <a:off x="9851" y="5951"/>
                <a:ext cx="762" cy="7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nvGrpSpPr>
            <p:cNvPr id="9" name="组合 8"/>
            <p:cNvGrpSpPr/>
            <p:nvPr/>
          </p:nvGrpSpPr>
          <p:grpSpPr>
            <a:xfrm rot="18900000">
              <a:off x="680" y="460"/>
              <a:ext cx="616" cy="584"/>
              <a:chOff x="9851" y="5951"/>
              <a:chExt cx="972" cy="922"/>
            </a:xfrm>
          </p:grpSpPr>
          <p:sp>
            <p:nvSpPr>
              <p:cNvPr id="10" name="矩形 9"/>
              <p:cNvSpPr/>
              <p:nvPr/>
            </p:nvSpPr>
            <p:spPr>
              <a:xfrm>
                <a:off x="10061" y="6161"/>
                <a:ext cx="762" cy="712"/>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1" name="矩形 10"/>
              <p:cNvSpPr/>
              <p:nvPr/>
            </p:nvSpPr>
            <p:spPr>
              <a:xfrm>
                <a:off x="9851" y="5951"/>
                <a:ext cx="762" cy="7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nvGrpSpPr>
            <p:cNvPr id="12" name="组合 11"/>
            <p:cNvGrpSpPr/>
            <p:nvPr/>
          </p:nvGrpSpPr>
          <p:grpSpPr>
            <a:xfrm rot="18900000">
              <a:off x="289" y="464"/>
              <a:ext cx="616" cy="584"/>
              <a:chOff x="9851" y="5951"/>
              <a:chExt cx="972" cy="922"/>
            </a:xfrm>
          </p:grpSpPr>
          <p:sp>
            <p:nvSpPr>
              <p:cNvPr id="13" name="矩形 12"/>
              <p:cNvSpPr/>
              <p:nvPr/>
            </p:nvSpPr>
            <p:spPr>
              <a:xfrm>
                <a:off x="10061" y="6161"/>
                <a:ext cx="762" cy="712"/>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4" name="矩形 13"/>
              <p:cNvSpPr/>
              <p:nvPr/>
            </p:nvSpPr>
            <p:spPr>
              <a:xfrm>
                <a:off x="9851" y="5951"/>
                <a:ext cx="762" cy="7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sp>
        <p:nvSpPr>
          <p:cNvPr id="15" name="矩形 14"/>
          <p:cNvSpPr/>
          <p:nvPr/>
        </p:nvSpPr>
        <p:spPr>
          <a:xfrm>
            <a:off x="1044575" y="775335"/>
            <a:ext cx="10800080" cy="144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17" name="图片 16" descr="图片1"/>
          <p:cNvPicPr>
            <a:picLocks noChangeAspect="1"/>
          </p:cNvPicPr>
          <p:nvPr/>
        </p:nvPicPr>
        <p:blipFill>
          <a:blip r:embed="rId2"/>
          <a:stretch>
            <a:fillRect/>
          </a:stretch>
        </p:blipFill>
        <p:spPr>
          <a:xfrm>
            <a:off x="8112760" y="56515"/>
            <a:ext cx="2542540" cy="77152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000" advTm="10000">
        <p:cover/>
      </p:transition>
    </mc:Choice>
    <mc:Fallback>
      <p:transition spd="slow" advTm="10000">
        <p:cov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1" fill="hold" grpId="0" nodeType="after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500" fill="hold"/>
                                        <p:tgtEl>
                                          <p:spTgt spid="15"/>
                                        </p:tgtEl>
                                        <p:attrNameLst>
                                          <p:attrName>ppt_x</p:attrName>
                                        </p:attrNameLst>
                                      </p:cBhvr>
                                      <p:tavLst>
                                        <p:tav tm="0">
                                          <p:val>
                                            <p:strVal val="#ppt_x"/>
                                          </p:val>
                                        </p:tav>
                                        <p:tav tm="100000">
                                          <p:val>
                                            <p:strVal val="#ppt_x"/>
                                          </p:val>
                                        </p:tav>
                                      </p:tavLst>
                                    </p:anim>
                                    <p:anim calcmode="lin" valueType="num">
                                      <p:cBhvr additive="base">
                                        <p:cTn id="13" dur="500" fill="hold"/>
                                        <p:tgtEl>
                                          <p:spTgt spid="15"/>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22" presetClass="entr" presetSubtype="4" fill="hold" grpId="0" nodeType="afterEffect">
                                  <p:stCondLst>
                                    <p:cond delay="0"/>
                                  </p:stCondLst>
                                  <p:childTnLst>
                                    <p:set>
                                      <p:cBhvr>
                                        <p:cTn id="16" dur="1" fill="hold">
                                          <p:stCondLst>
                                            <p:cond delay="0"/>
                                          </p:stCondLst>
                                        </p:cTn>
                                        <p:tgtEl>
                                          <p:spTgt spid="41"/>
                                        </p:tgtEl>
                                        <p:attrNameLst>
                                          <p:attrName>style.visibility</p:attrName>
                                        </p:attrNameLst>
                                      </p:cBhvr>
                                      <p:to>
                                        <p:strVal val="visible"/>
                                      </p:to>
                                    </p:set>
                                    <p:animEffect transition="in" filter="wipe(down)">
                                      <p:cBhvr>
                                        <p:cTn id="17" dur="500"/>
                                        <p:tgtEl>
                                          <p:spTgt spid="41"/>
                                        </p:tgtEl>
                                      </p:cBhvr>
                                    </p:animEffect>
                                  </p:childTnLst>
                                </p:cTn>
                              </p:par>
                            </p:childTnLst>
                          </p:cTn>
                        </p:par>
                        <p:par>
                          <p:cTn id="18" fill="hold">
                            <p:stCondLst>
                              <p:cond delay="1500"/>
                            </p:stCondLst>
                            <p:childTnLst>
                              <p:par>
                                <p:cTn id="19" presetID="10" presetClass="entr" presetSubtype="0" fill="hold" nodeType="after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500"/>
                                        <p:tgtEl>
                                          <p:spTgt spid="17"/>
                                        </p:tgtEl>
                                      </p:cBhvr>
                                    </p:animEffect>
                                  </p:childTnLst>
                                </p:cTn>
                              </p:par>
                            </p:childTnLst>
                          </p:cTn>
                        </p:par>
                        <p:par>
                          <p:cTn id="22" fill="hold">
                            <p:stCondLst>
                              <p:cond delay="2000"/>
                            </p:stCondLst>
                            <p:childTnLst>
                              <p:par>
                                <p:cTn id="23" presetID="2" presetClass="entr" presetSubtype="2" fill="hold" nodeType="after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additive="base">
                                        <p:cTn id="25" dur="500" fill="hold"/>
                                        <p:tgtEl>
                                          <p:spTgt spid="2"/>
                                        </p:tgtEl>
                                        <p:attrNameLst>
                                          <p:attrName>ppt_x</p:attrName>
                                        </p:attrNameLst>
                                      </p:cBhvr>
                                      <p:tavLst>
                                        <p:tav tm="0">
                                          <p:val>
                                            <p:strVal val="1+#ppt_w/2"/>
                                          </p:val>
                                        </p:tav>
                                        <p:tav tm="100000">
                                          <p:val>
                                            <p:strVal val="#ppt_x"/>
                                          </p:val>
                                        </p:tav>
                                      </p:tavLst>
                                    </p:anim>
                                    <p:anim calcmode="lin" valueType="num">
                                      <p:cBhvr additive="base">
                                        <p:cTn id="26" dur="500" fill="hold"/>
                                        <p:tgtEl>
                                          <p:spTgt spid="2"/>
                                        </p:tgtEl>
                                        <p:attrNameLst>
                                          <p:attrName>ppt_y</p:attrName>
                                        </p:attrNameLst>
                                      </p:cBhvr>
                                      <p:tavLst>
                                        <p:tav tm="0">
                                          <p:val>
                                            <p:strVal val="#ppt_y"/>
                                          </p:val>
                                        </p:tav>
                                        <p:tav tm="100000">
                                          <p:val>
                                            <p:strVal val="#ppt_y"/>
                                          </p:val>
                                        </p:tav>
                                      </p:tavLst>
                                    </p:anim>
                                  </p:childTnLst>
                                </p:cTn>
                              </p:par>
                            </p:childTnLst>
                          </p:cTn>
                        </p:par>
                        <p:par>
                          <p:cTn id="27" fill="hold">
                            <p:stCondLst>
                              <p:cond delay="2500"/>
                            </p:stCondLst>
                            <p:childTnLst>
                              <p:par>
                                <p:cTn id="28" presetID="10" presetClass="entr" presetSubtype="0" fill="hold" grpId="0" nodeType="after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fade">
                                      <p:cBhvr>
                                        <p:cTn id="3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15" grpId="0" bldLvl="0" animBg="1"/>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 name="图片 2" descr="500328249"/>
          <p:cNvPicPr>
            <a:picLocks noChangeAspect="1"/>
          </p:cNvPicPr>
          <p:nvPr/>
        </p:nvPicPr>
        <p:blipFill>
          <a:blip r:embed="rId1"/>
          <a:srcRect b="12642"/>
          <a:stretch>
            <a:fillRect/>
          </a:stretch>
        </p:blipFill>
        <p:spPr>
          <a:xfrm>
            <a:off x="-52705" y="-65405"/>
            <a:ext cx="12256135" cy="7138035"/>
          </a:xfrm>
          <a:prstGeom prst="rect">
            <a:avLst/>
          </a:prstGeom>
        </p:spPr>
      </p:pic>
    </p:spTree>
  </p:cSld>
  <p:clrMapOvr>
    <a:masterClrMapping/>
  </p:clrMapOvr>
  <p:transition spd="slow" advTm="10000">
    <p:cove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文本框 40"/>
          <p:cNvSpPr txBox="1"/>
          <p:nvPr/>
        </p:nvSpPr>
        <p:spPr>
          <a:xfrm>
            <a:off x="1170940" y="290830"/>
            <a:ext cx="4918075" cy="460375"/>
          </a:xfrm>
          <a:prstGeom prst="rect">
            <a:avLst/>
          </a:prstGeom>
          <a:noFill/>
        </p:spPr>
        <p:txBody>
          <a:bodyPr wrap="square" rtlCol="0">
            <a:spAutoFit/>
          </a:bodyPr>
          <a:p>
            <a:pPr lvl="0">
              <a:defRPr/>
            </a:pPr>
            <a:r>
              <a:rPr lang="zh-CN" altLang="en-US" sz="2400" b="1">
                <a:solidFill>
                  <a:srgbClr val="C00000"/>
                </a:solidFill>
                <a:latin typeface="微软雅黑" panose="020B0503020204020204" charset="-122"/>
                <a:ea typeface="微软雅黑" panose="020B0503020204020204" charset="-122"/>
                <a:sym typeface="+mn-ea"/>
              </a:rPr>
              <a:t>机械设计部件基础要求</a:t>
            </a:r>
            <a:endParaRPr lang="zh-CN" altLang="en-US" sz="2400" b="1" kern="0" dirty="0">
              <a:solidFill>
                <a:srgbClr val="C00000"/>
              </a:solidFill>
              <a:latin typeface="微软雅黑" panose="020B0503020204020204" charset="-122"/>
              <a:ea typeface="微软雅黑" panose="020B0503020204020204" charset="-122"/>
              <a:cs typeface="微软雅黑" panose="020B0503020204020204" charset="-122"/>
              <a:sym typeface="+mn-ea"/>
            </a:endParaRPr>
          </a:p>
        </p:txBody>
      </p:sp>
      <p:sp>
        <p:nvSpPr>
          <p:cNvPr id="4" name="文本占位符 6146"/>
          <p:cNvSpPr>
            <a:spLocks noGrp="1"/>
          </p:cNvSpPr>
          <p:nvPr/>
        </p:nvSpPr>
        <p:spPr>
          <a:xfrm>
            <a:off x="1019810" y="988695"/>
            <a:ext cx="9575165" cy="5599430"/>
          </a:xfrm>
          <a:prstGeom prst="rect">
            <a:avLst/>
          </a:prstGeom>
        </p:spPr>
        <p:txBody>
          <a:bodyPr vert="horz" lIns="91440" tIns="45720" rIns="91440" bIns="45720" rtlCol="0" anchor="t">
            <a:noAutofit/>
          </a:bodyPr>
          <a:lstStyle>
            <a:lvl1pPr marL="228600" indent="-228600" algn="l" defTabSz="915035"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5035"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5035"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565" indent="-228600" algn="l" defTabSz="91503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503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5235" indent="-228600" algn="l" defTabSz="91503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503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635" indent="-228600" algn="l" defTabSz="91503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835" indent="-228600" algn="l" defTabSz="91503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71500" indent="-571500">
              <a:lnSpc>
                <a:spcPct val="80000"/>
              </a:lnSpc>
              <a:buNone/>
            </a:pPr>
            <a:r>
              <a:rPr sz="1600">
                <a:latin typeface="微软雅黑" panose="020B0503020204020204" charset="-122"/>
                <a:ea typeface="微软雅黑" panose="020B0503020204020204" charset="-122"/>
                <a:cs typeface="微软雅黑" panose="020B0503020204020204" charset="-122"/>
              </a:rPr>
              <a:t>2、集成泵站</a:t>
            </a:r>
            <a:endParaRPr sz="1600">
              <a:latin typeface="微软雅黑" panose="020B0503020204020204" charset="-122"/>
              <a:ea typeface="微软雅黑" panose="020B0503020204020204" charset="-122"/>
              <a:cs typeface="微软雅黑" panose="020B0503020204020204" charset="-122"/>
            </a:endParaRPr>
          </a:p>
          <a:p>
            <a:pPr marL="571500" indent="-571500">
              <a:lnSpc>
                <a:spcPct val="80000"/>
              </a:lnSpc>
              <a:buNone/>
            </a:pPr>
            <a:r>
              <a:rPr sz="1600">
                <a:latin typeface="微软雅黑" panose="020B0503020204020204" charset="-122"/>
                <a:ea typeface="微软雅黑" panose="020B0503020204020204" charset="-122"/>
                <a:cs typeface="微软雅黑" panose="020B0503020204020204" charset="-122"/>
              </a:rPr>
              <a:t>集成泵站是新系统的核心动力源，设计目的是为了达到以下目标：</a:t>
            </a:r>
            <a:endParaRPr sz="1600">
              <a:latin typeface="微软雅黑" panose="020B0503020204020204" charset="-122"/>
              <a:ea typeface="微软雅黑" panose="020B0503020204020204" charset="-122"/>
              <a:cs typeface="微软雅黑" panose="020B0503020204020204" charset="-122"/>
            </a:endParaRPr>
          </a:p>
          <a:p>
            <a:pPr marL="571500" indent="-571500">
              <a:lnSpc>
                <a:spcPct val="80000"/>
              </a:lnSpc>
              <a:buNone/>
            </a:pPr>
            <a:r>
              <a:rPr sz="1600">
                <a:latin typeface="微软雅黑" panose="020B0503020204020204" charset="-122"/>
                <a:ea typeface="微软雅黑" panose="020B0503020204020204" charset="-122"/>
                <a:cs typeface="微软雅黑" panose="020B0503020204020204" charset="-122"/>
              </a:rPr>
              <a:t>提升润滑站档次,机电结合。</a:t>
            </a:r>
            <a:endParaRPr sz="1600">
              <a:latin typeface="微软雅黑" panose="020B0503020204020204" charset="-122"/>
              <a:ea typeface="微软雅黑" panose="020B0503020204020204" charset="-122"/>
              <a:cs typeface="微软雅黑" panose="020B0503020204020204" charset="-122"/>
            </a:endParaRPr>
          </a:p>
          <a:p>
            <a:pPr marL="571500" indent="-571500">
              <a:lnSpc>
                <a:spcPct val="80000"/>
              </a:lnSpc>
              <a:buNone/>
            </a:pPr>
            <a:r>
              <a:rPr sz="1600">
                <a:latin typeface="微软雅黑" panose="020B0503020204020204" charset="-122"/>
                <a:ea typeface="微软雅黑" panose="020B0503020204020204" charset="-122"/>
                <a:cs typeface="微软雅黑" panose="020B0503020204020204" charset="-122"/>
              </a:rPr>
              <a:t>集成润滑站整体调试.节约时间.提高外出装配的工作效率。</a:t>
            </a:r>
            <a:endParaRPr sz="1600">
              <a:latin typeface="微软雅黑" panose="020B0503020204020204" charset="-122"/>
              <a:ea typeface="微软雅黑" panose="020B0503020204020204" charset="-122"/>
              <a:cs typeface="微软雅黑" panose="020B0503020204020204" charset="-122"/>
            </a:endParaRPr>
          </a:p>
          <a:p>
            <a:pPr marL="571500" indent="-571500">
              <a:lnSpc>
                <a:spcPct val="80000"/>
              </a:lnSpc>
              <a:buNone/>
            </a:pPr>
            <a:r>
              <a:rPr sz="1600">
                <a:latin typeface="微软雅黑" panose="020B0503020204020204" charset="-122"/>
                <a:ea typeface="微软雅黑" panose="020B0503020204020204" charset="-122"/>
                <a:cs typeface="微软雅黑" panose="020B0503020204020204" charset="-122"/>
              </a:rPr>
              <a:t>统一润滑站，使布局.走向设备标准化,方便整体设计。</a:t>
            </a:r>
            <a:endParaRPr sz="1600">
              <a:latin typeface="微软雅黑" panose="020B0503020204020204" charset="-122"/>
              <a:ea typeface="微软雅黑" panose="020B0503020204020204" charset="-122"/>
              <a:cs typeface="微软雅黑" panose="020B0503020204020204" charset="-122"/>
            </a:endParaRPr>
          </a:p>
          <a:p>
            <a:pPr marL="571500" indent="-571500">
              <a:lnSpc>
                <a:spcPct val="80000"/>
              </a:lnSpc>
              <a:buNone/>
            </a:pPr>
            <a:r>
              <a:rPr sz="1600">
                <a:latin typeface="微软雅黑" panose="020B0503020204020204" charset="-122"/>
                <a:ea typeface="微软雅黑" panose="020B0503020204020204" charset="-122"/>
                <a:cs typeface="微软雅黑" panose="020B0503020204020204" charset="-122"/>
              </a:rPr>
              <a:t>缩减设备空间，在环境上赢得更高的竞争力。</a:t>
            </a:r>
            <a:endParaRPr sz="1600">
              <a:latin typeface="微软雅黑" panose="020B0503020204020204" charset="-122"/>
              <a:ea typeface="微软雅黑" panose="020B0503020204020204" charset="-122"/>
              <a:cs typeface="微软雅黑" panose="020B0503020204020204" charset="-122"/>
            </a:endParaRPr>
          </a:p>
          <a:p>
            <a:pPr marL="571500" indent="-571500">
              <a:lnSpc>
                <a:spcPct val="80000"/>
              </a:lnSpc>
              <a:buNone/>
            </a:pPr>
            <a:r>
              <a:rPr sz="1600">
                <a:latin typeface="微软雅黑" panose="020B0503020204020204" charset="-122"/>
                <a:ea typeface="微软雅黑" panose="020B0503020204020204" charset="-122"/>
                <a:cs typeface="微软雅黑" panose="020B0503020204020204" charset="-122"/>
              </a:rPr>
              <a:t>同给油器.气阀开发设计并行,推出系列化产品。</a:t>
            </a:r>
            <a:endParaRPr sz="1600">
              <a:latin typeface="微软雅黑" panose="020B0503020204020204" charset="-122"/>
              <a:ea typeface="微软雅黑" panose="020B0503020204020204" charset="-122"/>
              <a:cs typeface="微软雅黑" panose="020B0503020204020204" charset="-122"/>
            </a:endParaRPr>
          </a:p>
          <a:p>
            <a:pPr marL="571500" indent="-571500">
              <a:lnSpc>
                <a:spcPct val="80000"/>
              </a:lnSpc>
              <a:buNone/>
            </a:pPr>
            <a:r>
              <a:rPr sz="1600">
                <a:latin typeface="微软雅黑" panose="020B0503020204020204" charset="-122"/>
                <a:ea typeface="微软雅黑" panose="020B0503020204020204" charset="-122"/>
                <a:cs typeface="微软雅黑" panose="020B0503020204020204" charset="-122"/>
              </a:rPr>
              <a:t>集成泵站各部分部件基础要求</a:t>
            </a:r>
            <a:endParaRPr sz="1600">
              <a:latin typeface="微软雅黑" panose="020B0503020204020204" charset="-122"/>
              <a:ea typeface="微软雅黑" panose="020B0503020204020204" charset="-122"/>
              <a:cs typeface="微软雅黑" panose="020B0503020204020204" charset="-122"/>
            </a:endParaRPr>
          </a:p>
          <a:p>
            <a:pPr marL="571500" indent="-571500">
              <a:lnSpc>
                <a:spcPct val="80000"/>
              </a:lnSpc>
              <a:buNone/>
            </a:pPr>
            <a:r>
              <a:rPr sz="1600">
                <a:latin typeface="微软雅黑" panose="020B0503020204020204" charset="-122"/>
                <a:ea typeface="微软雅黑" panose="020B0503020204020204" charset="-122"/>
                <a:cs typeface="微软雅黑" panose="020B0503020204020204" charset="-122"/>
              </a:rPr>
              <a:t>集成泵站包含：润滑泵、润滑油测量装置、集成泵站结构、集油块、标准连接接口等</a:t>
            </a:r>
            <a:endParaRPr sz="1600">
              <a:latin typeface="微软雅黑" panose="020B0503020204020204" charset="-122"/>
              <a:ea typeface="微软雅黑" panose="020B0503020204020204" charset="-122"/>
              <a:cs typeface="微软雅黑" panose="020B0503020204020204" charset="-122"/>
            </a:endParaRPr>
          </a:p>
          <a:p>
            <a:pPr marL="571500" indent="-571500">
              <a:lnSpc>
                <a:spcPct val="80000"/>
              </a:lnSpc>
              <a:buNone/>
            </a:pPr>
            <a:r>
              <a:rPr sz="1600">
                <a:latin typeface="微软雅黑" panose="020B0503020204020204" charset="-122"/>
                <a:ea typeface="微软雅黑" panose="020B0503020204020204" charset="-122"/>
                <a:cs typeface="微软雅黑" panose="020B0503020204020204" charset="-122"/>
              </a:rPr>
              <a:t>1）润滑泵</a:t>
            </a:r>
            <a:endParaRPr sz="1600">
              <a:latin typeface="微软雅黑" panose="020B0503020204020204" charset="-122"/>
              <a:ea typeface="微软雅黑" panose="020B0503020204020204" charset="-122"/>
              <a:cs typeface="微软雅黑" panose="020B0503020204020204" charset="-122"/>
            </a:endParaRPr>
          </a:p>
          <a:p>
            <a:pPr marL="571500" indent="-571500">
              <a:lnSpc>
                <a:spcPct val="80000"/>
              </a:lnSpc>
              <a:buNone/>
            </a:pPr>
            <a:r>
              <a:rPr sz="1600">
                <a:latin typeface="微软雅黑" panose="020B0503020204020204" charset="-122"/>
                <a:ea typeface="微软雅黑" panose="020B0503020204020204" charset="-122"/>
                <a:cs typeface="微软雅黑" panose="020B0503020204020204" charset="-122"/>
              </a:rPr>
              <a:t>要求：工称压力：31.5mpa</a:t>
            </a:r>
            <a:endParaRPr sz="1600">
              <a:latin typeface="微软雅黑" panose="020B0503020204020204" charset="-122"/>
              <a:ea typeface="微软雅黑" panose="020B0503020204020204" charset="-122"/>
              <a:cs typeface="微软雅黑" panose="020B0503020204020204" charset="-122"/>
            </a:endParaRPr>
          </a:p>
          <a:p>
            <a:pPr marL="571500" indent="-571500">
              <a:lnSpc>
                <a:spcPct val="80000"/>
              </a:lnSpc>
              <a:buNone/>
            </a:pPr>
            <a:r>
              <a:rPr sz="1600">
                <a:latin typeface="微软雅黑" panose="020B0503020204020204" charset="-122"/>
                <a:ea typeface="微软雅黑" panose="020B0503020204020204" charset="-122"/>
                <a:cs typeface="微软雅黑" panose="020B0503020204020204" charset="-122"/>
              </a:rPr>
              <a:t>         容积：30L左右</a:t>
            </a:r>
            <a:endParaRPr sz="1600">
              <a:latin typeface="微软雅黑" panose="020B0503020204020204" charset="-122"/>
              <a:ea typeface="微软雅黑" panose="020B0503020204020204" charset="-122"/>
              <a:cs typeface="微软雅黑" panose="020B0503020204020204" charset="-122"/>
            </a:endParaRPr>
          </a:p>
          <a:p>
            <a:pPr marL="571500" indent="-571500">
              <a:lnSpc>
                <a:spcPct val="80000"/>
              </a:lnSpc>
              <a:buNone/>
            </a:pPr>
            <a:r>
              <a:rPr sz="1600">
                <a:latin typeface="微软雅黑" panose="020B0503020204020204" charset="-122"/>
                <a:ea typeface="微软雅黑" panose="020B0503020204020204" charset="-122"/>
                <a:cs typeface="微软雅黑" panose="020B0503020204020204" charset="-122"/>
              </a:rPr>
              <a:t>         要求体积小，重量轻、润滑泵各组件模块化，包含：柱塞、减速机、储脂桶、搅拌器等做到那里故障直接拆那里，以满足方便快速维护，</a:t>
            </a:r>
            <a:endParaRPr sz="1600">
              <a:latin typeface="微软雅黑" panose="020B0503020204020204" charset="-122"/>
              <a:ea typeface="微软雅黑" panose="020B0503020204020204" charset="-122"/>
              <a:cs typeface="微软雅黑" panose="020B0503020204020204" charset="-122"/>
            </a:endParaRPr>
          </a:p>
          <a:p>
            <a:pPr marL="571500" indent="-571500">
              <a:lnSpc>
                <a:spcPct val="80000"/>
              </a:lnSpc>
              <a:buNone/>
            </a:pPr>
            <a:r>
              <a:rPr sz="1600">
                <a:latin typeface="微软雅黑" panose="020B0503020204020204" charset="-122"/>
                <a:ea typeface="微软雅黑" panose="020B0503020204020204" charset="-122"/>
                <a:cs typeface="微软雅黑" panose="020B0503020204020204" charset="-122"/>
              </a:rPr>
              <a:t>2）润滑泵测量装置</a:t>
            </a:r>
            <a:endParaRPr sz="1600">
              <a:latin typeface="微软雅黑" panose="020B0503020204020204" charset="-122"/>
              <a:ea typeface="微软雅黑" panose="020B0503020204020204" charset="-122"/>
              <a:cs typeface="微软雅黑" panose="020B0503020204020204" charset="-122"/>
            </a:endParaRPr>
          </a:p>
          <a:p>
            <a:pPr marL="571500" indent="-571500">
              <a:lnSpc>
                <a:spcPct val="80000"/>
              </a:lnSpc>
              <a:buNone/>
            </a:pPr>
            <a:r>
              <a:rPr sz="1600">
                <a:latin typeface="微软雅黑" panose="020B0503020204020204" charset="-122"/>
                <a:ea typeface="微软雅黑" panose="020B0503020204020204" charset="-122"/>
                <a:cs typeface="微软雅黑" panose="020B0503020204020204" charset="-122"/>
              </a:rPr>
              <a:t>目的：测量润滑油上下限</a:t>
            </a:r>
            <a:endParaRPr sz="1600">
              <a:latin typeface="微软雅黑" panose="020B0503020204020204" charset="-122"/>
              <a:ea typeface="微软雅黑" panose="020B0503020204020204" charset="-122"/>
              <a:cs typeface="微软雅黑" panose="020B0503020204020204" charset="-122"/>
            </a:endParaRPr>
          </a:p>
          <a:p>
            <a:pPr marL="571500" indent="-571500">
              <a:lnSpc>
                <a:spcPct val="80000"/>
              </a:lnSpc>
              <a:buNone/>
            </a:pPr>
            <a:r>
              <a:rPr sz="1600">
                <a:latin typeface="微软雅黑" panose="020B0503020204020204" charset="-122"/>
                <a:ea typeface="微软雅黑" panose="020B0503020204020204" charset="-122"/>
                <a:cs typeface="微软雅黑" panose="020B0503020204020204" charset="-122"/>
              </a:rPr>
              <a:t>         要求能够独立于润滑泵之外，使得在系统能够在厂调试后到现场无需调试，测量可采用接近装置或重力传感器</a:t>
            </a:r>
            <a:endParaRPr sz="1600">
              <a:latin typeface="微软雅黑" panose="020B0503020204020204" charset="-122"/>
              <a:ea typeface="微软雅黑" panose="020B0503020204020204" charset="-122"/>
              <a:cs typeface="微软雅黑" panose="020B0503020204020204" charset="-122"/>
            </a:endParaRPr>
          </a:p>
        </p:txBody>
      </p:sp>
      <p:pic>
        <p:nvPicPr>
          <p:cNvPr id="2" name="图片 1" descr="LOGO"/>
          <p:cNvPicPr>
            <a:picLocks noChangeAspect="1"/>
          </p:cNvPicPr>
          <p:nvPr/>
        </p:nvPicPr>
        <p:blipFill>
          <a:blip r:embed="rId1"/>
          <a:stretch>
            <a:fillRect/>
          </a:stretch>
        </p:blipFill>
        <p:spPr>
          <a:xfrm>
            <a:off x="10594975" y="99060"/>
            <a:ext cx="1134110" cy="586105"/>
          </a:xfrm>
          <a:prstGeom prst="rect">
            <a:avLst/>
          </a:prstGeom>
        </p:spPr>
      </p:pic>
      <p:grpSp>
        <p:nvGrpSpPr>
          <p:cNvPr id="5" name="组合 4"/>
          <p:cNvGrpSpPr/>
          <p:nvPr/>
        </p:nvGrpSpPr>
        <p:grpSpPr>
          <a:xfrm>
            <a:off x="280670" y="377190"/>
            <a:ext cx="681990" cy="288925"/>
            <a:chOff x="289" y="460"/>
            <a:chExt cx="1389" cy="588"/>
          </a:xfrm>
        </p:grpSpPr>
        <p:grpSp>
          <p:nvGrpSpPr>
            <p:cNvPr id="6" name="组合 5"/>
            <p:cNvGrpSpPr/>
            <p:nvPr/>
          </p:nvGrpSpPr>
          <p:grpSpPr>
            <a:xfrm rot="18900000">
              <a:off x="1062" y="460"/>
              <a:ext cx="616" cy="584"/>
              <a:chOff x="9851" y="5951"/>
              <a:chExt cx="972" cy="922"/>
            </a:xfrm>
          </p:grpSpPr>
          <p:sp>
            <p:nvSpPr>
              <p:cNvPr id="7" name="矩形 6"/>
              <p:cNvSpPr/>
              <p:nvPr/>
            </p:nvSpPr>
            <p:spPr>
              <a:xfrm>
                <a:off x="10061" y="6161"/>
                <a:ext cx="762" cy="712"/>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8" name="矩形 7"/>
              <p:cNvSpPr/>
              <p:nvPr/>
            </p:nvSpPr>
            <p:spPr>
              <a:xfrm>
                <a:off x="9851" y="5951"/>
                <a:ext cx="762" cy="7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nvGrpSpPr>
            <p:cNvPr id="9" name="组合 8"/>
            <p:cNvGrpSpPr/>
            <p:nvPr/>
          </p:nvGrpSpPr>
          <p:grpSpPr>
            <a:xfrm rot="18900000">
              <a:off x="680" y="460"/>
              <a:ext cx="616" cy="584"/>
              <a:chOff x="9851" y="5951"/>
              <a:chExt cx="972" cy="922"/>
            </a:xfrm>
          </p:grpSpPr>
          <p:sp>
            <p:nvSpPr>
              <p:cNvPr id="10" name="矩形 9"/>
              <p:cNvSpPr/>
              <p:nvPr/>
            </p:nvSpPr>
            <p:spPr>
              <a:xfrm>
                <a:off x="10061" y="6161"/>
                <a:ext cx="762" cy="712"/>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1" name="矩形 10"/>
              <p:cNvSpPr/>
              <p:nvPr/>
            </p:nvSpPr>
            <p:spPr>
              <a:xfrm>
                <a:off x="9851" y="5951"/>
                <a:ext cx="762" cy="7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nvGrpSpPr>
            <p:cNvPr id="12" name="组合 11"/>
            <p:cNvGrpSpPr/>
            <p:nvPr/>
          </p:nvGrpSpPr>
          <p:grpSpPr>
            <a:xfrm rot="18900000">
              <a:off x="289" y="464"/>
              <a:ext cx="616" cy="584"/>
              <a:chOff x="9851" y="5951"/>
              <a:chExt cx="972" cy="922"/>
            </a:xfrm>
          </p:grpSpPr>
          <p:sp>
            <p:nvSpPr>
              <p:cNvPr id="13" name="矩形 12"/>
              <p:cNvSpPr/>
              <p:nvPr/>
            </p:nvSpPr>
            <p:spPr>
              <a:xfrm>
                <a:off x="10061" y="6161"/>
                <a:ext cx="762" cy="712"/>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4" name="矩形 13"/>
              <p:cNvSpPr/>
              <p:nvPr/>
            </p:nvSpPr>
            <p:spPr>
              <a:xfrm>
                <a:off x="9851" y="5951"/>
                <a:ext cx="762" cy="7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sp>
        <p:nvSpPr>
          <p:cNvPr id="15" name="矩形 14"/>
          <p:cNvSpPr/>
          <p:nvPr/>
        </p:nvSpPr>
        <p:spPr>
          <a:xfrm>
            <a:off x="1044575" y="775335"/>
            <a:ext cx="10800080" cy="144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17" name="图片 16" descr="图片1"/>
          <p:cNvPicPr>
            <a:picLocks noChangeAspect="1"/>
          </p:cNvPicPr>
          <p:nvPr/>
        </p:nvPicPr>
        <p:blipFill>
          <a:blip r:embed="rId2"/>
          <a:stretch>
            <a:fillRect/>
          </a:stretch>
        </p:blipFill>
        <p:spPr>
          <a:xfrm>
            <a:off x="8112760" y="56515"/>
            <a:ext cx="2542540" cy="77152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000" advTm="10000">
        <p:cover/>
      </p:transition>
    </mc:Choice>
    <mc:Fallback>
      <p:transition spd="slow" advTm="10000">
        <p:cov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1" fill="hold" grpId="0" nodeType="after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500" fill="hold"/>
                                        <p:tgtEl>
                                          <p:spTgt spid="15"/>
                                        </p:tgtEl>
                                        <p:attrNameLst>
                                          <p:attrName>ppt_x</p:attrName>
                                        </p:attrNameLst>
                                      </p:cBhvr>
                                      <p:tavLst>
                                        <p:tav tm="0">
                                          <p:val>
                                            <p:strVal val="#ppt_x"/>
                                          </p:val>
                                        </p:tav>
                                        <p:tav tm="100000">
                                          <p:val>
                                            <p:strVal val="#ppt_x"/>
                                          </p:val>
                                        </p:tav>
                                      </p:tavLst>
                                    </p:anim>
                                    <p:anim calcmode="lin" valueType="num">
                                      <p:cBhvr additive="base">
                                        <p:cTn id="13" dur="500" fill="hold"/>
                                        <p:tgtEl>
                                          <p:spTgt spid="15"/>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22" presetClass="entr" presetSubtype="4" fill="hold" grpId="0" nodeType="afterEffect">
                                  <p:stCondLst>
                                    <p:cond delay="0"/>
                                  </p:stCondLst>
                                  <p:childTnLst>
                                    <p:set>
                                      <p:cBhvr>
                                        <p:cTn id="16" dur="1" fill="hold">
                                          <p:stCondLst>
                                            <p:cond delay="0"/>
                                          </p:stCondLst>
                                        </p:cTn>
                                        <p:tgtEl>
                                          <p:spTgt spid="41"/>
                                        </p:tgtEl>
                                        <p:attrNameLst>
                                          <p:attrName>style.visibility</p:attrName>
                                        </p:attrNameLst>
                                      </p:cBhvr>
                                      <p:to>
                                        <p:strVal val="visible"/>
                                      </p:to>
                                    </p:set>
                                    <p:animEffect transition="in" filter="wipe(down)">
                                      <p:cBhvr>
                                        <p:cTn id="17" dur="500"/>
                                        <p:tgtEl>
                                          <p:spTgt spid="41"/>
                                        </p:tgtEl>
                                      </p:cBhvr>
                                    </p:animEffect>
                                  </p:childTnLst>
                                </p:cTn>
                              </p:par>
                            </p:childTnLst>
                          </p:cTn>
                        </p:par>
                        <p:par>
                          <p:cTn id="18" fill="hold">
                            <p:stCondLst>
                              <p:cond delay="1500"/>
                            </p:stCondLst>
                            <p:childTnLst>
                              <p:par>
                                <p:cTn id="19" presetID="10" presetClass="entr" presetSubtype="0" fill="hold" nodeType="after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500"/>
                                        <p:tgtEl>
                                          <p:spTgt spid="17"/>
                                        </p:tgtEl>
                                      </p:cBhvr>
                                    </p:animEffect>
                                  </p:childTnLst>
                                </p:cTn>
                              </p:par>
                            </p:childTnLst>
                          </p:cTn>
                        </p:par>
                        <p:par>
                          <p:cTn id="22" fill="hold">
                            <p:stCondLst>
                              <p:cond delay="2000"/>
                            </p:stCondLst>
                            <p:childTnLst>
                              <p:par>
                                <p:cTn id="23" presetID="2" presetClass="entr" presetSubtype="2" fill="hold" nodeType="after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additive="base">
                                        <p:cTn id="25" dur="500" fill="hold"/>
                                        <p:tgtEl>
                                          <p:spTgt spid="2"/>
                                        </p:tgtEl>
                                        <p:attrNameLst>
                                          <p:attrName>ppt_x</p:attrName>
                                        </p:attrNameLst>
                                      </p:cBhvr>
                                      <p:tavLst>
                                        <p:tav tm="0">
                                          <p:val>
                                            <p:strVal val="1+#ppt_w/2"/>
                                          </p:val>
                                        </p:tav>
                                        <p:tav tm="100000">
                                          <p:val>
                                            <p:strVal val="#ppt_x"/>
                                          </p:val>
                                        </p:tav>
                                      </p:tavLst>
                                    </p:anim>
                                    <p:anim calcmode="lin" valueType="num">
                                      <p:cBhvr additive="base">
                                        <p:cTn id="26" dur="500" fill="hold"/>
                                        <p:tgtEl>
                                          <p:spTgt spid="2"/>
                                        </p:tgtEl>
                                        <p:attrNameLst>
                                          <p:attrName>ppt_y</p:attrName>
                                        </p:attrNameLst>
                                      </p:cBhvr>
                                      <p:tavLst>
                                        <p:tav tm="0">
                                          <p:val>
                                            <p:strVal val="#ppt_y"/>
                                          </p:val>
                                        </p:tav>
                                        <p:tav tm="100000">
                                          <p:val>
                                            <p:strVal val="#ppt_y"/>
                                          </p:val>
                                        </p:tav>
                                      </p:tavLst>
                                    </p:anim>
                                  </p:childTnLst>
                                </p:cTn>
                              </p:par>
                            </p:childTnLst>
                          </p:cTn>
                        </p:par>
                        <p:par>
                          <p:cTn id="27" fill="hold">
                            <p:stCondLst>
                              <p:cond delay="2500"/>
                            </p:stCondLst>
                            <p:childTnLst>
                              <p:par>
                                <p:cTn id="28" presetID="10" presetClass="entr" presetSubtype="0" fill="hold" grpId="0" nodeType="after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fade">
                                      <p:cBhvr>
                                        <p:cTn id="3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15" grpId="0" bldLvl="0" animBg="1"/>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文本框 40"/>
          <p:cNvSpPr txBox="1"/>
          <p:nvPr/>
        </p:nvSpPr>
        <p:spPr>
          <a:xfrm>
            <a:off x="1170940" y="290830"/>
            <a:ext cx="4918075" cy="460375"/>
          </a:xfrm>
          <a:prstGeom prst="rect">
            <a:avLst/>
          </a:prstGeom>
          <a:noFill/>
        </p:spPr>
        <p:txBody>
          <a:bodyPr wrap="square" rtlCol="0">
            <a:spAutoFit/>
          </a:bodyPr>
          <a:p>
            <a:pPr lvl="0">
              <a:defRPr/>
            </a:pPr>
            <a:r>
              <a:rPr lang="zh-CN" altLang="en-US" sz="2400" b="1">
                <a:solidFill>
                  <a:srgbClr val="C00000"/>
                </a:solidFill>
                <a:latin typeface="微软雅黑" panose="020B0503020204020204" charset="-122"/>
                <a:ea typeface="微软雅黑" panose="020B0503020204020204" charset="-122"/>
                <a:sym typeface="+mn-ea"/>
              </a:rPr>
              <a:t>机械设计部件基础要求</a:t>
            </a:r>
            <a:endParaRPr lang="zh-CN" altLang="en-US" sz="2400" b="1" kern="0" dirty="0">
              <a:solidFill>
                <a:srgbClr val="C00000"/>
              </a:solidFill>
              <a:latin typeface="微软雅黑" panose="020B0503020204020204" charset="-122"/>
              <a:ea typeface="微软雅黑" panose="020B0503020204020204" charset="-122"/>
              <a:cs typeface="微软雅黑" panose="020B0503020204020204" charset="-122"/>
              <a:sym typeface="+mn-ea"/>
            </a:endParaRPr>
          </a:p>
        </p:txBody>
      </p:sp>
      <p:sp>
        <p:nvSpPr>
          <p:cNvPr id="4" name="文本占位符 6146"/>
          <p:cNvSpPr>
            <a:spLocks noGrp="1"/>
          </p:cNvSpPr>
          <p:nvPr/>
        </p:nvSpPr>
        <p:spPr>
          <a:xfrm>
            <a:off x="1019810" y="1051560"/>
            <a:ext cx="9575165" cy="5356225"/>
          </a:xfrm>
          <a:prstGeom prst="rect">
            <a:avLst/>
          </a:prstGeom>
        </p:spPr>
        <p:txBody>
          <a:bodyPr vert="horz" lIns="91440" tIns="45720" rIns="91440" bIns="45720" rtlCol="0" anchor="t">
            <a:noAutofit/>
          </a:bodyPr>
          <a:lstStyle>
            <a:lvl1pPr marL="228600" indent="-228600" algn="l" defTabSz="915035"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5035"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5035"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565" indent="-228600" algn="l" defTabSz="91503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503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5235" indent="-228600" algn="l" defTabSz="91503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503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635" indent="-228600" algn="l" defTabSz="91503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835" indent="-228600" algn="l" defTabSz="91503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90000"/>
              </a:lnSpc>
              <a:buNone/>
            </a:pPr>
            <a:r>
              <a:rPr sz="1600">
                <a:latin typeface="微软雅黑" panose="020B0503020204020204" charset="-122"/>
                <a:ea typeface="微软雅黑" panose="020B0503020204020204" charset="-122"/>
                <a:cs typeface="微软雅黑" panose="020B0503020204020204" charset="-122"/>
              </a:rPr>
              <a:t>3）集成泵站结构</a:t>
            </a:r>
            <a:endParaRPr sz="1600">
              <a:latin typeface="微软雅黑" panose="020B0503020204020204" charset="-122"/>
              <a:ea typeface="微软雅黑" panose="020B0503020204020204" charset="-122"/>
              <a:cs typeface="微软雅黑" panose="020B0503020204020204" charset="-122"/>
            </a:endParaRPr>
          </a:p>
          <a:p>
            <a:pPr algn="just">
              <a:lnSpc>
                <a:spcPct val="60000"/>
              </a:lnSpc>
              <a:buNone/>
            </a:pPr>
            <a:r>
              <a:rPr sz="1600">
                <a:latin typeface="微软雅黑" panose="020B0503020204020204" charset="-122"/>
                <a:ea typeface="微软雅黑" panose="020B0503020204020204" charset="-122"/>
                <a:cs typeface="微软雅黑" panose="020B0503020204020204" charset="-122"/>
              </a:rPr>
              <a:t>目的：再设计院的设计中省略泵房，方便安装及运输，提升整体档次</a:t>
            </a:r>
            <a:endParaRPr sz="1600">
              <a:latin typeface="微软雅黑" panose="020B0503020204020204" charset="-122"/>
              <a:ea typeface="微软雅黑" panose="020B0503020204020204" charset="-122"/>
              <a:cs typeface="微软雅黑" panose="020B0503020204020204" charset="-122"/>
            </a:endParaRPr>
          </a:p>
          <a:p>
            <a:pPr algn="just">
              <a:lnSpc>
                <a:spcPct val="60000"/>
              </a:lnSpc>
              <a:buNone/>
            </a:pPr>
            <a:r>
              <a:rPr sz="1600">
                <a:latin typeface="微软雅黑" panose="020B0503020204020204" charset="-122"/>
                <a:ea typeface="微软雅黑" panose="020B0503020204020204" charset="-122"/>
                <a:cs typeface="微软雅黑" panose="020B0503020204020204" charset="-122"/>
              </a:rPr>
              <a:t>         要求：承重：满足所有元件装入后可以随意吊装 </a:t>
            </a:r>
            <a:endParaRPr sz="1600">
              <a:latin typeface="微软雅黑" panose="020B0503020204020204" charset="-122"/>
              <a:ea typeface="微软雅黑" panose="020B0503020204020204" charset="-122"/>
              <a:cs typeface="微软雅黑" panose="020B0503020204020204" charset="-122"/>
            </a:endParaRPr>
          </a:p>
          <a:p>
            <a:pPr algn="just">
              <a:lnSpc>
                <a:spcPct val="60000"/>
              </a:lnSpc>
              <a:buNone/>
            </a:pPr>
            <a:r>
              <a:rPr sz="1600">
                <a:latin typeface="微软雅黑" panose="020B0503020204020204" charset="-122"/>
                <a:ea typeface="微软雅黑" panose="020B0503020204020204" charset="-122"/>
                <a:cs typeface="微软雅黑" panose="020B0503020204020204" charset="-122"/>
              </a:rPr>
              <a:t>                  维护：方便，所有的门都可以打开，当所有门打开后如同室外检修一样，润滑可抽拉出柜体进行维修</a:t>
            </a:r>
            <a:endParaRPr sz="1600">
              <a:latin typeface="微软雅黑" panose="020B0503020204020204" charset="-122"/>
              <a:ea typeface="微软雅黑" panose="020B0503020204020204" charset="-122"/>
              <a:cs typeface="微软雅黑" panose="020B0503020204020204" charset="-122"/>
            </a:endParaRPr>
          </a:p>
          <a:p>
            <a:pPr algn="just">
              <a:lnSpc>
                <a:spcPct val="60000"/>
              </a:lnSpc>
              <a:buNone/>
            </a:pPr>
            <a:r>
              <a:rPr sz="1600">
                <a:latin typeface="微软雅黑" panose="020B0503020204020204" charset="-122"/>
                <a:ea typeface="微软雅黑" panose="020B0503020204020204" charset="-122"/>
                <a:cs typeface="微软雅黑" panose="020B0503020204020204" charset="-122"/>
              </a:rPr>
              <a:t>                  标准：各部分设计不容许应付，全部采用标准件装配</a:t>
            </a:r>
            <a:endParaRPr sz="1600">
              <a:latin typeface="微软雅黑" panose="020B0503020204020204" charset="-122"/>
              <a:ea typeface="微软雅黑" panose="020B0503020204020204" charset="-122"/>
              <a:cs typeface="微软雅黑" panose="020B0503020204020204" charset="-122"/>
            </a:endParaRPr>
          </a:p>
          <a:p>
            <a:pPr algn="just">
              <a:lnSpc>
                <a:spcPct val="60000"/>
              </a:lnSpc>
              <a:buNone/>
            </a:pPr>
            <a:r>
              <a:rPr sz="1600">
                <a:latin typeface="微软雅黑" panose="020B0503020204020204" charset="-122"/>
                <a:ea typeface="微软雅黑" panose="020B0503020204020204" charset="-122"/>
                <a:cs typeface="微软雅黑" panose="020B0503020204020204" charset="-122"/>
              </a:rPr>
              <a:t>                  外观：做到尽善尽美，以国际威图标准设计</a:t>
            </a:r>
            <a:endParaRPr sz="1600">
              <a:latin typeface="微软雅黑" panose="020B0503020204020204" charset="-122"/>
              <a:ea typeface="微软雅黑" panose="020B0503020204020204" charset="-122"/>
              <a:cs typeface="微软雅黑" panose="020B0503020204020204" charset="-122"/>
            </a:endParaRPr>
          </a:p>
          <a:p>
            <a:pPr algn="just">
              <a:lnSpc>
                <a:spcPct val="60000"/>
              </a:lnSpc>
              <a:buNone/>
            </a:pPr>
            <a:r>
              <a:rPr sz="1600">
                <a:latin typeface="微软雅黑" panose="020B0503020204020204" charset="-122"/>
                <a:ea typeface="微软雅黑" panose="020B0503020204020204" charset="-122"/>
                <a:cs typeface="微软雅黑" panose="020B0503020204020204" charset="-122"/>
              </a:rPr>
              <a:t>4）集油块：</a:t>
            </a:r>
            <a:endParaRPr sz="1600">
              <a:latin typeface="微软雅黑" panose="020B0503020204020204" charset="-122"/>
              <a:ea typeface="微软雅黑" panose="020B0503020204020204" charset="-122"/>
              <a:cs typeface="微软雅黑" panose="020B0503020204020204" charset="-122"/>
            </a:endParaRPr>
          </a:p>
          <a:p>
            <a:pPr algn="just">
              <a:lnSpc>
                <a:spcPct val="60000"/>
              </a:lnSpc>
              <a:buNone/>
            </a:pPr>
            <a:r>
              <a:rPr sz="1600">
                <a:latin typeface="微软雅黑" panose="020B0503020204020204" charset="-122"/>
                <a:ea typeface="微软雅黑" panose="020B0503020204020204" charset="-122"/>
                <a:cs typeface="微软雅黑" panose="020B0503020204020204" charset="-122"/>
              </a:rPr>
              <a:t>目的：将所有集中，形成模块化，将两台泵的集油器集中更加简化，节约成本</a:t>
            </a:r>
            <a:endParaRPr sz="1600">
              <a:latin typeface="微软雅黑" panose="020B0503020204020204" charset="-122"/>
              <a:ea typeface="微软雅黑" panose="020B0503020204020204" charset="-122"/>
              <a:cs typeface="微软雅黑" panose="020B0503020204020204" charset="-122"/>
            </a:endParaRPr>
          </a:p>
          <a:p>
            <a:pPr algn="just">
              <a:lnSpc>
                <a:spcPct val="140000"/>
              </a:lnSpc>
              <a:buNone/>
            </a:pPr>
            <a:r>
              <a:rPr sz="1600">
                <a:latin typeface="微软雅黑" panose="020B0503020204020204" charset="-122"/>
                <a:ea typeface="微软雅黑" panose="020B0503020204020204" charset="-122"/>
                <a:cs typeface="微软雅黑" panose="020B0503020204020204" charset="-122"/>
              </a:rPr>
              <a:t>         要求：集成供油及加油过滤器、压力传感器、进油口、出油口、单向阀、加油口、加油系统双向换向阀、过滤器压差传感器（待定）、安全阀及安全阀报警传感器、溢流阀、自动泄压阀（用于设备检修或其他特殊用途）、机械式压力表等。</a:t>
            </a:r>
            <a:endParaRPr sz="1600">
              <a:latin typeface="微软雅黑" panose="020B0503020204020204" charset="-122"/>
              <a:ea typeface="微软雅黑" panose="020B0503020204020204" charset="-122"/>
              <a:cs typeface="微软雅黑" panose="020B0503020204020204" charset="-122"/>
            </a:endParaRPr>
          </a:p>
          <a:p>
            <a:pPr algn="just">
              <a:lnSpc>
                <a:spcPct val="90000"/>
              </a:lnSpc>
              <a:buNone/>
            </a:pPr>
            <a:r>
              <a:rPr sz="1600">
                <a:latin typeface="微软雅黑" panose="020B0503020204020204" charset="-122"/>
                <a:ea typeface="微软雅黑" panose="020B0503020204020204" charset="-122"/>
                <a:cs typeface="微软雅黑" panose="020B0503020204020204" charset="-122"/>
              </a:rPr>
              <a:t>5）标准连接接口</a:t>
            </a:r>
            <a:endParaRPr sz="1600">
              <a:latin typeface="微软雅黑" panose="020B0503020204020204" charset="-122"/>
              <a:ea typeface="微软雅黑" panose="020B0503020204020204" charset="-122"/>
              <a:cs typeface="微软雅黑" panose="020B0503020204020204" charset="-122"/>
            </a:endParaRPr>
          </a:p>
          <a:p>
            <a:pPr algn="just">
              <a:lnSpc>
                <a:spcPct val="90000"/>
              </a:lnSpc>
              <a:buNone/>
            </a:pPr>
            <a:r>
              <a:rPr sz="1600">
                <a:latin typeface="微软雅黑" panose="020B0503020204020204" charset="-122"/>
                <a:ea typeface="微软雅黑" panose="020B0503020204020204" charset="-122"/>
                <a:cs typeface="微软雅黑" panose="020B0503020204020204" charset="-122"/>
              </a:rPr>
              <a:t>目的：统一安装规范，利于设备的推广</a:t>
            </a:r>
            <a:endParaRPr sz="1600">
              <a:latin typeface="微软雅黑" panose="020B0503020204020204" charset="-122"/>
              <a:ea typeface="微软雅黑" panose="020B0503020204020204" charset="-122"/>
              <a:cs typeface="微软雅黑" panose="020B0503020204020204" charset="-122"/>
            </a:endParaRPr>
          </a:p>
          <a:p>
            <a:pPr algn="just">
              <a:lnSpc>
                <a:spcPct val="90000"/>
              </a:lnSpc>
              <a:buNone/>
            </a:pPr>
            <a:r>
              <a:rPr sz="1600">
                <a:latin typeface="微软雅黑" panose="020B0503020204020204" charset="-122"/>
                <a:ea typeface="微软雅黑" panose="020B0503020204020204" charset="-122"/>
                <a:cs typeface="微软雅黑" panose="020B0503020204020204" charset="-122"/>
              </a:rPr>
              <a:t>         要求：该机械类接口标准，预留标准加油口（其中包含两台泵使用不同的润滑脂的可能），预留标准出油口。</a:t>
            </a:r>
            <a:endParaRPr sz="1600">
              <a:latin typeface="微软雅黑" panose="020B0503020204020204" charset="-122"/>
              <a:ea typeface="微软雅黑" panose="020B0503020204020204" charset="-122"/>
              <a:cs typeface="微软雅黑" panose="020B0503020204020204" charset="-122"/>
            </a:endParaRPr>
          </a:p>
          <a:p>
            <a:pPr algn="just">
              <a:lnSpc>
                <a:spcPct val="90000"/>
              </a:lnSpc>
              <a:buNone/>
            </a:pPr>
            <a:r>
              <a:rPr sz="1600">
                <a:latin typeface="微软雅黑" panose="020B0503020204020204" charset="-122"/>
                <a:ea typeface="微软雅黑" panose="020B0503020204020204" charset="-122"/>
                <a:cs typeface="微软雅黑" panose="020B0503020204020204" charset="-122"/>
              </a:rPr>
              <a:t>         接口在运输安装构成中严格按照液压类安装规范的标准对其保护</a:t>
            </a:r>
            <a:endParaRPr sz="1600">
              <a:latin typeface="微软雅黑" panose="020B0503020204020204" charset="-122"/>
              <a:ea typeface="微软雅黑" panose="020B0503020204020204" charset="-122"/>
              <a:cs typeface="微软雅黑" panose="020B0503020204020204" charset="-122"/>
            </a:endParaRPr>
          </a:p>
        </p:txBody>
      </p:sp>
      <p:pic>
        <p:nvPicPr>
          <p:cNvPr id="2" name="图片 1" descr="LOGO"/>
          <p:cNvPicPr>
            <a:picLocks noChangeAspect="1"/>
          </p:cNvPicPr>
          <p:nvPr/>
        </p:nvPicPr>
        <p:blipFill>
          <a:blip r:embed="rId1"/>
          <a:stretch>
            <a:fillRect/>
          </a:stretch>
        </p:blipFill>
        <p:spPr>
          <a:xfrm>
            <a:off x="10594975" y="99060"/>
            <a:ext cx="1134110" cy="586105"/>
          </a:xfrm>
          <a:prstGeom prst="rect">
            <a:avLst/>
          </a:prstGeom>
        </p:spPr>
      </p:pic>
      <p:grpSp>
        <p:nvGrpSpPr>
          <p:cNvPr id="5" name="组合 4"/>
          <p:cNvGrpSpPr/>
          <p:nvPr/>
        </p:nvGrpSpPr>
        <p:grpSpPr>
          <a:xfrm>
            <a:off x="280670" y="377190"/>
            <a:ext cx="681990" cy="288925"/>
            <a:chOff x="289" y="460"/>
            <a:chExt cx="1389" cy="588"/>
          </a:xfrm>
        </p:grpSpPr>
        <p:grpSp>
          <p:nvGrpSpPr>
            <p:cNvPr id="6" name="组合 5"/>
            <p:cNvGrpSpPr/>
            <p:nvPr/>
          </p:nvGrpSpPr>
          <p:grpSpPr>
            <a:xfrm rot="18900000">
              <a:off x="1062" y="460"/>
              <a:ext cx="616" cy="584"/>
              <a:chOff x="9851" y="5951"/>
              <a:chExt cx="972" cy="922"/>
            </a:xfrm>
          </p:grpSpPr>
          <p:sp>
            <p:nvSpPr>
              <p:cNvPr id="7" name="矩形 6"/>
              <p:cNvSpPr/>
              <p:nvPr/>
            </p:nvSpPr>
            <p:spPr>
              <a:xfrm>
                <a:off x="10061" y="6161"/>
                <a:ext cx="762" cy="712"/>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8" name="矩形 7"/>
              <p:cNvSpPr/>
              <p:nvPr/>
            </p:nvSpPr>
            <p:spPr>
              <a:xfrm>
                <a:off x="9851" y="5951"/>
                <a:ext cx="762" cy="7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nvGrpSpPr>
            <p:cNvPr id="9" name="组合 8"/>
            <p:cNvGrpSpPr/>
            <p:nvPr/>
          </p:nvGrpSpPr>
          <p:grpSpPr>
            <a:xfrm rot="18900000">
              <a:off x="680" y="460"/>
              <a:ext cx="616" cy="584"/>
              <a:chOff x="9851" y="5951"/>
              <a:chExt cx="972" cy="922"/>
            </a:xfrm>
          </p:grpSpPr>
          <p:sp>
            <p:nvSpPr>
              <p:cNvPr id="10" name="矩形 9"/>
              <p:cNvSpPr/>
              <p:nvPr/>
            </p:nvSpPr>
            <p:spPr>
              <a:xfrm>
                <a:off x="10061" y="6161"/>
                <a:ext cx="762" cy="712"/>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1" name="矩形 10"/>
              <p:cNvSpPr/>
              <p:nvPr/>
            </p:nvSpPr>
            <p:spPr>
              <a:xfrm>
                <a:off x="9851" y="5951"/>
                <a:ext cx="762" cy="7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nvGrpSpPr>
            <p:cNvPr id="12" name="组合 11"/>
            <p:cNvGrpSpPr/>
            <p:nvPr/>
          </p:nvGrpSpPr>
          <p:grpSpPr>
            <a:xfrm rot="18900000">
              <a:off x="289" y="464"/>
              <a:ext cx="616" cy="584"/>
              <a:chOff x="9851" y="5951"/>
              <a:chExt cx="972" cy="922"/>
            </a:xfrm>
          </p:grpSpPr>
          <p:sp>
            <p:nvSpPr>
              <p:cNvPr id="13" name="矩形 12"/>
              <p:cNvSpPr/>
              <p:nvPr/>
            </p:nvSpPr>
            <p:spPr>
              <a:xfrm>
                <a:off x="10061" y="6161"/>
                <a:ext cx="762" cy="712"/>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4" name="矩形 13"/>
              <p:cNvSpPr/>
              <p:nvPr/>
            </p:nvSpPr>
            <p:spPr>
              <a:xfrm>
                <a:off x="9851" y="5951"/>
                <a:ext cx="762" cy="7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sp>
        <p:nvSpPr>
          <p:cNvPr id="15" name="矩形 14"/>
          <p:cNvSpPr/>
          <p:nvPr/>
        </p:nvSpPr>
        <p:spPr>
          <a:xfrm>
            <a:off x="1044575" y="775335"/>
            <a:ext cx="10800080" cy="144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17" name="图片 16" descr="图片1"/>
          <p:cNvPicPr>
            <a:picLocks noChangeAspect="1"/>
          </p:cNvPicPr>
          <p:nvPr/>
        </p:nvPicPr>
        <p:blipFill>
          <a:blip r:embed="rId2"/>
          <a:stretch>
            <a:fillRect/>
          </a:stretch>
        </p:blipFill>
        <p:spPr>
          <a:xfrm>
            <a:off x="8112760" y="56515"/>
            <a:ext cx="2542540" cy="77152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000" advTm="10000">
        <p:cover/>
      </p:transition>
    </mc:Choice>
    <mc:Fallback>
      <p:transition spd="slow" advTm="10000">
        <p:cov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1" fill="hold" grpId="0" nodeType="after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500" fill="hold"/>
                                        <p:tgtEl>
                                          <p:spTgt spid="15"/>
                                        </p:tgtEl>
                                        <p:attrNameLst>
                                          <p:attrName>ppt_x</p:attrName>
                                        </p:attrNameLst>
                                      </p:cBhvr>
                                      <p:tavLst>
                                        <p:tav tm="0">
                                          <p:val>
                                            <p:strVal val="#ppt_x"/>
                                          </p:val>
                                        </p:tav>
                                        <p:tav tm="100000">
                                          <p:val>
                                            <p:strVal val="#ppt_x"/>
                                          </p:val>
                                        </p:tav>
                                      </p:tavLst>
                                    </p:anim>
                                    <p:anim calcmode="lin" valueType="num">
                                      <p:cBhvr additive="base">
                                        <p:cTn id="13" dur="500" fill="hold"/>
                                        <p:tgtEl>
                                          <p:spTgt spid="15"/>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22" presetClass="entr" presetSubtype="4" fill="hold" grpId="0" nodeType="afterEffect">
                                  <p:stCondLst>
                                    <p:cond delay="0"/>
                                  </p:stCondLst>
                                  <p:childTnLst>
                                    <p:set>
                                      <p:cBhvr>
                                        <p:cTn id="16" dur="1" fill="hold">
                                          <p:stCondLst>
                                            <p:cond delay="0"/>
                                          </p:stCondLst>
                                        </p:cTn>
                                        <p:tgtEl>
                                          <p:spTgt spid="41"/>
                                        </p:tgtEl>
                                        <p:attrNameLst>
                                          <p:attrName>style.visibility</p:attrName>
                                        </p:attrNameLst>
                                      </p:cBhvr>
                                      <p:to>
                                        <p:strVal val="visible"/>
                                      </p:to>
                                    </p:set>
                                    <p:animEffect transition="in" filter="wipe(down)">
                                      <p:cBhvr>
                                        <p:cTn id="17" dur="500"/>
                                        <p:tgtEl>
                                          <p:spTgt spid="41"/>
                                        </p:tgtEl>
                                      </p:cBhvr>
                                    </p:animEffect>
                                  </p:childTnLst>
                                </p:cTn>
                              </p:par>
                            </p:childTnLst>
                          </p:cTn>
                        </p:par>
                        <p:par>
                          <p:cTn id="18" fill="hold">
                            <p:stCondLst>
                              <p:cond delay="1500"/>
                            </p:stCondLst>
                            <p:childTnLst>
                              <p:par>
                                <p:cTn id="19" presetID="10" presetClass="entr" presetSubtype="0" fill="hold" nodeType="after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500"/>
                                        <p:tgtEl>
                                          <p:spTgt spid="17"/>
                                        </p:tgtEl>
                                      </p:cBhvr>
                                    </p:animEffect>
                                  </p:childTnLst>
                                </p:cTn>
                              </p:par>
                            </p:childTnLst>
                          </p:cTn>
                        </p:par>
                        <p:par>
                          <p:cTn id="22" fill="hold">
                            <p:stCondLst>
                              <p:cond delay="2000"/>
                            </p:stCondLst>
                            <p:childTnLst>
                              <p:par>
                                <p:cTn id="23" presetID="2" presetClass="entr" presetSubtype="2" fill="hold" nodeType="after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additive="base">
                                        <p:cTn id="25" dur="500" fill="hold"/>
                                        <p:tgtEl>
                                          <p:spTgt spid="2"/>
                                        </p:tgtEl>
                                        <p:attrNameLst>
                                          <p:attrName>ppt_x</p:attrName>
                                        </p:attrNameLst>
                                      </p:cBhvr>
                                      <p:tavLst>
                                        <p:tav tm="0">
                                          <p:val>
                                            <p:strVal val="1+#ppt_w/2"/>
                                          </p:val>
                                        </p:tav>
                                        <p:tav tm="100000">
                                          <p:val>
                                            <p:strVal val="#ppt_x"/>
                                          </p:val>
                                        </p:tav>
                                      </p:tavLst>
                                    </p:anim>
                                    <p:anim calcmode="lin" valueType="num">
                                      <p:cBhvr additive="base">
                                        <p:cTn id="26" dur="500" fill="hold"/>
                                        <p:tgtEl>
                                          <p:spTgt spid="2"/>
                                        </p:tgtEl>
                                        <p:attrNameLst>
                                          <p:attrName>ppt_y</p:attrName>
                                        </p:attrNameLst>
                                      </p:cBhvr>
                                      <p:tavLst>
                                        <p:tav tm="0">
                                          <p:val>
                                            <p:strVal val="#ppt_y"/>
                                          </p:val>
                                        </p:tav>
                                        <p:tav tm="100000">
                                          <p:val>
                                            <p:strVal val="#ppt_y"/>
                                          </p:val>
                                        </p:tav>
                                      </p:tavLst>
                                    </p:anim>
                                  </p:childTnLst>
                                </p:cTn>
                              </p:par>
                            </p:childTnLst>
                          </p:cTn>
                        </p:par>
                        <p:par>
                          <p:cTn id="27" fill="hold">
                            <p:stCondLst>
                              <p:cond delay="2500"/>
                            </p:stCondLst>
                            <p:childTnLst>
                              <p:par>
                                <p:cTn id="28" presetID="10" presetClass="entr" presetSubtype="0" fill="hold" grpId="0" nodeType="after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fade">
                                      <p:cBhvr>
                                        <p:cTn id="3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15" grpId="0" bldLvl="0" animBg="1"/>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文本框 40"/>
          <p:cNvSpPr txBox="1"/>
          <p:nvPr/>
        </p:nvSpPr>
        <p:spPr>
          <a:xfrm>
            <a:off x="1170940" y="290830"/>
            <a:ext cx="4918075" cy="460375"/>
          </a:xfrm>
          <a:prstGeom prst="rect">
            <a:avLst/>
          </a:prstGeom>
          <a:noFill/>
        </p:spPr>
        <p:txBody>
          <a:bodyPr wrap="square" rtlCol="0">
            <a:spAutoFit/>
          </a:bodyPr>
          <a:p>
            <a:pPr lvl="0">
              <a:defRPr/>
            </a:pPr>
            <a:r>
              <a:rPr lang="zh-CN" altLang="en-US" sz="2400" b="1">
                <a:solidFill>
                  <a:srgbClr val="C00000"/>
                </a:solidFill>
                <a:latin typeface="微软雅黑" panose="020B0503020204020204" charset="-122"/>
                <a:ea typeface="微软雅黑" panose="020B0503020204020204" charset="-122"/>
                <a:sym typeface="+mn-ea"/>
              </a:rPr>
              <a:t>机械设计部件基础要求</a:t>
            </a:r>
            <a:endParaRPr lang="zh-CN" altLang="en-US" sz="2400" b="1" kern="0" dirty="0">
              <a:solidFill>
                <a:srgbClr val="C00000"/>
              </a:solidFill>
              <a:latin typeface="微软雅黑" panose="020B0503020204020204" charset="-122"/>
              <a:ea typeface="微软雅黑" panose="020B0503020204020204" charset="-122"/>
              <a:cs typeface="微软雅黑" panose="020B0503020204020204" charset="-122"/>
              <a:sym typeface="+mn-ea"/>
            </a:endParaRPr>
          </a:p>
        </p:txBody>
      </p:sp>
      <p:sp>
        <p:nvSpPr>
          <p:cNvPr id="4" name="文本占位符 6146"/>
          <p:cNvSpPr>
            <a:spLocks noGrp="1"/>
          </p:cNvSpPr>
          <p:nvPr/>
        </p:nvSpPr>
        <p:spPr>
          <a:xfrm>
            <a:off x="1019810" y="1051560"/>
            <a:ext cx="9575165" cy="4541520"/>
          </a:xfrm>
          <a:prstGeom prst="rect">
            <a:avLst/>
          </a:prstGeom>
        </p:spPr>
        <p:txBody>
          <a:bodyPr vert="horz" lIns="91440" tIns="45720" rIns="91440" bIns="45720" rtlCol="0" anchor="t">
            <a:noAutofit/>
          </a:bodyPr>
          <a:lstStyle>
            <a:lvl1pPr marL="228600" indent="-228600" algn="l" defTabSz="915035"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5035"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5035"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565" indent="-228600" algn="l" defTabSz="91503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503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5235" indent="-228600" algn="l" defTabSz="91503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503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635" indent="-228600" algn="l" defTabSz="91503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835" indent="-228600" algn="l" defTabSz="91503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buNone/>
            </a:pPr>
            <a:r>
              <a:rPr lang="en-US" altLang="zh-CN" sz="2000">
                <a:latin typeface="微软雅黑" panose="020B0503020204020204" charset="-122"/>
                <a:ea typeface="微软雅黑" panose="020B0503020204020204" charset="-122"/>
                <a:cs typeface="微软雅黑" panose="020B0503020204020204" charset="-122"/>
                <a:sym typeface="+mn-ea"/>
              </a:rPr>
              <a:t>3</a:t>
            </a:r>
            <a:r>
              <a:rPr lang="zh-CN" altLang="en-US" sz="2000">
                <a:latin typeface="微软雅黑" panose="020B0503020204020204" charset="-122"/>
                <a:ea typeface="微软雅黑" panose="020B0503020204020204" charset="-122"/>
                <a:cs typeface="微软雅黑" panose="020B0503020204020204" charset="-122"/>
                <a:sym typeface="+mn-ea"/>
              </a:rPr>
              <a:t>、电磁给油器</a:t>
            </a:r>
            <a:endParaRPr lang="zh-CN" altLang="en-US" sz="2000">
              <a:latin typeface="微软雅黑" panose="020B0503020204020204" charset="-122"/>
              <a:ea typeface="微软雅黑" panose="020B0503020204020204" charset="-122"/>
              <a:cs typeface="微软雅黑" panose="020B0503020204020204" charset="-122"/>
            </a:endParaRPr>
          </a:p>
          <a:p>
            <a:pPr>
              <a:lnSpc>
                <a:spcPct val="100000"/>
              </a:lnSpc>
              <a:buNone/>
            </a:pPr>
            <a:r>
              <a:rPr lang="zh-CN" altLang="en-US" sz="2000">
                <a:latin typeface="微软雅黑" panose="020B0503020204020204" charset="-122"/>
                <a:ea typeface="微软雅黑" panose="020B0503020204020204" charset="-122"/>
                <a:cs typeface="微软雅黑" panose="020B0503020204020204" charset="-122"/>
                <a:sym typeface="+mn-ea"/>
              </a:rPr>
              <a:t>电磁给油器是系统的主要执行元件，新型电磁给油器的设计目标有以下几条：</a:t>
            </a:r>
            <a:endParaRPr lang="zh-CN" altLang="en-US" sz="2000">
              <a:latin typeface="微软雅黑" panose="020B0503020204020204" charset="-122"/>
              <a:ea typeface="微软雅黑" panose="020B0503020204020204" charset="-122"/>
              <a:cs typeface="微软雅黑" panose="020B0503020204020204" charset="-122"/>
            </a:endParaRPr>
          </a:p>
          <a:p>
            <a:pPr>
              <a:lnSpc>
                <a:spcPct val="100000"/>
              </a:lnSpc>
              <a:buNone/>
            </a:pPr>
            <a:r>
              <a:rPr lang="zh-CN" altLang="en-US" sz="2000">
                <a:latin typeface="微软雅黑" panose="020B0503020204020204" charset="-122"/>
                <a:ea typeface="微软雅黑" panose="020B0503020204020204" charset="-122"/>
                <a:cs typeface="微软雅黑" panose="020B0503020204020204" charset="-122"/>
                <a:sym typeface="+mn-ea"/>
              </a:rPr>
              <a:t>稳定可靠，品质优良</a:t>
            </a:r>
            <a:endParaRPr lang="zh-CN" altLang="en-US" sz="2000">
              <a:latin typeface="微软雅黑" panose="020B0503020204020204" charset="-122"/>
              <a:ea typeface="微软雅黑" panose="020B0503020204020204" charset="-122"/>
              <a:cs typeface="微软雅黑" panose="020B0503020204020204" charset="-122"/>
            </a:endParaRPr>
          </a:p>
          <a:p>
            <a:pPr>
              <a:lnSpc>
                <a:spcPct val="100000"/>
              </a:lnSpc>
              <a:buNone/>
            </a:pPr>
            <a:r>
              <a:rPr lang="zh-CN" altLang="en-US" sz="2000">
                <a:latin typeface="微软雅黑" panose="020B0503020204020204" charset="-122"/>
                <a:ea typeface="微软雅黑" panose="020B0503020204020204" charset="-122"/>
                <a:cs typeface="微软雅黑" panose="020B0503020204020204" charset="-122"/>
                <a:sym typeface="+mn-ea"/>
              </a:rPr>
              <a:t>拆装模块化，能够达到几分钟内快速处理问题的原则</a:t>
            </a:r>
            <a:endParaRPr lang="zh-CN" altLang="en-US" sz="2000">
              <a:latin typeface="微软雅黑" panose="020B0503020204020204" charset="-122"/>
              <a:ea typeface="微软雅黑" panose="020B0503020204020204" charset="-122"/>
              <a:cs typeface="微软雅黑" panose="020B0503020204020204" charset="-122"/>
            </a:endParaRPr>
          </a:p>
          <a:p>
            <a:pPr>
              <a:lnSpc>
                <a:spcPct val="100000"/>
              </a:lnSpc>
              <a:buNone/>
            </a:pPr>
            <a:r>
              <a:rPr lang="zh-CN" altLang="en-US" sz="2000">
                <a:latin typeface="微软雅黑" panose="020B0503020204020204" charset="-122"/>
                <a:ea typeface="微软雅黑" panose="020B0503020204020204" charset="-122"/>
                <a:cs typeface="微软雅黑" panose="020B0503020204020204" charset="-122"/>
                <a:sym typeface="+mn-ea"/>
              </a:rPr>
              <a:t>根据油量腔产生系列产品</a:t>
            </a:r>
            <a:endParaRPr lang="zh-CN" altLang="en-US" sz="2000">
              <a:latin typeface="微软雅黑" panose="020B0503020204020204" charset="-122"/>
              <a:ea typeface="微软雅黑" panose="020B0503020204020204" charset="-122"/>
              <a:cs typeface="微软雅黑" panose="020B0503020204020204" charset="-122"/>
            </a:endParaRPr>
          </a:p>
          <a:p>
            <a:pPr>
              <a:lnSpc>
                <a:spcPct val="100000"/>
              </a:lnSpc>
              <a:buNone/>
            </a:pPr>
            <a:r>
              <a:rPr lang="zh-CN" altLang="en-US" sz="2000">
                <a:latin typeface="微软雅黑" panose="020B0503020204020204" charset="-122"/>
                <a:ea typeface="微软雅黑" panose="020B0503020204020204" charset="-122"/>
                <a:cs typeface="微软雅黑" panose="020B0503020204020204" charset="-122"/>
                <a:sym typeface="+mn-ea"/>
              </a:rPr>
              <a:t>所有部件拆装不超过</a:t>
            </a:r>
            <a:r>
              <a:rPr lang="en-US" altLang="zh-CN" sz="2000">
                <a:latin typeface="微软雅黑" panose="020B0503020204020204" charset="-122"/>
                <a:ea typeface="微软雅黑" panose="020B0503020204020204" charset="-122"/>
                <a:cs typeface="微软雅黑" panose="020B0503020204020204" charset="-122"/>
                <a:sym typeface="+mn-ea"/>
              </a:rPr>
              <a:t>4</a:t>
            </a:r>
            <a:r>
              <a:rPr lang="zh-CN" altLang="en-US" sz="2000">
                <a:latin typeface="微软雅黑" panose="020B0503020204020204" charset="-122"/>
                <a:ea typeface="微软雅黑" panose="020B0503020204020204" charset="-122"/>
                <a:cs typeface="微软雅黑" panose="020B0503020204020204" charset="-122"/>
                <a:sym typeface="+mn-ea"/>
              </a:rPr>
              <a:t>种工具便能拆装（内六方、螺丝刀、</a:t>
            </a:r>
            <a:r>
              <a:rPr lang="en-US" altLang="zh-CN" sz="2000">
                <a:latin typeface="微软雅黑" panose="020B0503020204020204" charset="-122"/>
                <a:ea typeface="微软雅黑" panose="020B0503020204020204" charset="-122"/>
                <a:cs typeface="微软雅黑" panose="020B0503020204020204" charset="-122"/>
                <a:sym typeface="+mn-ea"/>
              </a:rPr>
              <a:t>17-19</a:t>
            </a:r>
            <a:r>
              <a:rPr lang="zh-CN" altLang="en-US" sz="2000">
                <a:latin typeface="微软雅黑" panose="020B0503020204020204" charset="-122"/>
                <a:ea typeface="微软雅黑" panose="020B0503020204020204" charset="-122"/>
                <a:cs typeface="微软雅黑" panose="020B0503020204020204" charset="-122"/>
                <a:sym typeface="+mn-ea"/>
              </a:rPr>
              <a:t>扳手、尖口钳）</a:t>
            </a:r>
            <a:endParaRPr lang="zh-CN" altLang="en-US" sz="2000">
              <a:latin typeface="微软雅黑" panose="020B0503020204020204" charset="-122"/>
              <a:ea typeface="微软雅黑" panose="020B0503020204020204" charset="-122"/>
              <a:cs typeface="微软雅黑" panose="020B0503020204020204" charset="-122"/>
            </a:endParaRPr>
          </a:p>
          <a:p>
            <a:pPr>
              <a:lnSpc>
                <a:spcPct val="100000"/>
              </a:lnSpc>
              <a:buNone/>
            </a:pPr>
            <a:r>
              <a:rPr lang="zh-CN" altLang="en-US" sz="2000">
                <a:latin typeface="微软雅黑" panose="020B0503020204020204" charset="-122"/>
                <a:ea typeface="微软雅黑" panose="020B0503020204020204" charset="-122"/>
                <a:cs typeface="微软雅黑" panose="020B0503020204020204" charset="-122"/>
                <a:sym typeface="+mn-ea"/>
              </a:rPr>
              <a:t>机电一体化，防护等级在</a:t>
            </a:r>
            <a:r>
              <a:rPr lang="en-US" altLang="zh-CN" sz="2000">
                <a:latin typeface="微软雅黑" panose="020B0503020204020204" charset="-122"/>
                <a:ea typeface="微软雅黑" panose="020B0503020204020204" charset="-122"/>
                <a:cs typeface="微软雅黑" panose="020B0503020204020204" charset="-122"/>
                <a:sym typeface="+mn-ea"/>
              </a:rPr>
              <a:t>IP65</a:t>
            </a:r>
            <a:r>
              <a:rPr lang="zh-CN" altLang="en-US" sz="2000">
                <a:latin typeface="微软雅黑" panose="020B0503020204020204" charset="-122"/>
                <a:ea typeface="微软雅黑" panose="020B0503020204020204" charset="-122"/>
                <a:cs typeface="微软雅黑" panose="020B0503020204020204" charset="-122"/>
                <a:sym typeface="+mn-ea"/>
              </a:rPr>
              <a:t>或之上</a:t>
            </a:r>
            <a:endParaRPr lang="zh-CN" altLang="en-US" sz="2000">
              <a:latin typeface="微软雅黑" panose="020B0503020204020204" charset="-122"/>
              <a:ea typeface="微软雅黑" panose="020B0503020204020204" charset="-122"/>
              <a:cs typeface="微软雅黑" panose="020B0503020204020204" charset="-122"/>
            </a:endParaRPr>
          </a:p>
          <a:p>
            <a:pPr>
              <a:lnSpc>
                <a:spcPct val="100000"/>
              </a:lnSpc>
              <a:buNone/>
            </a:pPr>
            <a:r>
              <a:rPr lang="zh-CN" altLang="en-US" sz="2000">
                <a:latin typeface="微软雅黑" panose="020B0503020204020204" charset="-122"/>
                <a:ea typeface="微软雅黑" panose="020B0503020204020204" charset="-122"/>
                <a:cs typeface="微软雅黑" panose="020B0503020204020204" charset="-122"/>
                <a:sym typeface="+mn-ea"/>
              </a:rPr>
              <a:t>安装方式的标准化，基于基础结构（水泥等不可焊接）与钢铁结构的安装方式；</a:t>
            </a:r>
            <a:endParaRPr lang="zh-CN" altLang="en-US" sz="2000">
              <a:latin typeface="微软雅黑" panose="020B0503020204020204" charset="-122"/>
              <a:ea typeface="微软雅黑" panose="020B0503020204020204" charset="-122"/>
              <a:cs typeface="微软雅黑" panose="020B0503020204020204" charset="-122"/>
            </a:endParaRPr>
          </a:p>
          <a:p>
            <a:pPr>
              <a:lnSpc>
                <a:spcPct val="100000"/>
              </a:lnSpc>
              <a:buNone/>
            </a:pPr>
            <a:r>
              <a:rPr lang="zh-CN" altLang="en-US" sz="2000">
                <a:latin typeface="微软雅黑" panose="020B0503020204020204" charset="-122"/>
                <a:ea typeface="微软雅黑" panose="020B0503020204020204" charset="-122"/>
                <a:cs typeface="微软雅黑" panose="020B0503020204020204" charset="-122"/>
                <a:sym typeface="+mn-ea"/>
              </a:rPr>
              <a:t>最小化设计，能够满足更多的场合使用</a:t>
            </a:r>
            <a:endParaRPr lang="zh-CN" altLang="en-US" sz="2000">
              <a:latin typeface="微软雅黑" panose="020B0503020204020204" charset="-122"/>
              <a:ea typeface="微软雅黑" panose="020B0503020204020204" charset="-122"/>
              <a:cs typeface="微软雅黑" panose="020B0503020204020204" charset="-122"/>
            </a:endParaRPr>
          </a:p>
          <a:p>
            <a:pPr>
              <a:lnSpc>
                <a:spcPct val="100000"/>
              </a:lnSpc>
              <a:buNone/>
            </a:pPr>
            <a:r>
              <a:rPr lang="zh-CN" altLang="en-US" sz="2000">
                <a:latin typeface="微软雅黑" panose="020B0503020204020204" charset="-122"/>
                <a:ea typeface="微软雅黑" panose="020B0503020204020204" charset="-122"/>
                <a:cs typeface="微软雅黑" panose="020B0503020204020204" charset="-122"/>
                <a:sym typeface="+mn-ea"/>
              </a:rPr>
              <a:t>基于安全电压设计选配油量的电磁铁适合于长距离控制</a:t>
            </a:r>
            <a:endParaRPr sz="2000">
              <a:latin typeface="微软雅黑" panose="020B0503020204020204" charset="-122"/>
              <a:ea typeface="微软雅黑" panose="020B0503020204020204" charset="-122"/>
              <a:cs typeface="微软雅黑" panose="020B0503020204020204" charset="-122"/>
            </a:endParaRPr>
          </a:p>
        </p:txBody>
      </p:sp>
      <p:pic>
        <p:nvPicPr>
          <p:cNvPr id="2" name="图片 1" descr="LOGO"/>
          <p:cNvPicPr>
            <a:picLocks noChangeAspect="1"/>
          </p:cNvPicPr>
          <p:nvPr/>
        </p:nvPicPr>
        <p:blipFill>
          <a:blip r:embed="rId1"/>
          <a:stretch>
            <a:fillRect/>
          </a:stretch>
        </p:blipFill>
        <p:spPr>
          <a:xfrm>
            <a:off x="10594975" y="99060"/>
            <a:ext cx="1134110" cy="586105"/>
          </a:xfrm>
          <a:prstGeom prst="rect">
            <a:avLst/>
          </a:prstGeom>
        </p:spPr>
      </p:pic>
      <p:grpSp>
        <p:nvGrpSpPr>
          <p:cNvPr id="5" name="组合 4"/>
          <p:cNvGrpSpPr/>
          <p:nvPr/>
        </p:nvGrpSpPr>
        <p:grpSpPr>
          <a:xfrm>
            <a:off x="280670" y="377190"/>
            <a:ext cx="681990" cy="288925"/>
            <a:chOff x="289" y="460"/>
            <a:chExt cx="1389" cy="588"/>
          </a:xfrm>
        </p:grpSpPr>
        <p:grpSp>
          <p:nvGrpSpPr>
            <p:cNvPr id="6" name="组合 5"/>
            <p:cNvGrpSpPr/>
            <p:nvPr/>
          </p:nvGrpSpPr>
          <p:grpSpPr>
            <a:xfrm rot="18900000">
              <a:off x="1062" y="460"/>
              <a:ext cx="616" cy="584"/>
              <a:chOff x="9851" y="5951"/>
              <a:chExt cx="972" cy="922"/>
            </a:xfrm>
          </p:grpSpPr>
          <p:sp>
            <p:nvSpPr>
              <p:cNvPr id="7" name="矩形 6"/>
              <p:cNvSpPr/>
              <p:nvPr/>
            </p:nvSpPr>
            <p:spPr>
              <a:xfrm>
                <a:off x="10061" y="6161"/>
                <a:ext cx="762" cy="712"/>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8" name="矩形 7"/>
              <p:cNvSpPr/>
              <p:nvPr/>
            </p:nvSpPr>
            <p:spPr>
              <a:xfrm>
                <a:off x="9851" y="5951"/>
                <a:ext cx="762" cy="7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nvGrpSpPr>
            <p:cNvPr id="9" name="组合 8"/>
            <p:cNvGrpSpPr/>
            <p:nvPr/>
          </p:nvGrpSpPr>
          <p:grpSpPr>
            <a:xfrm rot="18900000">
              <a:off x="680" y="460"/>
              <a:ext cx="616" cy="584"/>
              <a:chOff x="9851" y="5951"/>
              <a:chExt cx="972" cy="922"/>
            </a:xfrm>
          </p:grpSpPr>
          <p:sp>
            <p:nvSpPr>
              <p:cNvPr id="10" name="矩形 9"/>
              <p:cNvSpPr/>
              <p:nvPr/>
            </p:nvSpPr>
            <p:spPr>
              <a:xfrm>
                <a:off x="10061" y="6161"/>
                <a:ext cx="762" cy="712"/>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1" name="矩形 10"/>
              <p:cNvSpPr/>
              <p:nvPr/>
            </p:nvSpPr>
            <p:spPr>
              <a:xfrm>
                <a:off x="9851" y="5951"/>
                <a:ext cx="762" cy="7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nvGrpSpPr>
            <p:cNvPr id="12" name="组合 11"/>
            <p:cNvGrpSpPr/>
            <p:nvPr/>
          </p:nvGrpSpPr>
          <p:grpSpPr>
            <a:xfrm rot="18900000">
              <a:off x="289" y="464"/>
              <a:ext cx="616" cy="584"/>
              <a:chOff x="9851" y="5951"/>
              <a:chExt cx="972" cy="922"/>
            </a:xfrm>
          </p:grpSpPr>
          <p:sp>
            <p:nvSpPr>
              <p:cNvPr id="13" name="矩形 12"/>
              <p:cNvSpPr/>
              <p:nvPr/>
            </p:nvSpPr>
            <p:spPr>
              <a:xfrm>
                <a:off x="10061" y="6161"/>
                <a:ext cx="762" cy="712"/>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4" name="矩形 13"/>
              <p:cNvSpPr/>
              <p:nvPr/>
            </p:nvSpPr>
            <p:spPr>
              <a:xfrm>
                <a:off x="9851" y="5951"/>
                <a:ext cx="762" cy="7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sp>
        <p:nvSpPr>
          <p:cNvPr id="15" name="矩形 14"/>
          <p:cNvSpPr/>
          <p:nvPr/>
        </p:nvSpPr>
        <p:spPr>
          <a:xfrm>
            <a:off x="1044575" y="775335"/>
            <a:ext cx="10800080" cy="144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17" name="图片 16" descr="图片1"/>
          <p:cNvPicPr>
            <a:picLocks noChangeAspect="1"/>
          </p:cNvPicPr>
          <p:nvPr/>
        </p:nvPicPr>
        <p:blipFill>
          <a:blip r:embed="rId2"/>
          <a:stretch>
            <a:fillRect/>
          </a:stretch>
        </p:blipFill>
        <p:spPr>
          <a:xfrm>
            <a:off x="8112760" y="56515"/>
            <a:ext cx="2542540" cy="77152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000" advTm="10000">
        <p:cover/>
      </p:transition>
    </mc:Choice>
    <mc:Fallback>
      <p:transition spd="slow" advTm="10000">
        <p:cov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1" fill="hold" grpId="0" nodeType="after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500" fill="hold"/>
                                        <p:tgtEl>
                                          <p:spTgt spid="15"/>
                                        </p:tgtEl>
                                        <p:attrNameLst>
                                          <p:attrName>ppt_x</p:attrName>
                                        </p:attrNameLst>
                                      </p:cBhvr>
                                      <p:tavLst>
                                        <p:tav tm="0">
                                          <p:val>
                                            <p:strVal val="#ppt_x"/>
                                          </p:val>
                                        </p:tav>
                                        <p:tav tm="100000">
                                          <p:val>
                                            <p:strVal val="#ppt_x"/>
                                          </p:val>
                                        </p:tav>
                                      </p:tavLst>
                                    </p:anim>
                                    <p:anim calcmode="lin" valueType="num">
                                      <p:cBhvr additive="base">
                                        <p:cTn id="13" dur="500" fill="hold"/>
                                        <p:tgtEl>
                                          <p:spTgt spid="15"/>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22" presetClass="entr" presetSubtype="4" fill="hold" grpId="0" nodeType="afterEffect">
                                  <p:stCondLst>
                                    <p:cond delay="0"/>
                                  </p:stCondLst>
                                  <p:childTnLst>
                                    <p:set>
                                      <p:cBhvr>
                                        <p:cTn id="16" dur="1" fill="hold">
                                          <p:stCondLst>
                                            <p:cond delay="0"/>
                                          </p:stCondLst>
                                        </p:cTn>
                                        <p:tgtEl>
                                          <p:spTgt spid="41"/>
                                        </p:tgtEl>
                                        <p:attrNameLst>
                                          <p:attrName>style.visibility</p:attrName>
                                        </p:attrNameLst>
                                      </p:cBhvr>
                                      <p:to>
                                        <p:strVal val="visible"/>
                                      </p:to>
                                    </p:set>
                                    <p:animEffect transition="in" filter="wipe(down)">
                                      <p:cBhvr>
                                        <p:cTn id="17" dur="500"/>
                                        <p:tgtEl>
                                          <p:spTgt spid="41"/>
                                        </p:tgtEl>
                                      </p:cBhvr>
                                    </p:animEffect>
                                  </p:childTnLst>
                                </p:cTn>
                              </p:par>
                            </p:childTnLst>
                          </p:cTn>
                        </p:par>
                        <p:par>
                          <p:cTn id="18" fill="hold">
                            <p:stCondLst>
                              <p:cond delay="1500"/>
                            </p:stCondLst>
                            <p:childTnLst>
                              <p:par>
                                <p:cTn id="19" presetID="10" presetClass="entr" presetSubtype="0" fill="hold" nodeType="after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500"/>
                                        <p:tgtEl>
                                          <p:spTgt spid="17"/>
                                        </p:tgtEl>
                                      </p:cBhvr>
                                    </p:animEffect>
                                  </p:childTnLst>
                                </p:cTn>
                              </p:par>
                            </p:childTnLst>
                          </p:cTn>
                        </p:par>
                        <p:par>
                          <p:cTn id="22" fill="hold">
                            <p:stCondLst>
                              <p:cond delay="2000"/>
                            </p:stCondLst>
                            <p:childTnLst>
                              <p:par>
                                <p:cTn id="23" presetID="2" presetClass="entr" presetSubtype="2" fill="hold" nodeType="after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additive="base">
                                        <p:cTn id="25" dur="500" fill="hold"/>
                                        <p:tgtEl>
                                          <p:spTgt spid="2"/>
                                        </p:tgtEl>
                                        <p:attrNameLst>
                                          <p:attrName>ppt_x</p:attrName>
                                        </p:attrNameLst>
                                      </p:cBhvr>
                                      <p:tavLst>
                                        <p:tav tm="0">
                                          <p:val>
                                            <p:strVal val="1+#ppt_w/2"/>
                                          </p:val>
                                        </p:tav>
                                        <p:tav tm="100000">
                                          <p:val>
                                            <p:strVal val="#ppt_x"/>
                                          </p:val>
                                        </p:tav>
                                      </p:tavLst>
                                    </p:anim>
                                    <p:anim calcmode="lin" valueType="num">
                                      <p:cBhvr additive="base">
                                        <p:cTn id="26" dur="500" fill="hold"/>
                                        <p:tgtEl>
                                          <p:spTgt spid="2"/>
                                        </p:tgtEl>
                                        <p:attrNameLst>
                                          <p:attrName>ppt_y</p:attrName>
                                        </p:attrNameLst>
                                      </p:cBhvr>
                                      <p:tavLst>
                                        <p:tav tm="0">
                                          <p:val>
                                            <p:strVal val="#ppt_y"/>
                                          </p:val>
                                        </p:tav>
                                        <p:tav tm="100000">
                                          <p:val>
                                            <p:strVal val="#ppt_y"/>
                                          </p:val>
                                        </p:tav>
                                      </p:tavLst>
                                    </p:anim>
                                  </p:childTnLst>
                                </p:cTn>
                              </p:par>
                            </p:childTnLst>
                          </p:cTn>
                        </p:par>
                        <p:par>
                          <p:cTn id="27" fill="hold">
                            <p:stCondLst>
                              <p:cond delay="2500"/>
                            </p:stCondLst>
                            <p:childTnLst>
                              <p:par>
                                <p:cTn id="28" presetID="10" presetClass="entr" presetSubtype="0" fill="hold" grpId="0" nodeType="after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fade">
                                      <p:cBhvr>
                                        <p:cTn id="3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15" grpId="0" bldLvl="0" animBg="1"/>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文本框 40"/>
          <p:cNvSpPr txBox="1"/>
          <p:nvPr/>
        </p:nvSpPr>
        <p:spPr>
          <a:xfrm>
            <a:off x="1170940" y="290830"/>
            <a:ext cx="4918075" cy="460375"/>
          </a:xfrm>
          <a:prstGeom prst="rect">
            <a:avLst/>
          </a:prstGeom>
          <a:noFill/>
        </p:spPr>
        <p:txBody>
          <a:bodyPr wrap="square" rtlCol="0">
            <a:spAutoFit/>
          </a:bodyPr>
          <a:p>
            <a:pPr lvl="0">
              <a:defRPr/>
            </a:pPr>
            <a:r>
              <a:rPr lang="zh-CN" altLang="en-US" sz="2400" b="1">
                <a:solidFill>
                  <a:srgbClr val="C00000"/>
                </a:solidFill>
                <a:latin typeface="微软雅黑" panose="020B0503020204020204" charset="-122"/>
                <a:ea typeface="微软雅黑" panose="020B0503020204020204" charset="-122"/>
                <a:sym typeface="+mn-ea"/>
              </a:rPr>
              <a:t>机械设计部件基础要求</a:t>
            </a:r>
            <a:endParaRPr lang="zh-CN" altLang="en-US" sz="2400" b="1" kern="0" dirty="0">
              <a:solidFill>
                <a:srgbClr val="C00000"/>
              </a:solidFill>
              <a:latin typeface="微软雅黑" panose="020B0503020204020204" charset="-122"/>
              <a:ea typeface="微软雅黑" panose="020B0503020204020204" charset="-122"/>
              <a:cs typeface="微软雅黑" panose="020B0503020204020204" charset="-122"/>
              <a:sym typeface="+mn-ea"/>
            </a:endParaRPr>
          </a:p>
        </p:txBody>
      </p:sp>
      <p:sp>
        <p:nvSpPr>
          <p:cNvPr id="4" name="文本占位符 6146"/>
          <p:cNvSpPr>
            <a:spLocks noGrp="1"/>
          </p:cNvSpPr>
          <p:nvPr/>
        </p:nvSpPr>
        <p:spPr>
          <a:xfrm>
            <a:off x="1019810" y="1051560"/>
            <a:ext cx="9575165" cy="4541520"/>
          </a:xfrm>
          <a:prstGeom prst="rect">
            <a:avLst/>
          </a:prstGeom>
        </p:spPr>
        <p:txBody>
          <a:bodyPr vert="horz" lIns="91440" tIns="45720" rIns="91440" bIns="45720" rtlCol="0" anchor="t">
            <a:noAutofit/>
          </a:bodyPr>
          <a:lstStyle>
            <a:lvl1pPr marL="228600" indent="-228600" algn="l" defTabSz="915035"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5035"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5035"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565" indent="-228600" algn="l" defTabSz="91503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503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5235" indent="-228600" algn="l" defTabSz="91503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503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635" indent="-228600" algn="l" defTabSz="91503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835" indent="-228600" algn="l" defTabSz="91503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buNone/>
            </a:pPr>
            <a:r>
              <a:rPr lang="en-US" altLang="zh-CN" sz="2000">
                <a:latin typeface="微软雅黑" panose="020B0503020204020204" charset="-122"/>
                <a:ea typeface="微软雅黑" panose="020B0503020204020204" charset="-122"/>
                <a:cs typeface="微软雅黑" panose="020B0503020204020204" charset="-122"/>
                <a:sym typeface="+mn-ea"/>
              </a:rPr>
              <a:t>4</a:t>
            </a:r>
            <a:r>
              <a:rPr lang="zh-CN" altLang="en-US" sz="2000">
                <a:latin typeface="微软雅黑" panose="020B0503020204020204" charset="-122"/>
                <a:ea typeface="微软雅黑" panose="020B0503020204020204" charset="-122"/>
                <a:cs typeface="微软雅黑" panose="020B0503020204020204" charset="-122"/>
                <a:sym typeface="+mn-ea"/>
              </a:rPr>
              <a:t>、管路</a:t>
            </a:r>
            <a:endParaRPr lang="zh-CN" altLang="en-US" sz="2000">
              <a:latin typeface="微软雅黑" panose="020B0503020204020204" charset="-122"/>
              <a:ea typeface="微软雅黑" panose="020B0503020204020204" charset="-122"/>
              <a:cs typeface="微软雅黑" panose="020B0503020204020204" charset="-122"/>
            </a:endParaRPr>
          </a:p>
          <a:p>
            <a:pPr>
              <a:lnSpc>
                <a:spcPct val="120000"/>
              </a:lnSpc>
              <a:buNone/>
            </a:pPr>
            <a:r>
              <a:rPr lang="zh-CN" altLang="en-US" sz="2000">
                <a:latin typeface="微软雅黑" panose="020B0503020204020204" charset="-122"/>
                <a:ea typeface="微软雅黑" panose="020B0503020204020204" charset="-122"/>
                <a:cs typeface="微软雅黑" panose="020B0503020204020204" charset="-122"/>
                <a:sym typeface="+mn-ea"/>
              </a:rPr>
              <a:t>管路及管路附件一直是我们安装中最难规范的一部分，因为安装环境不同，作为设计者，我们需要设计出适合不同环境的标准产品对系统进行规范，就像汽车一样，可以跑高速，他一样可以跑土路；</a:t>
            </a:r>
            <a:endParaRPr lang="zh-CN" altLang="en-US" sz="2000">
              <a:latin typeface="微软雅黑" panose="020B0503020204020204" charset="-122"/>
              <a:ea typeface="微软雅黑" panose="020B0503020204020204" charset="-122"/>
              <a:cs typeface="微软雅黑" panose="020B0503020204020204" charset="-122"/>
            </a:endParaRPr>
          </a:p>
          <a:p>
            <a:pPr>
              <a:lnSpc>
                <a:spcPct val="100000"/>
              </a:lnSpc>
              <a:buNone/>
            </a:pPr>
            <a:r>
              <a:rPr lang="zh-CN" altLang="en-US" sz="2000">
                <a:latin typeface="微软雅黑" panose="020B0503020204020204" charset="-122"/>
                <a:ea typeface="微软雅黑" panose="020B0503020204020204" charset="-122"/>
                <a:cs typeface="微软雅黑" panose="020B0503020204020204" charset="-122"/>
                <a:sym typeface="+mn-ea"/>
              </a:rPr>
              <a:t>管路主要包含：主管、支管、连接软管、穿线管</a:t>
            </a:r>
            <a:endParaRPr lang="zh-CN" altLang="en-US" sz="2000">
              <a:latin typeface="微软雅黑" panose="020B0503020204020204" charset="-122"/>
              <a:ea typeface="微软雅黑" panose="020B0503020204020204" charset="-122"/>
              <a:cs typeface="微软雅黑" panose="020B0503020204020204" charset="-122"/>
            </a:endParaRPr>
          </a:p>
          <a:p>
            <a:pPr>
              <a:lnSpc>
                <a:spcPct val="100000"/>
              </a:lnSpc>
              <a:buNone/>
            </a:pPr>
            <a:r>
              <a:rPr lang="zh-CN" altLang="en-US" sz="2000">
                <a:latin typeface="微软雅黑" panose="020B0503020204020204" charset="-122"/>
                <a:ea typeface="微软雅黑" panose="020B0503020204020204" charset="-122"/>
                <a:cs typeface="微软雅黑" panose="020B0503020204020204" charset="-122"/>
                <a:sym typeface="+mn-ea"/>
              </a:rPr>
              <a:t>管路设计的宗旨是尽可能优化现场控制过程，管路标准化设计要求：</a:t>
            </a:r>
            <a:endParaRPr lang="zh-CN" altLang="en-US" sz="2000">
              <a:latin typeface="微软雅黑" panose="020B0503020204020204" charset="-122"/>
              <a:ea typeface="微软雅黑" panose="020B0503020204020204" charset="-122"/>
              <a:cs typeface="微软雅黑" panose="020B0503020204020204" charset="-122"/>
            </a:endParaRPr>
          </a:p>
          <a:p>
            <a:pPr>
              <a:lnSpc>
                <a:spcPct val="100000"/>
              </a:lnSpc>
              <a:buNone/>
            </a:pPr>
            <a:r>
              <a:rPr lang="zh-CN" altLang="en-US" sz="2000">
                <a:latin typeface="微软雅黑" panose="020B0503020204020204" charset="-122"/>
                <a:ea typeface="微软雅黑" panose="020B0503020204020204" charset="-122"/>
                <a:cs typeface="微软雅黑" panose="020B0503020204020204" charset="-122"/>
                <a:sym typeface="+mn-ea"/>
              </a:rPr>
              <a:t>控制供应环节，依照国家关于管道的标准进行采购，确保管道的品质</a:t>
            </a:r>
            <a:endParaRPr lang="zh-CN" altLang="en-US" sz="2000">
              <a:latin typeface="微软雅黑" panose="020B0503020204020204" charset="-122"/>
              <a:ea typeface="微软雅黑" panose="020B0503020204020204" charset="-122"/>
              <a:cs typeface="微软雅黑" panose="020B0503020204020204" charset="-122"/>
            </a:endParaRPr>
          </a:p>
          <a:p>
            <a:pPr>
              <a:lnSpc>
                <a:spcPct val="100000"/>
              </a:lnSpc>
              <a:buNone/>
            </a:pPr>
            <a:r>
              <a:rPr lang="zh-CN" altLang="en-US" sz="2000">
                <a:latin typeface="微软雅黑" panose="020B0503020204020204" charset="-122"/>
                <a:ea typeface="微软雅黑" panose="020B0503020204020204" charset="-122"/>
                <a:cs typeface="微软雅黑" panose="020B0503020204020204" charset="-122"/>
                <a:sym typeface="+mn-ea"/>
              </a:rPr>
              <a:t>酸洗控制，标准化酸洗流程</a:t>
            </a:r>
            <a:endParaRPr lang="zh-CN" altLang="en-US" sz="2000">
              <a:latin typeface="微软雅黑" panose="020B0503020204020204" charset="-122"/>
              <a:ea typeface="微软雅黑" panose="020B0503020204020204" charset="-122"/>
              <a:cs typeface="微软雅黑" panose="020B0503020204020204" charset="-122"/>
            </a:endParaRPr>
          </a:p>
          <a:p>
            <a:pPr>
              <a:lnSpc>
                <a:spcPct val="100000"/>
              </a:lnSpc>
              <a:buNone/>
            </a:pPr>
            <a:r>
              <a:rPr lang="zh-CN" altLang="en-US" sz="2000">
                <a:latin typeface="微软雅黑" panose="020B0503020204020204" charset="-122"/>
                <a:ea typeface="微软雅黑" panose="020B0503020204020204" charset="-122"/>
                <a:cs typeface="微软雅黑" panose="020B0503020204020204" charset="-122"/>
                <a:sym typeface="+mn-ea"/>
              </a:rPr>
              <a:t>对碳钢、不锈钢、铜管形成标准化管理及分类</a:t>
            </a:r>
            <a:endParaRPr lang="zh-CN" altLang="en-US" sz="2000">
              <a:latin typeface="微软雅黑" panose="020B0503020204020204" charset="-122"/>
              <a:ea typeface="微软雅黑" panose="020B0503020204020204" charset="-122"/>
              <a:cs typeface="微软雅黑" panose="020B0503020204020204" charset="-122"/>
            </a:endParaRPr>
          </a:p>
          <a:p>
            <a:pPr>
              <a:lnSpc>
                <a:spcPct val="110000"/>
              </a:lnSpc>
              <a:buNone/>
            </a:pPr>
            <a:r>
              <a:rPr lang="zh-CN" altLang="en-US" sz="2000">
                <a:latin typeface="微软雅黑" panose="020B0503020204020204" charset="-122"/>
                <a:ea typeface="微软雅黑" panose="020B0503020204020204" charset="-122"/>
                <a:cs typeface="微软雅黑" panose="020B0503020204020204" charset="-122"/>
                <a:sym typeface="+mn-ea"/>
              </a:rPr>
              <a:t>对于碳钢管路的涂装工艺进行控制，选择合适的表面处理避免现成的二次涂装</a:t>
            </a:r>
            <a:r>
              <a:rPr lang="zh-CN" altLang="en-US" sz="2000" dirty="0">
                <a:latin typeface="微软雅黑" panose="020B0503020204020204" charset="-122"/>
                <a:ea typeface="微软雅黑" panose="020B0503020204020204" charset="-122"/>
                <a:cs typeface="微软雅黑" panose="020B0503020204020204" charset="-122"/>
                <a:sym typeface="+mn-ea"/>
              </a:rPr>
              <a:t>，戴</a:t>
            </a:r>
            <a:r>
              <a:rPr lang="zh-CN" altLang="en-US" sz="2000">
                <a:latin typeface="微软雅黑" panose="020B0503020204020204" charset="-122"/>
                <a:ea typeface="微软雅黑" panose="020B0503020204020204" charset="-122"/>
                <a:cs typeface="微软雅黑" panose="020B0503020204020204" charset="-122"/>
                <a:sym typeface="+mn-ea"/>
              </a:rPr>
              <a:t>立蒙涂装可做参考；</a:t>
            </a:r>
            <a:endParaRPr sz="2000">
              <a:latin typeface="微软雅黑" panose="020B0503020204020204" charset="-122"/>
              <a:ea typeface="微软雅黑" panose="020B0503020204020204" charset="-122"/>
              <a:cs typeface="微软雅黑" panose="020B0503020204020204" charset="-122"/>
            </a:endParaRPr>
          </a:p>
        </p:txBody>
      </p:sp>
      <p:pic>
        <p:nvPicPr>
          <p:cNvPr id="2" name="图片 1" descr="LOGO"/>
          <p:cNvPicPr>
            <a:picLocks noChangeAspect="1"/>
          </p:cNvPicPr>
          <p:nvPr/>
        </p:nvPicPr>
        <p:blipFill>
          <a:blip r:embed="rId1"/>
          <a:stretch>
            <a:fillRect/>
          </a:stretch>
        </p:blipFill>
        <p:spPr>
          <a:xfrm>
            <a:off x="10594975" y="97155"/>
            <a:ext cx="1134110" cy="586105"/>
          </a:xfrm>
          <a:prstGeom prst="rect">
            <a:avLst/>
          </a:prstGeom>
        </p:spPr>
      </p:pic>
      <p:grpSp>
        <p:nvGrpSpPr>
          <p:cNvPr id="5" name="组合 4"/>
          <p:cNvGrpSpPr/>
          <p:nvPr/>
        </p:nvGrpSpPr>
        <p:grpSpPr>
          <a:xfrm>
            <a:off x="280670" y="377190"/>
            <a:ext cx="681990" cy="288925"/>
            <a:chOff x="289" y="460"/>
            <a:chExt cx="1389" cy="588"/>
          </a:xfrm>
        </p:grpSpPr>
        <p:grpSp>
          <p:nvGrpSpPr>
            <p:cNvPr id="6" name="组合 5"/>
            <p:cNvGrpSpPr/>
            <p:nvPr/>
          </p:nvGrpSpPr>
          <p:grpSpPr>
            <a:xfrm rot="18900000">
              <a:off x="1062" y="460"/>
              <a:ext cx="616" cy="584"/>
              <a:chOff x="9851" y="5951"/>
              <a:chExt cx="972" cy="922"/>
            </a:xfrm>
          </p:grpSpPr>
          <p:sp>
            <p:nvSpPr>
              <p:cNvPr id="7" name="矩形 6"/>
              <p:cNvSpPr/>
              <p:nvPr/>
            </p:nvSpPr>
            <p:spPr>
              <a:xfrm>
                <a:off x="10061" y="6161"/>
                <a:ext cx="762" cy="712"/>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8" name="矩形 7"/>
              <p:cNvSpPr/>
              <p:nvPr/>
            </p:nvSpPr>
            <p:spPr>
              <a:xfrm>
                <a:off x="9851" y="5951"/>
                <a:ext cx="762" cy="7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nvGrpSpPr>
            <p:cNvPr id="9" name="组合 8"/>
            <p:cNvGrpSpPr/>
            <p:nvPr/>
          </p:nvGrpSpPr>
          <p:grpSpPr>
            <a:xfrm rot="18900000">
              <a:off x="680" y="460"/>
              <a:ext cx="616" cy="584"/>
              <a:chOff x="9851" y="5951"/>
              <a:chExt cx="972" cy="922"/>
            </a:xfrm>
          </p:grpSpPr>
          <p:sp>
            <p:nvSpPr>
              <p:cNvPr id="10" name="矩形 9"/>
              <p:cNvSpPr/>
              <p:nvPr/>
            </p:nvSpPr>
            <p:spPr>
              <a:xfrm>
                <a:off x="10061" y="6161"/>
                <a:ext cx="762" cy="712"/>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1" name="矩形 10"/>
              <p:cNvSpPr/>
              <p:nvPr/>
            </p:nvSpPr>
            <p:spPr>
              <a:xfrm>
                <a:off x="9851" y="5951"/>
                <a:ext cx="762" cy="7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nvGrpSpPr>
            <p:cNvPr id="12" name="组合 11"/>
            <p:cNvGrpSpPr/>
            <p:nvPr/>
          </p:nvGrpSpPr>
          <p:grpSpPr>
            <a:xfrm rot="18900000">
              <a:off x="289" y="464"/>
              <a:ext cx="616" cy="584"/>
              <a:chOff x="9851" y="5951"/>
              <a:chExt cx="972" cy="922"/>
            </a:xfrm>
          </p:grpSpPr>
          <p:sp>
            <p:nvSpPr>
              <p:cNvPr id="13" name="矩形 12"/>
              <p:cNvSpPr/>
              <p:nvPr/>
            </p:nvSpPr>
            <p:spPr>
              <a:xfrm>
                <a:off x="10061" y="6161"/>
                <a:ext cx="762" cy="712"/>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4" name="矩形 13"/>
              <p:cNvSpPr/>
              <p:nvPr/>
            </p:nvSpPr>
            <p:spPr>
              <a:xfrm>
                <a:off x="9851" y="5951"/>
                <a:ext cx="762" cy="7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sp>
        <p:nvSpPr>
          <p:cNvPr id="15" name="矩形 14"/>
          <p:cNvSpPr/>
          <p:nvPr/>
        </p:nvSpPr>
        <p:spPr>
          <a:xfrm>
            <a:off x="1044575" y="775335"/>
            <a:ext cx="10800080" cy="144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17" name="图片 16" descr="图片1"/>
          <p:cNvPicPr>
            <a:picLocks noChangeAspect="1"/>
          </p:cNvPicPr>
          <p:nvPr/>
        </p:nvPicPr>
        <p:blipFill>
          <a:blip r:embed="rId2"/>
          <a:stretch>
            <a:fillRect/>
          </a:stretch>
        </p:blipFill>
        <p:spPr>
          <a:xfrm>
            <a:off x="8112760" y="56515"/>
            <a:ext cx="2542540" cy="77152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000" advTm="10000">
        <p:cover/>
      </p:transition>
    </mc:Choice>
    <mc:Fallback>
      <p:transition spd="slow" advTm="10000">
        <p:cov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1" fill="hold" grpId="0" nodeType="after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500" fill="hold"/>
                                        <p:tgtEl>
                                          <p:spTgt spid="15"/>
                                        </p:tgtEl>
                                        <p:attrNameLst>
                                          <p:attrName>ppt_x</p:attrName>
                                        </p:attrNameLst>
                                      </p:cBhvr>
                                      <p:tavLst>
                                        <p:tav tm="0">
                                          <p:val>
                                            <p:strVal val="#ppt_x"/>
                                          </p:val>
                                        </p:tav>
                                        <p:tav tm="100000">
                                          <p:val>
                                            <p:strVal val="#ppt_x"/>
                                          </p:val>
                                        </p:tav>
                                      </p:tavLst>
                                    </p:anim>
                                    <p:anim calcmode="lin" valueType="num">
                                      <p:cBhvr additive="base">
                                        <p:cTn id="13" dur="500" fill="hold"/>
                                        <p:tgtEl>
                                          <p:spTgt spid="15"/>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22" presetClass="entr" presetSubtype="4" fill="hold" grpId="0" nodeType="afterEffect">
                                  <p:stCondLst>
                                    <p:cond delay="0"/>
                                  </p:stCondLst>
                                  <p:childTnLst>
                                    <p:set>
                                      <p:cBhvr>
                                        <p:cTn id="16" dur="1" fill="hold">
                                          <p:stCondLst>
                                            <p:cond delay="0"/>
                                          </p:stCondLst>
                                        </p:cTn>
                                        <p:tgtEl>
                                          <p:spTgt spid="41"/>
                                        </p:tgtEl>
                                        <p:attrNameLst>
                                          <p:attrName>style.visibility</p:attrName>
                                        </p:attrNameLst>
                                      </p:cBhvr>
                                      <p:to>
                                        <p:strVal val="visible"/>
                                      </p:to>
                                    </p:set>
                                    <p:animEffect transition="in" filter="wipe(down)">
                                      <p:cBhvr>
                                        <p:cTn id="17" dur="500"/>
                                        <p:tgtEl>
                                          <p:spTgt spid="41"/>
                                        </p:tgtEl>
                                      </p:cBhvr>
                                    </p:animEffect>
                                  </p:childTnLst>
                                </p:cTn>
                              </p:par>
                            </p:childTnLst>
                          </p:cTn>
                        </p:par>
                        <p:par>
                          <p:cTn id="18" fill="hold">
                            <p:stCondLst>
                              <p:cond delay="1500"/>
                            </p:stCondLst>
                            <p:childTnLst>
                              <p:par>
                                <p:cTn id="19" presetID="10" presetClass="entr" presetSubtype="0" fill="hold" nodeType="after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500"/>
                                        <p:tgtEl>
                                          <p:spTgt spid="17"/>
                                        </p:tgtEl>
                                      </p:cBhvr>
                                    </p:animEffect>
                                  </p:childTnLst>
                                </p:cTn>
                              </p:par>
                            </p:childTnLst>
                          </p:cTn>
                        </p:par>
                        <p:par>
                          <p:cTn id="22" fill="hold">
                            <p:stCondLst>
                              <p:cond delay="2000"/>
                            </p:stCondLst>
                            <p:childTnLst>
                              <p:par>
                                <p:cTn id="23" presetID="2" presetClass="entr" presetSubtype="2" fill="hold" nodeType="after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additive="base">
                                        <p:cTn id="25" dur="500" fill="hold"/>
                                        <p:tgtEl>
                                          <p:spTgt spid="2"/>
                                        </p:tgtEl>
                                        <p:attrNameLst>
                                          <p:attrName>ppt_x</p:attrName>
                                        </p:attrNameLst>
                                      </p:cBhvr>
                                      <p:tavLst>
                                        <p:tav tm="0">
                                          <p:val>
                                            <p:strVal val="1+#ppt_w/2"/>
                                          </p:val>
                                        </p:tav>
                                        <p:tav tm="100000">
                                          <p:val>
                                            <p:strVal val="#ppt_x"/>
                                          </p:val>
                                        </p:tav>
                                      </p:tavLst>
                                    </p:anim>
                                    <p:anim calcmode="lin" valueType="num">
                                      <p:cBhvr additive="base">
                                        <p:cTn id="26" dur="500" fill="hold"/>
                                        <p:tgtEl>
                                          <p:spTgt spid="2"/>
                                        </p:tgtEl>
                                        <p:attrNameLst>
                                          <p:attrName>ppt_y</p:attrName>
                                        </p:attrNameLst>
                                      </p:cBhvr>
                                      <p:tavLst>
                                        <p:tav tm="0">
                                          <p:val>
                                            <p:strVal val="#ppt_y"/>
                                          </p:val>
                                        </p:tav>
                                        <p:tav tm="100000">
                                          <p:val>
                                            <p:strVal val="#ppt_y"/>
                                          </p:val>
                                        </p:tav>
                                      </p:tavLst>
                                    </p:anim>
                                  </p:childTnLst>
                                </p:cTn>
                              </p:par>
                            </p:childTnLst>
                          </p:cTn>
                        </p:par>
                        <p:par>
                          <p:cTn id="27" fill="hold">
                            <p:stCondLst>
                              <p:cond delay="2500"/>
                            </p:stCondLst>
                            <p:childTnLst>
                              <p:par>
                                <p:cTn id="28" presetID="10" presetClass="entr" presetSubtype="0" fill="hold" grpId="0" nodeType="after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fade">
                                      <p:cBhvr>
                                        <p:cTn id="3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15" grpId="0" bldLvl="0" animBg="1"/>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文本框 40"/>
          <p:cNvSpPr txBox="1"/>
          <p:nvPr/>
        </p:nvSpPr>
        <p:spPr>
          <a:xfrm>
            <a:off x="1170940" y="290830"/>
            <a:ext cx="4918075" cy="460375"/>
          </a:xfrm>
          <a:prstGeom prst="rect">
            <a:avLst/>
          </a:prstGeom>
          <a:noFill/>
        </p:spPr>
        <p:txBody>
          <a:bodyPr wrap="square" rtlCol="0">
            <a:spAutoFit/>
          </a:bodyPr>
          <a:p>
            <a:pPr lvl="0">
              <a:defRPr/>
            </a:pPr>
            <a:r>
              <a:rPr lang="zh-CN" altLang="en-US" sz="2400" b="1">
                <a:solidFill>
                  <a:srgbClr val="C00000"/>
                </a:solidFill>
                <a:latin typeface="微软雅黑" panose="020B0503020204020204" charset="-122"/>
                <a:ea typeface="微软雅黑" panose="020B0503020204020204" charset="-122"/>
                <a:sym typeface="+mn-ea"/>
              </a:rPr>
              <a:t>机械设计部件基础要求</a:t>
            </a:r>
            <a:endParaRPr lang="zh-CN" altLang="en-US" sz="2400" b="1" kern="0" dirty="0">
              <a:solidFill>
                <a:srgbClr val="C00000"/>
              </a:solidFill>
              <a:latin typeface="微软雅黑" panose="020B0503020204020204" charset="-122"/>
              <a:ea typeface="微软雅黑" panose="020B0503020204020204" charset="-122"/>
              <a:cs typeface="微软雅黑" panose="020B0503020204020204" charset="-122"/>
              <a:sym typeface="+mn-ea"/>
            </a:endParaRPr>
          </a:p>
        </p:txBody>
      </p:sp>
      <p:sp>
        <p:nvSpPr>
          <p:cNvPr id="4" name="文本占位符 6146"/>
          <p:cNvSpPr>
            <a:spLocks noGrp="1"/>
          </p:cNvSpPr>
          <p:nvPr/>
        </p:nvSpPr>
        <p:spPr>
          <a:xfrm>
            <a:off x="1019810" y="1051560"/>
            <a:ext cx="9575165" cy="5356225"/>
          </a:xfrm>
          <a:prstGeom prst="rect">
            <a:avLst/>
          </a:prstGeom>
        </p:spPr>
        <p:txBody>
          <a:bodyPr vert="horz" lIns="91440" tIns="45720" rIns="91440" bIns="45720" rtlCol="0" anchor="t">
            <a:noAutofit/>
          </a:bodyPr>
          <a:lstStyle>
            <a:lvl1pPr marL="228600" indent="-228600" algn="l" defTabSz="915035"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5035"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5035"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565" indent="-228600" algn="l" defTabSz="91503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503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5235" indent="-228600" algn="l" defTabSz="91503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503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635" indent="-228600" algn="l" defTabSz="91503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835" indent="-228600" algn="l" defTabSz="91503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buNone/>
            </a:pPr>
            <a:r>
              <a:rPr lang="en-US" altLang="zh-CN" sz="2000">
                <a:latin typeface="微软雅黑" panose="020B0503020204020204" charset="-122"/>
                <a:ea typeface="微软雅黑" panose="020B0503020204020204" charset="-122"/>
                <a:cs typeface="微软雅黑" panose="020B0503020204020204" charset="-122"/>
                <a:sym typeface="+mn-ea"/>
              </a:rPr>
              <a:t>5</a:t>
            </a:r>
            <a:r>
              <a:rPr lang="zh-CN" altLang="en-US" sz="2000">
                <a:latin typeface="微软雅黑" panose="020B0503020204020204" charset="-122"/>
                <a:ea typeface="微软雅黑" panose="020B0503020204020204" charset="-122"/>
                <a:cs typeface="微软雅黑" panose="020B0503020204020204" charset="-122"/>
                <a:sym typeface="+mn-ea"/>
              </a:rPr>
              <a:t>、管路附件</a:t>
            </a:r>
            <a:endParaRPr lang="zh-CN" altLang="en-US" sz="2000">
              <a:latin typeface="微软雅黑" panose="020B0503020204020204" charset="-122"/>
              <a:ea typeface="微软雅黑" panose="020B0503020204020204" charset="-122"/>
              <a:cs typeface="微软雅黑" panose="020B0503020204020204" charset="-122"/>
            </a:endParaRPr>
          </a:p>
          <a:p>
            <a:pPr>
              <a:lnSpc>
                <a:spcPct val="100000"/>
              </a:lnSpc>
              <a:buNone/>
            </a:pPr>
            <a:r>
              <a:rPr lang="zh-CN" altLang="en-US" sz="2000">
                <a:latin typeface="微软雅黑" panose="020B0503020204020204" charset="-122"/>
                <a:ea typeface="微软雅黑" panose="020B0503020204020204" charset="-122"/>
                <a:cs typeface="微软雅黑" panose="020B0503020204020204" charset="-122"/>
                <a:sym typeface="+mn-ea"/>
              </a:rPr>
              <a:t>管路附件是直接影响组装进度的核心部分，所有附件的标准化意义也可想而知；</a:t>
            </a:r>
            <a:endParaRPr lang="zh-CN" altLang="en-US" sz="2000">
              <a:latin typeface="微软雅黑" panose="020B0503020204020204" charset="-122"/>
              <a:ea typeface="微软雅黑" panose="020B0503020204020204" charset="-122"/>
              <a:cs typeface="微软雅黑" panose="020B0503020204020204" charset="-122"/>
            </a:endParaRPr>
          </a:p>
          <a:p>
            <a:pPr>
              <a:lnSpc>
                <a:spcPct val="100000"/>
              </a:lnSpc>
              <a:buNone/>
            </a:pPr>
            <a:r>
              <a:rPr lang="zh-CN" altLang="en-US" sz="2000">
                <a:latin typeface="微软雅黑" panose="020B0503020204020204" charset="-122"/>
                <a:ea typeface="微软雅黑" panose="020B0503020204020204" charset="-122"/>
                <a:cs typeface="微软雅黑" panose="020B0503020204020204" charset="-122"/>
                <a:sym typeface="+mn-ea"/>
              </a:rPr>
              <a:t>管路附件主要包括：焊接接头、卡套接头、管夹、支撑架、过滤器、截止阀、软管等</a:t>
            </a:r>
            <a:endParaRPr lang="zh-CN" altLang="en-US" sz="2000">
              <a:latin typeface="微软雅黑" panose="020B0503020204020204" charset="-122"/>
              <a:ea typeface="微软雅黑" panose="020B0503020204020204" charset="-122"/>
              <a:cs typeface="微软雅黑" panose="020B0503020204020204" charset="-122"/>
            </a:endParaRPr>
          </a:p>
          <a:p>
            <a:pPr>
              <a:lnSpc>
                <a:spcPct val="100000"/>
              </a:lnSpc>
              <a:buNone/>
            </a:pPr>
            <a:r>
              <a:rPr lang="zh-CN" altLang="en-US" sz="2000">
                <a:latin typeface="微软雅黑" panose="020B0503020204020204" charset="-122"/>
                <a:ea typeface="微软雅黑" panose="020B0503020204020204" charset="-122"/>
                <a:cs typeface="微软雅黑" panose="020B0503020204020204" charset="-122"/>
                <a:sym typeface="+mn-ea"/>
              </a:rPr>
              <a:t>附件各部分部件标准化设计具体要求：</a:t>
            </a:r>
            <a:endParaRPr lang="zh-CN" altLang="en-US" sz="2000">
              <a:latin typeface="微软雅黑" panose="020B0503020204020204" charset="-122"/>
              <a:ea typeface="微软雅黑" panose="020B0503020204020204" charset="-122"/>
              <a:cs typeface="微软雅黑" panose="020B0503020204020204" charset="-122"/>
            </a:endParaRPr>
          </a:p>
          <a:p>
            <a:pPr>
              <a:lnSpc>
                <a:spcPct val="100000"/>
              </a:lnSpc>
              <a:buNone/>
            </a:pPr>
            <a:r>
              <a:rPr lang="en-US" altLang="zh-CN" sz="2000">
                <a:latin typeface="微软雅黑" panose="020B0503020204020204" charset="-122"/>
                <a:ea typeface="微软雅黑" panose="020B0503020204020204" charset="-122"/>
                <a:cs typeface="微软雅黑" panose="020B0503020204020204" charset="-122"/>
                <a:sym typeface="+mn-ea"/>
              </a:rPr>
              <a:t>1</a:t>
            </a:r>
            <a:r>
              <a:rPr lang="zh-CN" altLang="en-US" sz="2000">
                <a:latin typeface="微软雅黑" panose="020B0503020204020204" charset="-122"/>
                <a:ea typeface="微软雅黑" panose="020B0503020204020204" charset="-122"/>
                <a:cs typeface="微软雅黑" panose="020B0503020204020204" charset="-122"/>
                <a:sym typeface="+mn-ea"/>
              </a:rPr>
              <a:t>）接头方面</a:t>
            </a:r>
            <a:endParaRPr lang="zh-CN" altLang="en-US" sz="2000">
              <a:latin typeface="微软雅黑" panose="020B0503020204020204" charset="-122"/>
              <a:ea typeface="微软雅黑" panose="020B0503020204020204" charset="-122"/>
              <a:cs typeface="微软雅黑" panose="020B0503020204020204" charset="-122"/>
            </a:endParaRPr>
          </a:p>
          <a:p>
            <a:pPr>
              <a:lnSpc>
                <a:spcPct val="100000"/>
              </a:lnSpc>
              <a:buNone/>
            </a:pPr>
            <a:r>
              <a:rPr lang="zh-CN" altLang="en-US" sz="2000">
                <a:latin typeface="微软雅黑" panose="020B0503020204020204" charset="-122"/>
                <a:ea typeface="微软雅黑" panose="020B0503020204020204" charset="-122"/>
                <a:cs typeface="微软雅黑" panose="020B0503020204020204" charset="-122"/>
                <a:sym typeface="+mn-ea"/>
              </a:rPr>
              <a:t>无焊接是我们始终追求的目标，焊接带来的污染与焊渣曾经给我们无尽的去为客户提供服务</a:t>
            </a:r>
            <a:endParaRPr lang="zh-CN" altLang="en-US" sz="2000">
              <a:latin typeface="微软雅黑" panose="020B0503020204020204" charset="-122"/>
              <a:ea typeface="微软雅黑" panose="020B0503020204020204" charset="-122"/>
              <a:cs typeface="微软雅黑" panose="020B0503020204020204" charset="-122"/>
            </a:endParaRPr>
          </a:p>
          <a:p>
            <a:pPr>
              <a:lnSpc>
                <a:spcPct val="100000"/>
              </a:lnSpc>
              <a:buNone/>
            </a:pPr>
            <a:r>
              <a:rPr lang="zh-CN" altLang="en-US" sz="2000">
                <a:latin typeface="微软雅黑" panose="020B0503020204020204" charset="-122"/>
                <a:ea typeface="微软雅黑" panose="020B0503020204020204" charset="-122"/>
                <a:cs typeface="微软雅黑" panose="020B0503020204020204" charset="-122"/>
                <a:sym typeface="+mn-ea"/>
              </a:rPr>
              <a:t>卡套品质的保证，如果我们不在因为某处卡套崩裂去提供服务，我们的服务效率将会提高不少</a:t>
            </a:r>
            <a:endParaRPr lang="zh-CN" altLang="en-US" sz="2000">
              <a:latin typeface="微软雅黑" panose="020B0503020204020204" charset="-122"/>
              <a:ea typeface="微软雅黑" panose="020B0503020204020204" charset="-122"/>
              <a:cs typeface="微软雅黑" panose="020B0503020204020204" charset="-122"/>
            </a:endParaRPr>
          </a:p>
          <a:p>
            <a:pPr>
              <a:lnSpc>
                <a:spcPct val="100000"/>
              </a:lnSpc>
              <a:buNone/>
            </a:pPr>
            <a:r>
              <a:rPr lang="zh-CN" altLang="en-US" sz="2000">
                <a:latin typeface="微软雅黑" panose="020B0503020204020204" charset="-122"/>
                <a:ea typeface="微软雅黑" panose="020B0503020204020204" charset="-122"/>
                <a:cs typeface="微软雅黑" panose="020B0503020204020204" charset="-122"/>
                <a:sym typeface="+mn-ea"/>
              </a:rPr>
              <a:t>安全，重视质量可以保护他人的生命</a:t>
            </a:r>
            <a:endParaRPr lang="zh-CN" altLang="en-US" sz="2000">
              <a:latin typeface="微软雅黑" panose="020B0503020204020204" charset="-122"/>
              <a:ea typeface="微软雅黑" panose="020B0503020204020204" charset="-122"/>
              <a:cs typeface="微软雅黑" panose="020B0503020204020204" charset="-122"/>
            </a:endParaRPr>
          </a:p>
          <a:p>
            <a:pPr>
              <a:lnSpc>
                <a:spcPct val="100000"/>
              </a:lnSpc>
              <a:buNone/>
            </a:pPr>
            <a:r>
              <a:rPr lang="zh-CN" altLang="en-US" sz="2000">
                <a:latin typeface="微软雅黑" panose="020B0503020204020204" charset="-122"/>
                <a:ea typeface="微软雅黑" panose="020B0503020204020204" charset="-122"/>
                <a:cs typeface="微软雅黑" panose="020B0503020204020204" charset="-122"/>
                <a:sym typeface="+mn-ea"/>
              </a:rPr>
              <a:t>模块化的设计能够加快工程的进度</a:t>
            </a:r>
            <a:endParaRPr lang="zh-CN" altLang="en-US" sz="2000">
              <a:latin typeface="微软雅黑" panose="020B0503020204020204" charset="-122"/>
              <a:ea typeface="微软雅黑" panose="020B0503020204020204" charset="-122"/>
              <a:cs typeface="微软雅黑" panose="020B0503020204020204" charset="-122"/>
            </a:endParaRPr>
          </a:p>
          <a:p>
            <a:pPr>
              <a:lnSpc>
                <a:spcPct val="80000"/>
              </a:lnSpc>
            </a:pPr>
            <a:endParaRPr sz="2000">
              <a:latin typeface="微软雅黑" panose="020B0503020204020204" charset="-122"/>
              <a:ea typeface="微软雅黑" panose="020B0503020204020204" charset="-122"/>
              <a:cs typeface="微软雅黑" panose="020B0503020204020204" charset="-122"/>
            </a:endParaRPr>
          </a:p>
        </p:txBody>
      </p:sp>
      <p:pic>
        <p:nvPicPr>
          <p:cNvPr id="2" name="图片 1" descr="LOGO"/>
          <p:cNvPicPr>
            <a:picLocks noChangeAspect="1"/>
          </p:cNvPicPr>
          <p:nvPr/>
        </p:nvPicPr>
        <p:blipFill>
          <a:blip r:embed="rId1"/>
          <a:stretch>
            <a:fillRect/>
          </a:stretch>
        </p:blipFill>
        <p:spPr>
          <a:xfrm>
            <a:off x="10594975" y="97155"/>
            <a:ext cx="1134110" cy="586105"/>
          </a:xfrm>
          <a:prstGeom prst="rect">
            <a:avLst/>
          </a:prstGeom>
        </p:spPr>
      </p:pic>
      <p:grpSp>
        <p:nvGrpSpPr>
          <p:cNvPr id="5" name="组合 4"/>
          <p:cNvGrpSpPr/>
          <p:nvPr/>
        </p:nvGrpSpPr>
        <p:grpSpPr>
          <a:xfrm>
            <a:off x="280670" y="377190"/>
            <a:ext cx="681990" cy="288925"/>
            <a:chOff x="289" y="460"/>
            <a:chExt cx="1389" cy="588"/>
          </a:xfrm>
        </p:grpSpPr>
        <p:grpSp>
          <p:nvGrpSpPr>
            <p:cNvPr id="6" name="组合 5"/>
            <p:cNvGrpSpPr/>
            <p:nvPr/>
          </p:nvGrpSpPr>
          <p:grpSpPr>
            <a:xfrm rot="18900000">
              <a:off x="1062" y="460"/>
              <a:ext cx="616" cy="584"/>
              <a:chOff x="9851" y="5951"/>
              <a:chExt cx="972" cy="922"/>
            </a:xfrm>
          </p:grpSpPr>
          <p:sp>
            <p:nvSpPr>
              <p:cNvPr id="7" name="矩形 6"/>
              <p:cNvSpPr/>
              <p:nvPr/>
            </p:nvSpPr>
            <p:spPr>
              <a:xfrm>
                <a:off x="10061" y="6161"/>
                <a:ext cx="762" cy="712"/>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8" name="矩形 7"/>
              <p:cNvSpPr/>
              <p:nvPr/>
            </p:nvSpPr>
            <p:spPr>
              <a:xfrm>
                <a:off x="9851" y="5951"/>
                <a:ext cx="762" cy="7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nvGrpSpPr>
            <p:cNvPr id="9" name="组合 8"/>
            <p:cNvGrpSpPr/>
            <p:nvPr/>
          </p:nvGrpSpPr>
          <p:grpSpPr>
            <a:xfrm rot="18900000">
              <a:off x="680" y="460"/>
              <a:ext cx="616" cy="584"/>
              <a:chOff x="9851" y="5951"/>
              <a:chExt cx="972" cy="922"/>
            </a:xfrm>
          </p:grpSpPr>
          <p:sp>
            <p:nvSpPr>
              <p:cNvPr id="10" name="矩形 9"/>
              <p:cNvSpPr/>
              <p:nvPr/>
            </p:nvSpPr>
            <p:spPr>
              <a:xfrm>
                <a:off x="10061" y="6161"/>
                <a:ext cx="762" cy="712"/>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1" name="矩形 10"/>
              <p:cNvSpPr/>
              <p:nvPr/>
            </p:nvSpPr>
            <p:spPr>
              <a:xfrm>
                <a:off x="9851" y="5951"/>
                <a:ext cx="762" cy="7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nvGrpSpPr>
            <p:cNvPr id="12" name="组合 11"/>
            <p:cNvGrpSpPr/>
            <p:nvPr/>
          </p:nvGrpSpPr>
          <p:grpSpPr>
            <a:xfrm rot="18900000">
              <a:off x="289" y="464"/>
              <a:ext cx="616" cy="584"/>
              <a:chOff x="9851" y="5951"/>
              <a:chExt cx="972" cy="922"/>
            </a:xfrm>
          </p:grpSpPr>
          <p:sp>
            <p:nvSpPr>
              <p:cNvPr id="13" name="矩形 12"/>
              <p:cNvSpPr/>
              <p:nvPr/>
            </p:nvSpPr>
            <p:spPr>
              <a:xfrm>
                <a:off x="10061" y="6161"/>
                <a:ext cx="762" cy="712"/>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4" name="矩形 13"/>
              <p:cNvSpPr/>
              <p:nvPr/>
            </p:nvSpPr>
            <p:spPr>
              <a:xfrm>
                <a:off x="9851" y="5951"/>
                <a:ext cx="762" cy="7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sp>
        <p:nvSpPr>
          <p:cNvPr id="15" name="矩形 14"/>
          <p:cNvSpPr/>
          <p:nvPr/>
        </p:nvSpPr>
        <p:spPr>
          <a:xfrm>
            <a:off x="1044575" y="775335"/>
            <a:ext cx="10800080" cy="144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17" name="图片 16" descr="图片1"/>
          <p:cNvPicPr>
            <a:picLocks noChangeAspect="1"/>
          </p:cNvPicPr>
          <p:nvPr/>
        </p:nvPicPr>
        <p:blipFill>
          <a:blip r:embed="rId2"/>
          <a:stretch>
            <a:fillRect/>
          </a:stretch>
        </p:blipFill>
        <p:spPr>
          <a:xfrm>
            <a:off x="8112760" y="56515"/>
            <a:ext cx="2542540" cy="77152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000" advTm="10000">
        <p:cover/>
      </p:transition>
    </mc:Choice>
    <mc:Fallback>
      <p:transition spd="slow" advTm="10000">
        <p:cov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1" fill="hold" grpId="0" nodeType="after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500" fill="hold"/>
                                        <p:tgtEl>
                                          <p:spTgt spid="15"/>
                                        </p:tgtEl>
                                        <p:attrNameLst>
                                          <p:attrName>ppt_x</p:attrName>
                                        </p:attrNameLst>
                                      </p:cBhvr>
                                      <p:tavLst>
                                        <p:tav tm="0">
                                          <p:val>
                                            <p:strVal val="#ppt_x"/>
                                          </p:val>
                                        </p:tav>
                                        <p:tav tm="100000">
                                          <p:val>
                                            <p:strVal val="#ppt_x"/>
                                          </p:val>
                                        </p:tav>
                                      </p:tavLst>
                                    </p:anim>
                                    <p:anim calcmode="lin" valueType="num">
                                      <p:cBhvr additive="base">
                                        <p:cTn id="13" dur="500" fill="hold"/>
                                        <p:tgtEl>
                                          <p:spTgt spid="15"/>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22" presetClass="entr" presetSubtype="4" fill="hold" grpId="0" nodeType="afterEffect">
                                  <p:stCondLst>
                                    <p:cond delay="0"/>
                                  </p:stCondLst>
                                  <p:childTnLst>
                                    <p:set>
                                      <p:cBhvr>
                                        <p:cTn id="16" dur="1" fill="hold">
                                          <p:stCondLst>
                                            <p:cond delay="0"/>
                                          </p:stCondLst>
                                        </p:cTn>
                                        <p:tgtEl>
                                          <p:spTgt spid="41"/>
                                        </p:tgtEl>
                                        <p:attrNameLst>
                                          <p:attrName>style.visibility</p:attrName>
                                        </p:attrNameLst>
                                      </p:cBhvr>
                                      <p:to>
                                        <p:strVal val="visible"/>
                                      </p:to>
                                    </p:set>
                                    <p:animEffect transition="in" filter="wipe(down)">
                                      <p:cBhvr>
                                        <p:cTn id="17" dur="500"/>
                                        <p:tgtEl>
                                          <p:spTgt spid="41"/>
                                        </p:tgtEl>
                                      </p:cBhvr>
                                    </p:animEffect>
                                  </p:childTnLst>
                                </p:cTn>
                              </p:par>
                            </p:childTnLst>
                          </p:cTn>
                        </p:par>
                        <p:par>
                          <p:cTn id="18" fill="hold">
                            <p:stCondLst>
                              <p:cond delay="1500"/>
                            </p:stCondLst>
                            <p:childTnLst>
                              <p:par>
                                <p:cTn id="19" presetID="10" presetClass="entr" presetSubtype="0" fill="hold" nodeType="after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500"/>
                                        <p:tgtEl>
                                          <p:spTgt spid="17"/>
                                        </p:tgtEl>
                                      </p:cBhvr>
                                    </p:animEffect>
                                  </p:childTnLst>
                                </p:cTn>
                              </p:par>
                            </p:childTnLst>
                          </p:cTn>
                        </p:par>
                        <p:par>
                          <p:cTn id="22" fill="hold">
                            <p:stCondLst>
                              <p:cond delay="2000"/>
                            </p:stCondLst>
                            <p:childTnLst>
                              <p:par>
                                <p:cTn id="23" presetID="2" presetClass="entr" presetSubtype="2" fill="hold" nodeType="after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additive="base">
                                        <p:cTn id="25" dur="500" fill="hold"/>
                                        <p:tgtEl>
                                          <p:spTgt spid="2"/>
                                        </p:tgtEl>
                                        <p:attrNameLst>
                                          <p:attrName>ppt_x</p:attrName>
                                        </p:attrNameLst>
                                      </p:cBhvr>
                                      <p:tavLst>
                                        <p:tav tm="0">
                                          <p:val>
                                            <p:strVal val="1+#ppt_w/2"/>
                                          </p:val>
                                        </p:tav>
                                        <p:tav tm="100000">
                                          <p:val>
                                            <p:strVal val="#ppt_x"/>
                                          </p:val>
                                        </p:tav>
                                      </p:tavLst>
                                    </p:anim>
                                    <p:anim calcmode="lin" valueType="num">
                                      <p:cBhvr additive="base">
                                        <p:cTn id="26" dur="500" fill="hold"/>
                                        <p:tgtEl>
                                          <p:spTgt spid="2"/>
                                        </p:tgtEl>
                                        <p:attrNameLst>
                                          <p:attrName>ppt_y</p:attrName>
                                        </p:attrNameLst>
                                      </p:cBhvr>
                                      <p:tavLst>
                                        <p:tav tm="0">
                                          <p:val>
                                            <p:strVal val="#ppt_y"/>
                                          </p:val>
                                        </p:tav>
                                        <p:tav tm="100000">
                                          <p:val>
                                            <p:strVal val="#ppt_y"/>
                                          </p:val>
                                        </p:tav>
                                      </p:tavLst>
                                    </p:anim>
                                  </p:childTnLst>
                                </p:cTn>
                              </p:par>
                            </p:childTnLst>
                          </p:cTn>
                        </p:par>
                        <p:par>
                          <p:cTn id="27" fill="hold">
                            <p:stCondLst>
                              <p:cond delay="2500"/>
                            </p:stCondLst>
                            <p:childTnLst>
                              <p:par>
                                <p:cTn id="28" presetID="10" presetClass="entr" presetSubtype="0" fill="hold" grpId="0" nodeType="after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fade">
                                      <p:cBhvr>
                                        <p:cTn id="3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15" grpId="0" bldLvl="0" animBg="1"/>
      <p:bldP spid="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文本框 40"/>
          <p:cNvSpPr txBox="1"/>
          <p:nvPr/>
        </p:nvSpPr>
        <p:spPr>
          <a:xfrm>
            <a:off x="1170940" y="290830"/>
            <a:ext cx="4918075" cy="460375"/>
          </a:xfrm>
          <a:prstGeom prst="rect">
            <a:avLst/>
          </a:prstGeom>
          <a:noFill/>
        </p:spPr>
        <p:txBody>
          <a:bodyPr wrap="square" rtlCol="0">
            <a:spAutoFit/>
          </a:bodyPr>
          <a:p>
            <a:pPr lvl="0">
              <a:defRPr/>
            </a:pPr>
            <a:r>
              <a:rPr lang="zh-CN" altLang="en-US" sz="2400" b="1">
                <a:solidFill>
                  <a:srgbClr val="C00000"/>
                </a:solidFill>
                <a:latin typeface="微软雅黑" panose="020B0503020204020204" charset="-122"/>
                <a:ea typeface="微软雅黑" panose="020B0503020204020204" charset="-122"/>
                <a:sym typeface="+mn-ea"/>
              </a:rPr>
              <a:t>机械设计部件基础要求</a:t>
            </a:r>
            <a:endParaRPr lang="zh-CN" altLang="en-US" sz="2400" b="1" kern="0" dirty="0">
              <a:solidFill>
                <a:srgbClr val="C00000"/>
              </a:solidFill>
              <a:latin typeface="微软雅黑" panose="020B0503020204020204" charset="-122"/>
              <a:ea typeface="微软雅黑" panose="020B0503020204020204" charset="-122"/>
              <a:cs typeface="微软雅黑" panose="020B0503020204020204" charset="-122"/>
              <a:sym typeface="+mn-ea"/>
            </a:endParaRPr>
          </a:p>
        </p:txBody>
      </p:sp>
      <p:sp>
        <p:nvSpPr>
          <p:cNvPr id="4" name="文本占位符 6146"/>
          <p:cNvSpPr>
            <a:spLocks noGrp="1"/>
          </p:cNvSpPr>
          <p:nvPr/>
        </p:nvSpPr>
        <p:spPr>
          <a:xfrm>
            <a:off x="1019810" y="1051560"/>
            <a:ext cx="9575165" cy="2001520"/>
          </a:xfrm>
          <a:prstGeom prst="rect">
            <a:avLst/>
          </a:prstGeom>
        </p:spPr>
        <p:txBody>
          <a:bodyPr vert="horz" lIns="91440" tIns="45720" rIns="91440" bIns="45720" rtlCol="0" anchor="t">
            <a:noAutofit/>
          </a:bodyPr>
          <a:lstStyle>
            <a:lvl1pPr marL="228600" indent="-228600" algn="l" defTabSz="915035"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5035"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5035"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565" indent="-228600" algn="l" defTabSz="91503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503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5235" indent="-228600" algn="l" defTabSz="91503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503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635" indent="-228600" algn="l" defTabSz="91503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835" indent="-228600" algn="l" defTabSz="91503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0000"/>
              </a:lnSpc>
              <a:buNone/>
            </a:pPr>
            <a:r>
              <a:rPr lang="en-US" altLang="zh-CN" sz="2000">
                <a:latin typeface="微软雅黑" panose="020B0503020204020204" charset="-122"/>
                <a:ea typeface="微软雅黑" panose="020B0503020204020204" charset="-122"/>
                <a:cs typeface="微软雅黑" panose="020B0503020204020204" charset="-122"/>
                <a:sym typeface="+mn-ea"/>
              </a:rPr>
              <a:t>2</a:t>
            </a:r>
            <a:r>
              <a:rPr lang="zh-CN" altLang="en-US" sz="2000">
                <a:latin typeface="微软雅黑" panose="020B0503020204020204" charset="-122"/>
                <a:ea typeface="微软雅黑" panose="020B0503020204020204" charset="-122"/>
                <a:cs typeface="微软雅黑" panose="020B0503020204020204" charset="-122"/>
                <a:sym typeface="+mn-ea"/>
              </a:rPr>
              <a:t>）管夹方面</a:t>
            </a:r>
            <a:endParaRPr lang="zh-CN" altLang="en-US" sz="2000">
              <a:latin typeface="微软雅黑" panose="020B0503020204020204" charset="-122"/>
              <a:ea typeface="微软雅黑" panose="020B0503020204020204" charset="-122"/>
              <a:cs typeface="微软雅黑" panose="020B0503020204020204" charset="-122"/>
            </a:endParaRPr>
          </a:p>
          <a:p>
            <a:pPr>
              <a:lnSpc>
                <a:spcPct val="110000"/>
              </a:lnSpc>
              <a:buNone/>
            </a:pPr>
            <a:r>
              <a:rPr lang="zh-CN" altLang="en-US" sz="2000">
                <a:latin typeface="微软雅黑" panose="020B0503020204020204" charset="-122"/>
                <a:ea typeface="微软雅黑" panose="020B0503020204020204" charset="-122"/>
                <a:cs typeface="微软雅黑" panose="020B0503020204020204" charset="-122"/>
                <a:sym typeface="+mn-ea"/>
              </a:rPr>
              <a:t>       标准的管夹跟适合我们适用的管夹需要我们寻找或是设计，在在系统中主管主要使用并行管夹（电源线和油管可以走在一起的地方）和单行管夹两种，支管系统主要是选择多连管夹如下图所示，该连接方法适合于任意组合的连接，包含多层连接，此项工作重点在于规范及实用。</a:t>
            </a:r>
            <a:endParaRPr lang="zh-CN" altLang="en-US" sz="2000">
              <a:latin typeface="微软雅黑" panose="020B0503020204020204" charset="-122"/>
              <a:ea typeface="微软雅黑" panose="020B0503020204020204" charset="-122"/>
              <a:cs typeface="微软雅黑" panose="020B0503020204020204" charset="-122"/>
            </a:endParaRPr>
          </a:p>
          <a:p>
            <a:pPr>
              <a:lnSpc>
                <a:spcPct val="80000"/>
              </a:lnSpc>
            </a:pPr>
            <a:endParaRPr sz="2000">
              <a:latin typeface="微软雅黑" panose="020B0503020204020204" charset="-122"/>
              <a:ea typeface="微软雅黑" panose="020B0503020204020204" charset="-122"/>
              <a:cs typeface="微软雅黑" panose="020B0503020204020204" charset="-122"/>
            </a:endParaRPr>
          </a:p>
        </p:txBody>
      </p:sp>
      <p:pic>
        <p:nvPicPr>
          <p:cNvPr id="2" name="图片 1" descr="LOGO"/>
          <p:cNvPicPr>
            <a:picLocks noChangeAspect="1"/>
          </p:cNvPicPr>
          <p:nvPr/>
        </p:nvPicPr>
        <p:blipFill>
          <a:blip r:embed="rId1"/>
          <a:stretch>
            <a:fillRect/>
          </a:stretch>
        </p:blipFill>
        <p:spPr>
          <a:xfrm>
            <a:off x="10594975" y="97155"/>
            <a:ext cx="1134110" cy="586105"/>
          </a:xfrm>
          <a:prstGeom prst="rect">
            <a:avLst/>
          </a:prstGeom>
        </p:spPr>
      </p:pic>
      <p:grpSp>
        <p:nvGrpSpPr>
          <p:cNvPr id="5" name="组合 4"/>
          <p:cNvGrpSpPr/>
          <p:nvPr/>
        </p:nvGrpSpPr>
        <p:grpSpPr>
          <a:xfrm>
            <a:off x="280670" y="377190"/>
            <a:ext cx="681990" cy="288925"/>
            <a:chOff x="289" y="460"/>
            <a:chExt cx="1389" cy="588"/>
          </a:xfrm>
        </p:grpSpPr>
        <p:grpSp>
          <p:nvGrpSpPr>
            <p:cNvPr id="6" name="组合 5"/>
            <p:cNvGrpSpPr/>
            <p:nvPr/>
          </p:nvGrpSpPr>
          <p:grpSpPr>
            <a:xfrm rot="18900000">
              <a:off x="1062" y="460"/>
              <a:ext cx="616" cy="584"/>
              <a:chOff x="9851" y="5951"/>
              <a:chExt cx="972" cy="922"/>
            </a:xfrm>
          </p:grpSpPr>
          <p:sp>
            <p:nvSpPr>
              <p:cNvPr id="7" name="矩形 6"/>
              <p:cNvSpPr/>
              <p:nvPr/>
            </p:nvSpPr>
            <p:spPr>
              <a:xfrm>
                <a:off x="10061" y="6161"/>
                <a:ext cx="762" cy="712"/>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8" name="矩形 7"/>
              <p:cNvSpPr/>
              <p:nvPr/>
            </p:nvSpPr>
            <p:spPr>
              <a:xfrm>
                <a:off x="9851" y="5951"/>
                <a:ext cx="762" cy="7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nvGrpSpPr>
            <p:cNvPr id="9" name="组合 8"/>
            <p:cNvGrpSpPr/>
            <p:nvPr/>
          </p:nvGrpSpPr>
          <p:grpSpPr>
            <a:xfrm rot="18900000">
              <a:off x="680" y="460"/>
              <a:ext cx="616" cy="584"/>
              <a:chOff x="9851" y="5951"/>
              <a:chExt cx="972" cy="922"/>
            </a:xfrm>
          </p:grpSpPr>
          <p:sp>
            <p:nvSpPr>
              <p:cNvPr id="10" name="矩形 9"/>
              <p:cNvSpPr/>
              <p:nvPr/>
            </p:nvSpPr>
            <p:spPr>
              <a:xfrm>
                <a:off x="10061" y="6161"/>
                <a:ext cx="762" cy="712"/>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1" name="矩形 10"/>
              <p:cNvSpPr/>
              <p:nvPr/>
            </p:nvSpPr>
            <p:spPr>
              <a:xfrm>
                <a:off x="9851" y="5951"/>
                <a:ext cx="762" cy="7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nvGrpSpPr>
            <p:cNvPr id="12" name="组合 11"/>
            <p:cNvGrpSpPr/>
            <p:nvPr/>
          </p:nvGrpSpPr>
          <p:grpSpPr>
            <a:xfrm rot="18900000">
              <a:off x="289" y="464"/>
              <a:ext cx="616" cy="584"/>
              <a:chOff x="9851" y="5951"/>
              <a:chExt cx="972" cy="922"/>
            </a:xfrm>
          </p:grpSpPr>
          <p:sp>
            <p:nvSpPr>
              <p:cNvPr id="13" name="矩形 12"/>
              <p:cNvSpPr/>
              <p:nvPr/>
            </p:nvSpPr>
            <p:spPr>
              <a:xfrm>
                <a:off x="10061" y="6161"/>
                <a:ext cx="762" cy="712"/>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4" name="矩形 13"/>
              <p:cNvSpPr/>
              <p:nvPr/>
            </p:nvSpPr>
            <p:spPr>
              <a:xfrm>
                <a:off x="9851" y="5951"/>
                <a:ext cx="762" cy="7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sp>
        <p:nvSpPr>
          <p:cNvPr id="15" name="矩形 14"/>
          <p:cNvSpPr/>
          <p:nvPr/>
        </p:nvSpPr>
        <p:spPr>
          <a:xfrm>
            <a:off x="1019810" y="751205"/>
            <a:ext cx="10800080" cy="144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17" name="图片 16" descr="图片1"/>
          <p:cNvPicPr>
            <a:picLocks noChangeAspect="1"/>
          </p:cNvPicPr>
          <p:nvPr/>
        </p:nvPicPr>
        <p:blipFill>
          <a:blip r:embed="rId2"/>
          <a:stretch>
            <a:fillRect/>
          </a:stretch>
        </p:blipFill>
        <p:spPr>
          <a:xfrm>
            <a:off x="8112760" y="56515"/>
            <a:ext cx="2542540" cy="771525"/>
          </a:xfrm>
          <a:prstGeom prst="rect">
            <a:avLst/>
          </a:prstGeom>
        </p:spPr>
      </p:pic>
      <p:pic>
        <p:nvPicPr>
          <p:cNvPr id="18" name="图片 17" descr="_cgi-bin_mmwebwx-bin_webwxgetmsgimg__&amp;MsgID=2811984133962290548&amp;skey=@crypt_aa97991b_20f45d05dc62e4d56bfddebed6c1c162&amp;mmweb_appid=wx_webfilehelper"/>
          <p:cNvPicPr>
            <a:picLocks noChangeAspect="1"/>
          </p:cNvPicPr>
          <p:nvPr/>
        </p:nvPicPr>
        <p:blipFill>
          <a:blip r:embed="rId3"/>
          <a:srcRect t="6216" r="2221" b="12900"/>
          <a:stretch>
            <a:fillRect/>
          </a:stretch>
        </p:blipFill>
        <p:spPr>
          <a:xfrm>
            <a:off x="1360170" y="3194050"/>
            <a:ext cx="2320290" cy="3404235"/>
          </a:xfrm>
          <a:prstGeom prst="rect">
            <a:avLst/>
          </a:prstGeom>
        </p:spPr>
      </p:pic>
      <p:pic>
        <p:nvPicPr>
          <p:cNvPr id="19" name="图片 18" descr="_cgi-bin_mmwebwx-bin_webwxgetmsgimg__&amp;MsgID=3819035604782401867&amp;skey=@crypt_aa97991b_20f45d05dc62e4d56bfddebed6c1c162&amp;mmweb_appid=wx_webfilehelper"/>
          <p:cNvPicPr>
            <a:picLocks noChangeAspect="1"/>
          </p:cNvPicPr>
          <p:nvPr/>
        </p:nvPicPr>
        <p:blipFill>
          <a:blip r:embed="rId4"/>
          <a:stretch>
            <a:fillRect/>
          </a:stretch>
        </p:blipFill>
        <p:spPr>
          <a:xfrm>
            <a:off x="3968750" y="3194050"/>
            <a:ext cx="7225665" cy="340423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000" advTm="10000">
        <p:cover/>
      </p:transition>
    </mc:Choice>
    <mc:Fallback>
      <p:transition spd="slow" advTm="10000">
        <p:cov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1" fill="hold" grpId="0" nodeType="after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500" fill="hold"/>
                                        <p:tgtEl>
                                          <p:spTgt spid="15"/>
                                        </p:tgtEl>
                                        <p:attrNameLst>
                                          <p:attrName>ppt_x</p:attrName>
                                        </p:attrNameLst>
                                      </p:cBhvr>
                                      <p:tavLst>
                                        <p:tav tm="0">
                                          <p:val>
                                            <p:strVal val="#ppt_x"/>
                                          </p:val>
                                        </p:tav>
                                        <p:tav tm="100000">
                                          <p:val>
                                            <p:strVal val="#ppt_x"/>
                                          </p:val>
                                        </p:tav>
                                      </p:tavLst>
                                    </p:anim>
                                    <p:anim calcmode="lin" valueType="num">
                                      <p:cBhvr additive="base">
                                        <p:cTn id="13" dur="500" fill="hold"/>
                                        <p:tgtEl>
                                          <p:spTgt spid="15"/>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22" presetClass="entr" presetSubtype="4" fill="hold" grpId="0" nodeType="afterEffect">
                                  <p:stCondLst>
                                    <p:cond delay="0"/>
                                  </p:stCondLst>
                                  <p:childTnLst>
                                    <p:set>
                                      <p:cBhvr>
                                        <p:cTn id="16" dur="1" fill="hold">
                                          <p:stCondLst>
                                            <p:cond delay="0"/>
                                          </p:stCondLst>
                                        </p:cTn>
                                        <p:tgtEl>
                                          <p:spTgt spid="41"/>
                                        </p:tgtEl>
                                        <p:attrNameLst>
                                          <p:attrName>style.visibility</p:attrName>
                                        </p:attrNameLst>
                                      </p:cBhvr>
                                      <p:to>
                                        <p:strVal val="visible"/>
                                      </p:to>
                                    </p:set>
                                    <p:animEffect transition="in" filter="wipe(down)">
                                      <p:cBhvr>
                                        <p:cTn id="17" dur="500"/>
                                        <p:tgtEl>
                                          <p:spTgt spid="41"/>
                                        </p:tgtEl>
                                      </p:cBhvr>
                                    </p:animEffect>
                                  </p:childTnLst>
                                </p:cTn>
                              </p:par>
                            </p:childTnLst>
                          </p:cTn>
                        </p:par>
                        <p:par>
                          <p:cTn id="18" fill="hold">
                            <p:stCondLst>
                              <p:cond delay="1500"/>
                            </p:stCondLst>
                            <p:childTnLst>
                              <p:par>
                                <p:cTn id="19" presetID="10" presetClass="entr" presetSubtype="0" fill="hold" nodeType="after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500"/>
                                        <p:tgtEl>
                                          <p:spTgt spid="17"/>
                                        </p:tgtEl>
                                      </p:cBhvr>
                                    </p:animEffect>
                                  </p:childTnLst>
                                </p:cTn>
                              </p:par>
                            </p:childTnLst>
                          </p:cTn>
                        </p:par>
                        <p:par>
                          <p:cTn id="22" fill="hold">
                            <p:stCondLst>
                              <p:cond delay="2000"/>
                            </p:stCondLst>
                            <p:childTnLst>
                              <p:par>
                                <p:cTn id="23" presetID="2" presetClass="entr" presetSubtype="2" fill="hold" nodeType="after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additive="base">
                                        <p:cTn id="25" dur="500" fill="hold"/>
                                        <p:tgtEl>
                                          <p:spTgt spid="2"/>
                                        </p:tgtEl>
                                        <p:attrNameLst>
                                          <p:attrName>ppt_x</p:attrName>
                                        </p:attrNameLst>
                                      </p:cBhvr>
                                      <p:tavLst>
                                        <p:tav tm="0">
                                          <p:val>
                                            <p:strVal val="1+#ppt_w/2"/>
                                          </p:val>
                                        </p:tav>
                                        <p:tav tm="100000">
                                          <p:val>
                                            <p:strVal val="#ppt_x"/>
                                          </p:val>
                                        </p:tav>
                                      </p:tavLst>
                                    </p:anim>
                                    <p:anim calcmode="lin" valueType="num">
                                      <p:cBhvr additive="base">
                                        <p:cTn id="26" dur="500" fill="hold"/>
                                        <p:tgtEl>
                                          <p:spTgt spid="2"/>
                                        </p:tgtEl>
                                        <p:attrNameLst>
                                          <p:attrName>ppt_y</p:attrName>
                                        </p:attrNameLst>
                                      </p:cBhvr>
                                      <p:tavLst>
                                        <p:tav tm="0">
                                          <p:val>
                                            <p:strVal val="#ppt_y"/>
                                          </p:val>
                                        </p:tav>
                                        <p:tav tm="100000">
                                          <p:val>
                                            <p:strVal val="#ppt_y"/>
                                          </p:val>
                                        </p:tav>
                                      </p:tavLst>
                                    </p:anim>
                                  </p:childTnLst>
                                </p:cTn>
                              </p:par>
                            </p:childTnLst>
                          </p:cTn>
                        </p:par>
                        <p:par>
                          <p:cTn id="27" fill="hold">
                            <p:stCondLst>
                              <p:cond delay="2500"/>
                            </p:stCondLst>
                            <p:childTnLst>
                              <p:par>
                                <p:cTn id="28" presetID="10" presetClass="entr" presetSubtype="0" fill="hold" grpId="0" nodeType="after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fade">
                                      <p:cBhvr>
                                        <p:cTn id="3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15" grpId="0" bldLvl="0" animBg="1"/>
      <p:bldP spid="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文本框 40"/>
          <p:cNvSpPr txBox="1"/>
          <p:nvPr/>
        </p:nvSpPr>
        <p:spPr>
          <a:xfrm>
            <a:off x="1170940" y="290830"/>
            <a:ext cx="4918075" cy="460375"/>
          </a:xfrm>
          <a:prstGeom prst="rect">
            <a:avLst/>
          </a:prstGeom>
          <a:noFill/>
        </p:spPr>
        <p:txBody>
          <a:bodyPr wrap="square" rtlCol="0">
            <a:spAutoFit/>
          </a:bodyPr>
          <a:p>
            <a:pPr lvl="0">
              <a:defRPr/>
            </a:pPr>
            <a:r>
              <a:rPr lang="zh-CN" altLang="en-US" sz="2400" b="1">
                <a:solidFill>
                  <a:srgbClr val="C00000"/>
                </a:solidFill>
                <a:latin typeface="微软雅黑" panose="020B0503020204020204" charset="-122"/>
                <a:ea typeface="微软雅黑" panose="020B0503020204020204" charset="-122"/>
                <a:sym typeface="+mn-ea"/>
              </a:rPr>
              <a:t>机械设计部件基础要求</a:t>
            </a:r>
            <a:endParaRPr lang="zh-CN" altLang="en-US" sz="2400" b="1" kern="0" dirty="0">
              <a:solidFill>
                <a:srgbClr val="C00000"/>
              </a:solidFill>
              <a:latin typeface="微软雅黑" panose="020B0503020204020204" charset="-122"/>
              <a:ea typeface="微软雅黑" panose="020B0503020204020204" charset="-122"/>
              <a:cs typeface="微软雅黑" panose="020B0503020204020204" charset="-122"/>
              <a:sym typeface="+mn-ea"/>
            </a:endParaRPr>
          </a:p>
        </p:txBody>
      </p:sp>
      <p:sp>
        <p:nvSpPr>
          <p:cNvPr id="4" name="文本占位符 6146"/>
          <p:cNvSpPr>
            <a:spLocks noGrp="1"/>
          </p:cNvSpPr>
          <p:nvPr/>
        </p:nvSpPr>
        <p:spPr>
          <a:xfrm>
            <a:off x="1019810" y="1051560"/>
            <a:ext cx="9575165" cy="3208020"/>
          </a:xfrm>
          <a:prstGeom prst="rect">
            <a:avLst/>
          </a:prstGeom>
        </p:spPr>
        <p:txBody>
          <a:bodyPr vert="horz" lIns="91440" tIns="45720" rIns="91440" bIns="45720" rtlCol="0" anchor="t">
            <a:noAutofit/>
          </a:bodyPr>
          <a:lstStyle>
            <a:lvl1pPr marL="228600" indent="-228600" algn="l" defTabSz="915035"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5035"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5035"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565" indent="-228600" algn="l" defTabSz="91503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503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5235" indent="-228600" algn="l" defTabSz="91503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503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635" indent="-228600" algn="l" defTabSz="91503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835" indent="-228600" algn="l" defTabSz="91503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zh-CN" sz="2000">
                <a:latin typeface="微软雅黑" panose="020B0503020204020204" charset="-122"/>
                <a:ea typeface="微软雅黑" panose="020B0503020204020204" charset="-122"/>
                <a:cs typeface="微软雅黑" panose="020B0503020204020204" charset="-122"/>
                <a:sym typeface="+mn-ea"/>
              </a:rPr>
              <a:t>3</a:t>
            </a:r>
            <a:r>
              <a:rPr lang="zh-CN" altLang="en-US" sz="2000">
                <a:latin typeface="微软雅黑" panose="020B0503020204020204" charset="-122"/>
                <a:ea typeface="微软雅黑" panose="020B0503020204020204" charset="-122"/>
                <a:cs typeface="微软雅黑" panose="020B0503020204020204" charset="-122"/>
                <a:sym typeface="+mn-ea"/>
              </a:rPr>
              <a:t>）截止阀及过滤器</a:t>
            </a:r>
            <a:endParaRPr lang="zh-CN" altLang="en-US" sz="2000">
              <a:latin typeface="微软雅黑" panose="020B0503020204020204" charset="-122"/>
              <a:ea typeface="微软雅黑" panose="020B0503020204020204" charset="-122"/>
              <a:cs typeface="微软雅黑" panose="020B0503020204020204" charset="-122"/>
            </a:endParaRPr>
          </a:p>
          <a:p>
            <a:pPr marL="0" indent="0">
              <a:buNone/>
            </a:pPr>
            <a:r>
              <a:rPr lang="zh-CN" altLang="en-US" sz="2000">
                <a:latin typeface="微软雅黑" panose="020B0503020204020204" charset="-122"/>
                <a:ea typeface="微软雅黑" panose="020B0503020204020204" charset="-122"/>
                <a:cs typeface="微软雅黑" panose="020B0503020204020204" charset="-122"/>
                <a:sym typeface="+mn-ea"/>
              </a:rPr>
              <a:t>     目前两个元件装配外观及实用性上都存在问题，产品档次不高，这就要求我们设计出满足以下要求的产品：</a:t>
            </a:r>
            <a:endParaRPr lang="zh-CN" altLang="en-US" sz="2000">
              <a:latin typeface="微软雅黑" panose="020B0503020204020204" charset="-122"/>
              <a:ea typeface="微软雅黑" panose="020B0503020204020204" charset="-122"/>
              <a:cs typeface="微软雅黑" panose="020B0503020204020204" charset="-122"/>
            </a:endParaRPr>
          </a:p>
          <a:p>
            <a:pPr>
              <a:lnSpc>
                <a:spcPct val="110000"/>
              </a:lnSpc>
            </a:pPr>
            <a:r>
              <a:rPr lang="zh-CN" altLang="en-US" sz="2000">
                <a:latin typeface="微软雅黑" panose="020B0503020204020204" charset="-122"/>
                <a:ea typeface="微软雅黑" panose="020B0503020204020204" charset="-122"/>
                <a:cs typeface="微软雅黑" panose="020B0503020204020204" charset="-122"/>
                <a:sym typeface="+mn-ea"/>
              </a:rPr>
              <a:t>产品品质高、质量可靠</a:t>
            </a:r>
            <a:endParaRPr lang="zh-CN" altLang="en-US" sz="2000">
              <a:latin typeface="微软雅黑" panose="020B0503020204020204" charset="-122"/>
              <a:ea typeface="微软雅黑" panose="020B0503020204020204" charset="-122"/>
              <a:cs typeface="微软雅黑" panose="020B0503020204020204" charset="-122"/>
            </a:endParaRPr>
          </a:p>
          <a:p>
            <a:pPr>
              <a:lnSpc>
                <a:spcPct val="110000"/>
              </a:lnSpc>
            </a:pPr>
            <a:r>
              <a:rPr lang="zh-CN" altLang="en-US" sz="2000">
                <a:latin typeface="微软雅黑" panose="020B0503020204020204" charset="-122"/>
                <a:ea typeface="微软雅黑" panose="020B0503020204020204" charset="-122"/>
                <a:cs typeface="微软雅黑" panose="020B0503020204020204" charset="-122"/>
                <a:sym typeface="+mn-ea"/>
              </a:rPr>
              <a:t>模块化，能够快速关断油路，更换过滤器</a:t>
            </a:r>
            <a:endParaRPr lang="zh-CN" altLang="en-US" sz="2000">
              <a:latin typeface="微软雅黑" panose="020B0503020204020204" charset="-122"/>
              <a:ea typeface="微软雅黑" panose="020B0503020204020204" charset="-122"/>
              <a:cs typeface="微软雅黑" panose="020B0503020204020204" charset="-122"/>
            </a:endParaRPr>
          </a:p>
          <a:p>
            <a:pPr>
              <a:lnSpc>
                <a:spcPct val="110000"/>
              </a:lnSpc>
            </a:pPr>
            <a:r>
              <a:rPr lang="zh-CN" altLang="en-US" sz="2000">
                <a:latin typeface="微软雅黑" panose="020B0503020204020204" charset="-122"/>
                <a:ea typeface="微软雅黑" panose="020B0503020204020204" charset="-122"/>
                <a:cs typeface="微软雅黑" panose="020B0503020204020204" charset="-122"/>
                <a:sym typeface="+mn-ea"/>
              </a:rPr>
              <a:t>过滤器品质，过去使用的过滤器未经过论证，目镜及滤网厚薄都是需要我们持续改进的</a:t>
            </a:r>
            <a:endParaRPr lang="zh-CN" altLang="en-US" sz="2000">
              <a:latin typeface="微软雅黑" panose="020B0503020204020204" charset="-122"/>
              <a:ea typeface="微软雅黑" panose="020B0503020204020204" charset="-122"/>
              <a:cs typeface="微软雅黑" panose="020B0503020204020204" charset="-122"/>
            </a:endParaRPr>
          </a:p>
          <a:p>
            <a:pPr>
              <a:lnSpc>
                <a:spcPct val="80000"/>
              </a:lnSpc>
            </a:pPr>
            <a:endParaRPr sz="2000">
              <a:latin typeface="微软雅黑" panose="020B0503020204020204" charset="-122"/>
              <a:ea typeface="微软雅黑" panose="020B0503020204020204" charset="-122"/>
              <a:cs typeface="微软雅黑" panose="020B0503020204020204" charset="-122"/>
            </a:endParaRPr>
          </a:p>
        </p:txBody>
      </p:sp>
      <p:pic>
        <p:nvPicPr>
          <p:cNvPr id="2" name="图片 1" descr="LOGO"/>
          <p:cNvPicPr>
            <a:picLocks noChangeAspect="1"/>
          </p:cNvPicPr>
          <p:nvPr/>
        </p:nvPicPr>
        <p:blipFill>
          <a:blip r:embed="rId1"/>
          <a:stretch>
            <a:fillRect/>
          </a:stretch>
        </p:blipFill>
        <p:spPr>
          <a:xfrm>
            <a:off x="10594975" y="97155"/>
            <a:ext cx="1134110" cy="586105"/>
          </a:xfrm>
          <a:prstGeom prst="rect">
            <a:avLst/>
          </a:prstGeom>
        </p:spPr>
      </p:pic>
      <p:grpSp>
        <p:nvGrpSpPr>
          <p:cNvPr id="5" name="组合 4"/>
          <p:cNvGrpSpPr/>
          <p:nvPr/>
        </p:nvGrpSpPr>
        <p:grpSpPr>
          <a:xfrm>
            <a:off x="280670" y="377190"/>
            <a:ext cx="681990" cy="288925"/>
            <a:chOff x="289" y="460"/>
            <a:chExt cx="1389" cy="588"/>
          </a:xfrm>
        </p:grpSpPr>
        <p:grpSp>
          <p:nvGrpSpPr>
            <p:cNvPr id="6" name="组合 5"/>
            <p:cNvGrpSpPr/>
            <p:nvPr/>
          </p:nvGrpSpPr>
          <p:grpSpPr>
            <a:xfrm rot="18900000">
              <a:off x="1062" y="460"/>
              <a:ext cx="616" cy="584"/>
              <a:chOff x="9851" y="5951"/>
              <a:chExt cx="972" cy="922"/>
            </a:xfrm>
          </p:grpSpPr>
          <p:sp>
            <p:nvSpPr>
              <p:cNvPr id="7" name="矩形 6"/>
              <p:cNvSpPr/>
              <p:nvPr/>
            </p:nvSpPr>
            <p:spPr>
              <a:xfrm>
                <a:off x="10061" y="6161"/>
                <a:ext cx="762" cy="712"/>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8" name="矩形 7"/>
              <p:cNvSpPr/>
              <p:nvPr/>
            </p:nvSpPr>
            <p:spPr>
              <a:xfrm>
                <a:off x="9851" y="5951"/>
                <a:ext cx="762" cy="7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nvGrpSpPr>
            <p:cNvPr id="9" name="组合 8"/>
            <p:cNvGrpSpPr/>
            <p:nvPr/>
          </p:nvGrpSpPr>
          <p:grpSpPr>
            <a:xfrm rot="18900000">
              <a:off x="680" y="460"/>
              <a:ext cx="616" cy="584"/>
              <a:chOff x="9851" y="5951"/>
              <a:chExt cx="972" cy="922"/>
            </a:xfrm>
          </p:grpSpPr>
          <p:sp>
            <p:nvSpPr>
              <p:cNvPr id="10" name="矩形 9"/>
              <p:cNvSpPr/>
              <p:nvPr/>
            </p:nvSpPr>
            <p:spPr>
              <a:xfrm>
                <a:off x="10061" y="6161"/>
                <a:ext cx="762" cy="712"/>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1" name="矩形 10"/>
              <p:cNvSpPr/>
              <p:nvPr/>
            </p:nvSpPr>
            <p:spPr>
              <a:xfrm>
                <a:off x="9851" y="5951"/>
                <a:ext cx="762" cy="7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nvGrpSpPr>
            <p:cNvPr id="12" name="组合 11"/>
            <p:cNvGrpSpPr/>
            <p:nvPr/>
          </p:nvGrpSpPr>
          <p:grpSpPr>
            <a:xfrm rot="18900000">
              <a:off x="289" y="464"/>
              <a:ext cx="616" cy="584"/>
              <a:chOff x="9851" y="5951"/>
              <a:chExt cx="972" cy="922"/>
            </a:xfrm>
          </p:grpSpPr>
          <p:sp>
            <p:nvSpPr>
              <p:cNvPr id="13" name="矩形 12"/>
              <p:cNvSpPr/>
              <p:nvPr/>
            </p:nvSpPr>
            <p:spPr>
              <a:xfrm>
                <a:off x="10061" y="6161"/>
                <a:ext cx="762" cy="712"/>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4" name="矩形 13"/>
              <p:cNvSpPr/>
              <p:nvPr/>
            </p:nvSpPr>
            <p:spPr>
              <a:xfrm>
                <a:off x="9851" y="5951"/>
                <a:ext cx="762" cy="7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sp>
        <p:nvSpPr>
          <p:cNvPr id="15" name="矩形 14"/>
          <p:cNvSpPr/>
          <p:nvPr/>
        </p:nvSpPr>
        <p:spPr>
          <a:xfrm>
            <a:off x="1044575" y="775335"/>
            <a:ext cx="10800080" cy="144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17" name="图片 16" descr="图片1"/>
          <p:cNvPicPr>
            <a:picLocks noChangeAspect="1"/>
          </p:cNvPicPr>
          <p:nvPr/>
        </p:nvPicPr>
        <p:blipFill>
          <a:blip r:embed="rId2"/>
          <a:stretch>
            <a:fillRect/>
          </a:stretch>
        </p:blipFill>
        <p:spPr>
          <a:xfrm>
            <a:off x="8112760" y="56515"/>
            <a:ext cx="2542540" cy="771525"/>
          </a:xfrm>
          <a:prstGeom prst="rect">
            <a:avLst/>
          </a:prstGeom>
        </p:spPr>
      </p:pic>
      <p:pic>
        <p:nvPicPr>
          <p:cNvPr id="3" name="图片 2" descr="_cgi-bin_mmwebwx-bin_webwxgetmsgimg__&amp;MsgID=3239158426400391355&amp;skey=@crypt_aa97991b_20f45d05dc62e4d56bfddebed6c1c162&amp;mmweb_appid=wx_webfilehelper"/>
          <p:cNvPicPr>
            <a:picLocks noChangeAspect="1"/>
          </p:cNvPicPr>
          <p:nvPr/>
        </p:nvPicPr>
        <p:blipFill>
          <a:blip r:embed="rId3"/>
          <a:srcRect l="-627" t="11002" r="485" b="16646"/>
          <a:stretch>
            <a:fillRect/>
          </a:stretch>
        </p:blipFill>
        <p:spPr>
          <a:xfrm>
            <a:off x="3352800" y="3660775"/>
            <a:ext cx="2326640" cy="2982595"/>
          </a:xfrm>
          <a:prstGeom prst="rect">
            <a:avLst/>
          </a:prstGeom>
        </p:spPr>
      </p:pic>
      <p:pic>
        <p:nvPicPr>
          <p:cNvPr id="16" name="图片 15" descr="_cgi-bin_mmwebwx-bin_webwxgetmsgimg__&amp;MsgID=7720267277646893352&amp;skey=@crypt_aa97991b_20f45d05dc62e4d56bfddebed6c1c162&amp;mmweb_appid=wx_webfilehelper"/>
          <p:cNvPicPr>
            <a:picLocks noChangeAspect="1"/>
          </p:cNvPicPr>
          <p:nvPr/>
        </p:nvPicPr>
        <p:blipFill>
          <a:blip r:embed="rId4"/>
          <a:stretch>
            <a:fillRect/>
          </a:stretch>
        </p:blipFill>
        <p:spPr>
          <a:xfrm>
            <a:off x="6597015" y="3660775"/>
            <a:ext cx="2286635" cy="298259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000" advTm="10000">
        <p:cover/>
      </p:transition>
    </mc:Choice>
    <mc:Fallback>
      <p:transition spd="slow" advTm="10000">
        <p:cov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1" fill="hold" grpId="0" nodeType="after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500" fill="hold"/>
                                        <p:tgtEl>
                                          <p:spTgt spid="15"/>
                                        </p:tgtEl>
                                        <p:attrNameLst>
                                          <p:attrName>ppt_x</p:attrName>
                                        </p:attrNameLst>
                                      </p:cBhvr>
                                      <p:tavLst>
                                        <p:tav tm="0">
                                          <p:val>
                                            <p:strVal val="#ppt_x"/>
                                          </p:val>
                                        </p:tav>
                                        <p:tav tm="100000">
                                          <p:val>
                                            <p:strVal val="#ppt_x"/>
                                          </p:val>
                                        </p:tav>
                                      </p:tavLst>
                                    </p:anim>
                                    <p:anim calcmode="lin" valueType="num">
                                      <p:cBhvr additive="base">
                                        <p:cTn id="13" dur="500" fill="hold"/>
                                        <p:tgtEl>
                                          <p:spTgt spid="15"/>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22" presetClass="entr" presetSubtype="4" fill="hold" grpId="0" nodeType="afterEffect">
                                  <p:stCondLst>
                                    <p:cond delay="0"/>
                                  </p:stCondLst>
                                  <p:childTnLst>
                                    <p:set>
                                      <p:cBhvr>
                                        <p:cTn id="16" dur="1" fill="hold">
                                          <p:stCondLst>
                                            <p:cond delay="0"/>
                                          </p:stCondLst>
                                        </p:cTn>
                                        <p:tgtEl>
                                          <p:spTgt spid="41"/>
                                        </p:tgtEl>
                                        <p:attrNameLst>
                                          <p:attrName>style.visibility</p:attrName>
                                        </p:attrNameLst>
                                      </p:cBhvr>
                                      <p:to>
                                        <p:strVal val="visible"/>
                                      </p:to>
                                    </p:set>
                                    <p:animEffect transition="in" filter="wipe(down)">
                                      <p:cBhvr>
                                        <p:cTn id="17" dur="500"/>
                                        <p:tgtEl>
                                          <p:spTgt spid="41"/>
                                        </p:tgtEl>
                                      </p:cBhvr>
                                    </p:animEffect>
                                  </p:childTnLst>
                                </p:cTn>
                              </p:par>
                            </p:childTnLst>
                          </p:cTn>
                        </p:par>
                        <p:par>
                          <p:cTn id="18" fill="hold">
                            <p:stCondLst>
                              <p:cond delay="1500"/>
                            </p:stCondLst>
                            <p:childTnLst>
                              <p:par>
                                <p:cTn id="19" presetID="10" presetClass="entr" presetSubtype="0" fill="hold" nodeType="after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500"/>
                                        <p:tgtEl>
                                          <p:spTgt spid="17"/>
                                        </p:tgtEl>
                                      </p:cBhvr>
                                    </p:animEffect>
                                  </p:childTnLst>
                                </p:cTn>
                              </p:par>
                            </p:childTnLst>
                          </p:cTn>
                        </p:par>
                        <p:par>
                          <p:cTn id="22" fill="hold">
                            <p:stCondLst>
                              <p:cond delay="2000"/>
                            </p:stCondLst>
                            <p:childTnLst>
                              <p:par>
                                <p:cTn id="23" presetID="2" presetClass="entr" presetSubtype="2" fill="hold" nodeType="after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additive="base">
                                        <p:cTn id="25" dur="500" fill="hold"/>
                                        <p:tgtEl>
                                          <p:spTgt spid="2"/>
                                        </p:tgtEl>
                                        <p:attrNameLst>
                                          <p:attrName>ppt_x</p:attrName>
                                        </p:attrNameLst>
                                      </p:cBhvr>
                                      <p:tavLst>
                                        <p:tav tm="0">
                                          <p:val>
                                            <p:strVal val="1+#ppt_w/2"/>
                                          </p:val>
                                        </p:tav>
                                        <p:tav tm="100000">
                                          <p:val>
                                            <p:strVal val="#ppt_x"/>
                                          </p:val>
                                        </p:tav>
                                      </p:tavLst>
                                    </p:anim>
                                    <p:anim calcmode="lin" valueType="num">
                                      <p:cBhvr additive="base">
                                        <p:cTn id="26" dur="500" fill="hold"/>
                                        <p:tgtEl>
                                          <p:spTgt spid="2"/>
                                        </p:tgtEl>
                                        <p:attrNameLst>
                                          <p:attrName>ppt_y</p:attrName>
                                        </p:attrNameLst>
                                      </p:cBhvr>
                                      <p:tavLst>
                                        <p:tav tm="0">
                                          <p:val>
                                            <p:strVal val="#ppt_y"/>
                                          </p:val>
                                        </p:tav>
                                        <p:tav tm="100000">
                                          <p:val>
                                            <p:strVal val="#ppt_y"/>
                                          </p:val>
                                        </p:tav>
                                      </p:tavLst>
                                    </p:anim>
                                  </p:childTnLst>
                                </p:cTn>
                              </p:par>
                            </p:childTnLst>
                          </p:cTn>
                        </p:par>
                        <p:par>
                          <p:cTn id="27" fill="hold">
                            <p:stCondLst>
                              <p:cond delay="2500"/>
                            </p:stCondLst>
                            <p:childTnLst>
                              <p:par>
                                <p:cTn id="28" presetID="10" presetClass="entr" presetSubtype="0" fill="hold" grpId="0" nodeType="after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fade">
                                      <p:cBhvr>
                                        <p:cTn id="3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15" grpId="0" bldLvl="0" animBg="1"/>
      <p:bldP spid="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文本框 40"/>
          <p:cNvSpPr txBox="1"/>
          <p:nvPr/>
        </p:nvSpPr>
        <p:spPr>
          <a:xfrm>
            <a:off x="1170940" y="290830"/>
            <a:ext cx="4918075" cy="460375"/>
          </a:xfrm>
          <a:prstGeom prst="rect">
            <a:avLst/>
          </a:prstGeom>
          <a:noFill/>
        </p:spPr>
        <p:txBody>
          <a:bodyPr wrap="square" rtlCol="0">
            <a:spAutoFit/>
          </a:bodyPr>
          <a:p>
            <a:pPr lvl="0">
              <a:defRPr/>
            </a:pPr>
            <a:r>
              <a:rPr lang="zh-CN" altLang="en-US" sz="2400" b="1">
                <a:solidFill>
                  <a:srgbClr val="C00000"/>
                </a:solidFill>
                <a:latin typeface="微软雅黑" panose="020B0503020204020204" charset="-122"/>
                <a:ea typeface="微软雅黑" panose="020B0503020204020204" charset="-122"/>
                <a:sym typeface="+mn-ea"/>
              </a:rPr>
              <a:t>机械设计部件基础要求</a:t>
            </a:r>
            <a:endParaRPr lang="zh-CN" altLang="en-US" sz="2400" b="1" kern="0" dirty="0">
              <a:solidFill>
                <a:srgbClr val="C00000"/>
              </a:solidFill>
              <a:latin typeface="微软雅黑" panose="020B0503020204020204" charset="-122"/>
              <a:ea typeface="微软雅黑" panose="020B0503020204020204" charset="-122"/>
              <a:cs typeface="微软雅黑" panose="020B0503020204020204" charset="-122"/>
              <a:sym typeface="+mn-ea"/>
            </a:endParaRPr>
          </a:p>
        </p:txBody>
      </p:sp>
      <p:sp>
        <p:nvSpPr>
          <p:cNvPr id="4" name="文本占位符 6146"/>
          <p:cNvSpPr>
            <a:spLocks noGrp="1"/>
          </p:cNvSpPr>
          <p:nvPr/>
        </p:nvSpPr>
        <p:spPr>
          <a:xfrm>
            <a:off x="1019810" y="1051560"/>
            <a:ext cx="9575165" cy="4287520"/>
          </a:xfrm>
          <a:prstGeom prst="rect">
            <a:avLst/>
          </a:prstGeom>
        </p:spPr>
        <p:txBody>
          <a:bodyPr vert="horz" lIns="91440" tIns="45720" rIns="91440" bIns="45720" rtlCol="0" anchor="t">
            <a:noAutofit/>
          </a:bodyPr>
          <a:lstStyle>
            <a:lvl1pPr marL="228600" indent="-228600" algn="l" defTabSz="915035"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5035"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5035"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565" indent="-228600" algn="l" defTabSz="91503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503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5235" indent="-228600" algn="l" defTabSz="91503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503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635" indent="-228600" algn="l" defTabSz="91503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835" indent="-228600" algn="l" defTabSz="91503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buNone/>
            </a:pPr>
            <a:r>
              <a:rPr lang="en-US" altLang="zh-CN" sz="2000">
                <a:latin typeface="微软雅黑" panose="020B0503020204020204" charset="-122"/>
                <a:ea typeface="微软雅黑" panose="020B0503020204020204" charset="-122"/>
                <a:cs typeface="微软雅黑" panose="020B0503020204020204" charset="-122"/>
                <a:sym typeface="+mn-ea"/>
              </a:rPr>
              <a:t>3</a:t>
            </a:r>
            <a:r>
              <a:rPr lang="zh-CN" altLang="en-US" sz="2000">
                <a:latin typeface="微软雅黑" panose="020B0503020204020204" charset="-122"/>
                <a:ea typeface="微软雅黑" panose="020B0503020204020204" charset="-122"/>
                <a:cs typeface="微软雅黑" panose="020B0503020204020204" charset="-122"/>
                <a:sym typeface="+mn-ea"/>
              </a:rPr>
              <a:t>）支撑架</a:t>
            </a:r>
            <a:endParaRPr lang="zh-CN" altLang="en-US" sz="2000">
              <a:latin typeface="微软雅黑" panose="020B0503020204020204" charset="-122"/>
              <a:ea typeface="微软雅黑" panose="020B0503020204020204" charset="-122"/>
              <a:cs typeface="微软雅黑" panose="020B0503020204020204" charset="-122"/>
            </a:endParaRPr>
          </a:p>
          <a:p>
            <a:pPr marL="0" indent="0">
              <a:lnSpc>
                <a:spcPct val="140000"/>
              </a:lnSpc>
              <a:buNone/>
            </a:pPr>
            <a:r>
              <a:rPr lang="zh-CN" altLang="en-US" sz="2000">
                <a:latin typeface="微软雅黑" panose="020B0503020204020204" charset="-122"/>
                <a:ea typeface="微软雅黑" panose="020B0503020204020204" charset="-122"/>
                <a:cs typeface="微软雅黑" panose="020B0503020204020204" charset="-122"/>
                <a:sym typeface="+mn-ea"/>
              </a:rPr>
              <a:t>到过现场的都知道，安装很多过程中都是在做支撑架，主管、支管、线槽、穿线管都需要、原来的时候我认为支撑架是很难走向标准的，随着我们公司技术实力的增强以及见到的事物越来越多，支撑架我认为也能做出标准的来，架线 线卡、线槽支架等等一些不都是在混乱中出来的标准吗</a:t>
            </a:r>
            <a:r>
              <a:rPr lang="en-US" altLang="zh-CN" sz="2000">
                <a:latin typeface="微软雅黑" panose="020B0503020204020204" charset="-122"/>
                <a:ea typeface="微软雅黑" panose="020B0503020204020204" charset="-122"/>
                <a:cs typeface="微软雅黑" panose="020B0503020204020204" charset="-122"/>
                <a:sym typeface="+mn-ea"/>
              </a:rPr>
              <a:t>!</a:t>
            </a:r>
            <a:endParaRPr lang="en-US" altLang="zh-CN" sz="2000">
              <a:latin typeface="微软雅黑" panose="020B0503020204020204" charset="-122"/>
              <a:ea typeface="微软雅黑" panose="020B0503020204020204" charset="-122"/>
              <a:cs typeface="微软雅黑" panose="020B0503020204020204" charset="-122"/>
            </a:endParaRPr>
          </a:p>
          <a:p>
            <a:pPr>
              <a:lnSpc>
                <a:spcPct val="120000"/>
              </a:lnSpc>
              <a:buNone/>
            </a:pPr>
            <a:r>
              <a:rPr lang="zh-CN" altLang="en-US" sz="2000">
                <a:latin typeface="微软雅黑" panose="020B0503020204020204" charset="-122"/>
                <a:ea typeface="微软雅黑" panose="020B0503020204020204" charset="-122"/>
                <a:cs typeface="微软雅黑" panose="020B0503020204020204" charset="-122"/>
                <a:sym typeface="+mn-ea"/>
              </a:rPr>
              <a:t>支撑架标准设计需基于以下原则进行设计：</a:t>
            </a:r>
            <a:endParaRPr lang="zh-CN" altLang="en-US" sz="2000">
              <a:latin typeface="微软雅黑" panose="020B0503020204020204" charset="-122"/>
              <a:ea typeface="微软雅黑" panose="020B0503020204020204" charset="-122"/>
              <a:cs typeface="微软雅黑" panose="020B0503020204020204" charset="-122"/>
            </a:endParaRPr>
          </a:p>
          <a:p>
            <a:pPr>
              <a:lnSpc>
                <a:spcPct val="120000"/>
              </a:lnSpc>
            </a:pPr>
            <a:r>
              <a:rPr lang="zh-CN" altLang="en-US" sz="2000">
                <a:latin typeface="微软雅黑" panose="020B0503020204020204" charset="-122"/>
                <a:ea typeface="微软雅黑" panose="020B0503020204020204" charset="-122"/>
                <a:cs typeface="微软雅黑" panose="020B0503020204020204" charset="-122"/>
                <a:sym typeface="+mn-ea"/>
              </a:rPr>
              <a:t>适合不同场合的安装，包含高空、地面、侧壁、设备下面等</a:t>
            </a:r>
            <a:endParaRPr lang="zh-CN" altLang="en-US" sz="2000">
              <a:latin typeface="微软雅黑" panose="020B0503020204020204" charset="-122"/>
              <a:ea typeface="微软雅黑" panose="020B0503020204020204" charset="-122"/>
              <a:cs typeface="微软雅黑" panose="020B0503020204020204" charset="-122"/>
            </a:endParaRPr>
          </a:p>
          <a:p>
            <a:pPr>
              <a:lnSpc>
                <a:spcPct val="120000"/>
              </a:lnSpc>
            </a:pPr>
            <a:r>
              <a:rPr lang="zh-CN" altLang="en-US" sz="2000">
                <a:latin typeface="微软雅黑" panose="020B0503020204020204" charset="-122"/>
                <a:ea typeface="微软雅黑" panose="020B0503020204020204" charset="-122"/>
                <a:cs typeface="微软雅黑" panose="020B0503020204020204" charset="-122"/>
                <a:sym typeface="+mn-ea"/>
              </a:rPr>
              <a:t>适合不同结构的安装，半含钢筋混凝图结构及钢铁结构等</a:t>
            </a:r>
            <a:endParaRPr lang="zh-CN" altLang="en-US" sz="2000">
              <a:latin typeface="微软雅黑" panose="020B0503020204020204" charset="-122"/>
              <a:ea typeface="微软雅黑" panose="020B0503020204020204" charset="-122"/>
              <a:cs typeface="微软雅黑" panose="020B0503020204020204" charset="-122"/>
            </a:endParaRPr>
          </a:p>
          <a:p>
            <a:pPr>
              <a:lnSpc>
                <a:spcPct val="120000"/>
              </a:lnSpc>
            </a:pPr>
            <a:r>
              <a:rPr lang="zh-CN" altLang="en-US" sz="2000">
                <a:latin typeface="微软雅黑" panose="020B0503020204020204" charset="-122"/>
                <a:ea typeface="微软雅黑" panose="020B0503020204020204" charset="-122"/>
                <a:cs typeface="微软雅黑" panose="020B0503020204020204" charset="-122"/>
                <a:sym typeface="+mn-ea"/>
              </a:rPr>
              <a:t>设计出不同安装方式的图纸及安装手册</a:t>
            </a:r>
            <a:endParaRPr lang="zh-CN" altLang="en-US" sz="2000">
              <a:latin typeface="微软雅黑" panose="020B0503020204020204" charset="-122"/>
              <a:ea typeface="微软雅黑" panose="020B0503020204020204" charset="-122"/>
              <a:cs typeface="微软雅黑" panose="020B0503020204020204" charset="-122"/>
            </a:endParaRPr>
          </a:p>
          <a:p>
            <a:pPr>
              <a:lnSpc>
                <a:spcPct val="80000"/>
              </a:lnSpc>
            </a:pPr>
            <a:endParaRPr sz="2000">
              <a:latin typeface="微软雅黑" panose="020B0503020204020204" charset="-122"/>
              <a:ea typeface="微软雅黑" panose="020B0503020204020204" charset="-122"/>
              <a:cs typeface="微软雅黑" panose="020B0503020204020204" charset="-122"/>
            </a:endParaRPr>
          </a:p>
        </p:txBody>
      </p:sp>
      <p:pic>
        <p:nvPicPr>
          <p:cNvPr id="2" name="图片 1" descr="LOGO"/>
          <p:cNvPicPr>
            <a:picLocks noChangeAspect="1"/>
          </p:cNvPicPr>
          <p:nvPr/>
        </p:nvPicPr>
        <p:blipFill>
          <a:blip r:embed="rId1"/>
          <a:stretch>
            <a:fillRect/>
          </a:stretch>
        </p:blipFill>
        <p:spPr>
          <a:xfrm>
            <a:off x="10594975" y="99060"/>
            <a:ext cx="1134110" cy="586105"/>
          </a:xfrm>
          <a:prstGeom prst="rect">
            <a:avLst/>
          </a:prstGeom>
        </p:spPr>
      </p:pic>
      <p:grpSp>
        <p:nvGrpSpPr>
          <p:cNvPr id="5" name="组合 4"/>
          <p:cNvGrpSpPr/>
          <p:nvPr/>
        </p:nvGrpSpPr>
        <p:grpSpPr>
          <a:xfrm>
            <a:off x="280670" y="377190"/>
            <a:ext cx="681990" cy="288925"/>
            <a:chOff x="289" y="460"/>
            <a:chExt cx="1389" cy="588"/>
          </a:xfrm>
        </p:grpSpPr>
        <p:grpSp>
          <p:nvGrpSpPr>
            <p:cNvPr id="6" name="组合 5"/>
            <p:cNvGrpSpPr/>
            <p:nvPr/>
          </p:nvGrpSpPr>
          <p:grpSpPr>
            <a:xfrm rot="18900000">
              <a:off x="1062" y="460"/>
              <a:ext cx="616" cy="584"/>
              <a:chOff x="9851" y="5951"/>
              <a:chExt cx="972" cy="922"/>
            </a:xfrm>
          </p:grpSpPr>
          <p:sp>
            <p:nvSpPr>
              <p:cNvPr id="7" name="矩形 6"/>
              <p:cNvSpPr/>
              <p:nvPr/>
            </p:nvSpPr>
            <p:spPr>
              <a:xfrm>
                <a:off x="10061" y="6161"/>
                <a:ext cx="762" cy="712"/>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8" name="矩形 7"/>
              <p:cNvSpPr/>
              <p:nvPr/>
            </p:nvSpPr>
            <p:spPr>
              <a:xfrm>
                <a:off x="9851" y="5951"/>
                <a:ext cx="762" cy="7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nvGrpSpPr>
            <p:cNvPr id="9" name="组合 8"/>
            <p:cNvGrpSpPr/>
            <p:nvPr/>
          </p:nvGrpSpPr>
          <p:grpSpPr>
            <a:xfrm rot="18900000">
              <a:off x="680" y="460"/>
              <a:ext cx="616" cy="584"/>
              <a:chOff x="9851" y="5951"/>
              <a:chExt cx="972" cy="922"/>
            </a:xfrm>
          </p:grpSpPr>
          <p:sp>
            <p:nvSpPr>
              <p:cNvPr id="10" name="矩形 9"/>
              <p:cNvSpPr/>
              <p:nvPr/>
            </p:nvSpPr>
            <p:spPr>
              <a:xfrm>
                <a:off x="10061" y="6161"/>
                <a:ext cx="762" cy="712"/>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1" name="矩形 10"/>
              <p:cNvSpPr/>
              <p:nvPr/>
            </p:nvSpPr>
            <p:spPr>
              <a:xfrm>
                <a:off x="9851" y="5951"/>
                <a:ext cx="762" cy="7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nvGrpSpPr>
            <p:cNvPr id="12" name="组合 11"/>
            <p:cNvGrpSpPr/>
            <p:nvPr/>
          </p:nvGrpSpPr>
          <p:grpSpPr>
            <a:xfrm rot="18900000">
              <a:off x="289" y="464"/>
              <a:ext cx="616" cy="584"/>
              <a:chOff x="9851" y="5951"/>
              <a:chExt cx="972" cy="922"/>
            </a:xfrm>
          </p:grpSpPr>
          <p:sp>
            <p:nvSpPr>
              <p:cNvPr id="13" name="矩形 12"/>
              <p:cNvSpPr/>
              <p:nvPr/>
            </p:nvSpPr>
            <p:spPr>
              <a:xfrm>
                <a:off x="10061" y="6161"/>
                <a:ext cx="762" cy="712"/>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4" name="矩形 13"/>
              <p:cNvSpPr/>
              <p:nvPr/>
            </p:nvSpPr>
            <p:spPr>
              <a:xfrm>
                <a:off x="9851" y="5951"/>
                <a:ext cx="762" cy="7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sp>
        <p:nvSpPr>
          <p:cNvPr id="15" name="矩形 14"/>
          <p:cNvSpPr/>
          <p:nvPr/>
        </p:nvSpPr>
        <p:spPr>
          <a:xfrm>
            <a:off x="1044575" y="775335"/>
            <a:ext cx="10800080" cy="144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17" name="图片 16" descr="图片1"/>
          <p:cNvPicPr>
            <a:picLocks noChangeAspect="1"/>
          </p:cNvPicPr>
          <p:nvPr/>
        </p:nvPicPr>
        <p:blipFill>
          <a:blip r:embed="rId2"/>
          <a:stretch>
            <a:fillRect/>
          </a:stretch>
        </p:blipFill>
        <p:spPr>
          <a:xfrm>
            <a:off x="8112760" y="56515"/>
            <a:ext cx="2542540" cy="77152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000" advTm="10000">
        <p:cover/>
      </p:transition>
    </mc:Choice>
    <mc:Fallback>
      <p:transition spd="slow" advTm="10000">
        <p:cov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1" fill="hold" grpId="0" nodeType="after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500" fill="hold"/>
                                        <p:tgtEl>
                                          <p:spTgt spid="15"/>
                                        </p:tgtEl>
                                        <p:attrNameLst>
                                          <p:attrName>ppt_x</p:attrName>
                                        </p:attrNameLst>
                                      </p:cBhvr>
                                      <p:tavLst>
                                        <p:tav tm="0">
                                          <p:val>
                                            <p:strVal val="#ppt_x"/>
                                          </p:val>
                                        </p:tav>
                                        <p:tav tm="100000">
                                          <p:val>
                                            <p:strVal val="#ppt_x"/>
                                          </p:val>
                                        </p:tav>
                                      </p:tavLst>
                                    </p:anim>
                                    <p:anim calcmode="lin" valueType="num">
                                      <p:cBhvr additive="base">
                                        <p:cTn id="13" dur="500" fill="hold"/>
                                        <p:tgtEl>
                                          <p:spTgt spid="15"/>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22" presetClass="entr" presetSubtype="4" fill="hold" grpId="0" nodeType="afterEffect">
                                  <p:stCondLst>
                                    <p:cond delay="0"/>
                                  </p:stCondLst>
                                  <p:childTnLst>
                                    <p:set>
                                      <p:cBhvr>
                                        <p:cTn id="16" dur="1" fill="hold">
                                          <p:stCondLst>
                                            <p:cond delay="0"/>
                                          </p:stCondLst>
                                        </p:cTn>
                                        <p:tgtEl>
                                          <p:spTgt spid="41"/>
                                        </p:tgtEl>
                                        <p:attrNameLst>
                                          <p:attrName>style.visibility</p:attrName>
                                        </p:attrNameLst>
                                      </p:cBhvr>
                                      <p:to>
                                        <p:strVal val="visible"/>
                                      </p:to>
                                    </p:set>
                                    <p:animEffect transition="in" filter="wipe(down)">
                                      <p:cBhvr>
                                        <p:cTn id="17" dur="500"/>
                                        <p:tgtEl>
                                          <p:spTgt spid="41"/>
                                        </p:tgtEl>
                                      </p:cBhvr>
                                    </p:animEffect>
                                  </p:childTnLst>
                                </p:cTn>
                              </p:par>
                            </p:childTnLst>
                          </p:cTn>
                        </p:par>
                        <p:par>
                          <p:cTn id="18" fill="hold">
                            <p:stCondLst>
                              <p:cond delay="1500"/>
                            </p:stCondLst>
                            <p:childTnLst>
                              <p:par>
                                <p:cTn id="19" presetID="10" presetClass="entr" presetSubtype="0" fill="hold" nodeType="after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500"/>
                                        <p:tgtEl>
                                          <p:spTgt spid="17"/>
                                        </p:tgtEl>
                                      </p:cBhvr>
                                    </p:animEffect>
                                  </p:childTnLst>
                                </p:cTn>
                              </p:par>
                            </p:childTnLst>
                          </p:cTn>
                        </p:par>
                        <p:par>
                          <p:cTn id="22" fill="hold">
                            <p:stCondLst>
                              <p:cond delay="2000"/>
                            </p:stCondLst>
                            <p:childTnLst>
                              <p:par>
                                <p:cTn id="23" presetID="2" presetClass="entr" presetSubtype="2" fill="hold" nodeType="after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additive="base">
                                        <p:cTn id="25" dur="500" fill="hold"/>
                                        <p:tgtEl>
                                          <p:spTgt spid="2"/>
                                        </p:tgtEl>
                                        <p:attrNameLst>
                                          <p:attrName>ppt_x</p:attrName>
                                        </p:attrNameLst>
                                      </p:cBhvr>
                                      <p:tavLst>
                                        <p:tav tm="0">
                                          <p:val>
                                            <p:strVal val="1+#ppt_w/2"/>
                                          </p:val>
                                        </p:tav>
                                        <p:tav tm="100000">
                                          <p:val>
                                            <p:strVal val="#ppt_x"/>
                                          </p:val>
                                        </p:tav>
                                      </p:tavLst>
                                    </p:anim>
                                    <p:anim calcmode="lin" valueType="num">
                                      <p:cBhvr additive="base">
                                        <p:cTn id="26" dur="500" fill="hold"/>
                                        <p:tgtEl>
                                          <p:spTgt spid="2"/>
                                        </p:tgtEl>
                                        <p:attrNameLst>
                                          <p:attrName>ppt_y</p:attrName>
                                        </p:attrNameLst>
                                      </p:cBhvr>
                                      <p:tavLst>
                                        <p:tav tm="0">
                                          <p:val>
                                            <p:strVal val="#ppt_y"/>
                                          </p:val>
                                        </p:tav>
                                        <p:tav tm="100000">
                                          <p:val>
                                            <p:strVal val="#ppt_y"/>
                                          </p:val>
                                        </p:tav>
                                      </p:tavLst>
                                    </p:anim>
                                  </p:childTnLst>
                                </p:cTn>
                              </p:par>
                            </p:childTnLst>
                          </p:cTn>
                        </p:par>
                        <p:par>
                          <p:cTn id="27" fill="hold">
                            <p:stCondLst>
                              <p:cond delay="2500"/>
                            </p:stCondLst>
                            <p:childTnLst>
                              <p:par>
                                <p:cTn id="28" presetID="10" presetClass="entr" presetSubtype="0" fill="hold" grpId="0" nodeType="after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fade">
                                      <p:cBhvr>
                                        <p:cTn id="3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15" grpId="0" bldLvl="0" animBg="1"/>
      <p:bldP spid="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文本框 40"/>
          <p:cNvSpPr txBox="1"/>
          <p:nvPr/>
        </p:nvSpPr>
        <p:spPr>
          <a:xfrm>
            <a:off x="1170940" y="290830"/>
            <a:ext cx="4918075" cy="460375"/>
          </a:xfrm>
          <a:prstGeom prst="rect">
            <a:avLst/>
          </a:prstGeom>
          <a:noFill/>
        </p:spPr>
        <p:txBody>
          <a:bodyPr wrap="square" rtlCol="0">
            <a:spAutoFit/>
          </a:bodyPr>
          <a:p>
            <a:pPr lvl="0">
              <a:defRPr/>
            </a:pPr>
            <a:r>
              <a:rPr lang="zh-CN" altLang="en-US" sz="2400" b="1" kern="0" dirty="0">
                <a:solidFill>
                  <a:srgbClr val="C00000"/>
                </a:solidFill>
                <a:latin typeface="微软雅黑" panose="020B0503020204020204" charset="-122"/>
                <a:ea typeface="微软雅黑" panose="020B0503020204020204" charset="-122"/>
                <a:cs typeface="微软雅黑" panose="020B0503020204020204" charset="-122"/>
                <a:sym typeface="+mn-ea"/>
              </a:rPr>
              <a:t>系统构架</a:t>
            </a:r>
            <a:endParaRPr lang="zh-CN" altLang="en-US" sz="2400" b="1" kern="0" dirty="0">
              <a:solidFill>
                <a:srgbClr val="C00000"/>
              </a:solidFill>
              <a:latin typeface="微软雅黑" panose="020B0503020204020204" charset="-122"/>
              <a:ea typeface="微软雅黑" panose="020B0503020204020204" charset="-122"/>
              <a:cs typeface="微软雅黑" panose="020B0503020204020204" charset="-122"/>
              <a:sym typeface="+mn-ea"/>
            </a:endParaRPr>
          </a:p>
        </p:txBody>
      </p:sp>
      <p:sp>
        <p:nvSpPr>
          <p:cNvPr id="4" name="文本占位符 6146"/>
          <p:cNvSpPr>
            <a:spLocks noGrp="1"/>
          </p:cNvSpPr>
          <p:nvPr/>
        </p:nvSpPr>
        <p:spPr>
          <a:xfrm>
            <a:off x="1019810" y="1146810"/>
            <a:ext cx="9575165" cy="4932680"/>
          </a:xfrm>
          <a:prstGeom prst="rect">
            <a:avLst/>
          </a:prstGeom>
        </p:spPr>
        <p:txBody>
          <a:bodyPr vert="horz" lIns="91440" tIns="45720" rIns="91440" bIns="45720" rtlCol="0" anchor="t">
            <a:noAutofit/>
          </a:bodyPr>
          <a:lstStyle>
            <a:lvl1pPr marL="228600" indent="-228600" algn="l" defTabSz="915035"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5035"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5035"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565" indent="-228600" algn="l" defTabSz="91503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503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5235" indent="-228600" algn="l" defTabSz="91503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503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635" indent="-228600" algn="l" defTabSz="91503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835" indent="-228600" algn="l" defTabSz="91503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0000"/>
              </a:lnSpc>
              <a:buNone/>
            </a:pPr>
            <a:r>
              <a:rPr lang="zh-CN" altLang="en-US" sz="2000">
                <a:latin typeface="微软雅黑" panose="020B0503020204020204" charset="-122"/>
                <a:ea typeface="微软雅黑" panose="020B0503020204020204" charset="-122"/>
                <a:cs typeface="微软雅黑" panose="020B0503020204020204" charset="-122"/>
                <a:sym typeface="+mn-ea"/>
              </a:rPr>
              <a:t>控制系统构架</a:t>
            </a:r>
            <a:endParaRPr lang="zh-CN" altLang="en-US" sz="2000">
              <a:latin typeface="微软雅黑" panose="020B0503020204020204" charset="-122"/>
              <a:ea typeface="微软雅黑" panose="020B0503020204020204" charset="-122"/>
              <a:cs typeface="微软雅黑" panose="020B0503020204020204" charset="-122"/>
            </a:endParaRPr>
          </a:p>
          <a:p>
            <a:pPr>
              <a:lnSpc>
                <a:spcPct val="110000"/>
              </a:lnSpc>
              <a:buNone/>
            </a:pPr>
            <a:r>
              <a:rPr lang="zh-CN" altLang="en-US" sz="2000">
                <a:latin typeface="微软雅黑" panose="020B0503020204020204" charset="-122"/>
                <a:ea typeface="微软雅黑" panose="020B0503020204020204" charset="-122"/>
                <a:cs typeface="微软雅黑" panose="020B0503020204020204" charset="-122"/>
                <a:sym typeface="+mn-ea"/>
              </a:rPr>
              <a:t>我们将控制系统分为以下几部分</a:t>
            </a:r>
            <a:endParaRPr lang="zh-CN" altLang="en-US" sz="2000">
              <a:latin typeface="微软雅黑" panose="020B0503020204020204" charset="-122"/>
              <a:ea typeface="微软雅黑" panose="020B0503020204020204" charset="-122"/>
              <a:cs typeface="微软雅黑" panose="020B0503020204020204" charset="-122"/>
            </a:endParaRPr>
          </a:p>
          <a:p>
            <a:pPr>
              <a:lnSpc>
                <a:spcPct val="110000"/>
              </a:lnSpc>
              <a:buNone/>
            </a:pPr>
            <a:r>
              <a:rPr lang="en-US" altLang="zh-CN" sz="2000">
                <a:latin typeface="微软雅黑" panose="020B0503020204020204" charset="-122"/>
                <a:ea typeface="微软雅黑" panose="020B0503020204020204" charset="-122"/>
                <a:cs typeface="微软雅黑" panose="020B0503020204020204" charset="-122"/>
                <a:sym typeface="+mn-ea"/>
              </a:rPr>
              <a:t>1</a:t>
            </a:r>
            <a:r>
              <a:rPr lang="zh-CN" altLang="en-US" sz="2000">
                <a:latin typeface="微软雅黑" panose="020B0503020204020204" charset="-122"/>
                <a:ea typeface="微软雅黑" panose="020B0503020204020204" charset="-122"/>
                <a:cs typeface="微软雅黑" panose="020B0503020204020204" charset="-122"/>
                <a:sym typeface="+mn-ea"/>
              </a:rPr>
              <a:t>、移动平板电脑</a:t>
            </a:r>
            <a:endParaRPr lang="zh-CN" altLang="en-US" sz="2000">
              <a:latin typeface="微软雅黑" panose="020B0503020204020204" charset="-122"/>
              <a:ea typeface="微软雅黑" panose="020B0503020204020204" charset="-122"/>
              <a:cs typeface="微软雅黑" panose="020B0503020204020204" charset="-122"/>
            </a:endParaRPr>
          </a:p>
          <a:p>
            <a:pPr>
              <a:lnSpc>
                <a:spcPct val="110000"/>
              </a:lnSpc>
              <a:buNone/>
            </a:pPr>
            <a:r>
              <a:rPr lang="en-US" altLang="zh-CN" sz="2000">
                <a:latin typeface="微软雅黑" panose="020B0503020204020204" charset="-122"/>
                <a:ea typeface="微软雅黑" panose="020B0503020204020204" charset="-122"/>
                <a:cs typeface="微软雅黑" panose="020B0503020204020204" charset="-122"/>
                <a:sym typeface="+mn-ea"/>
              </a:rPr>
              <a:t>2</a:t>
            </a:r>
            <a:r>
              <a:rPr lang="zh-CN" altLang="en-US" sz="2000">
                <a:latin typeface="微软雅黑" panose="020B0503020204020204" charset="-122"/>
                <a:ea typeface="微软雅黑" panose="020B0503020204020204" charset="-122"/>
                <a:cs typeface="微软雅黑" panose="020B0503020204020204" charset="-122"/>
                <a:sym typeface="+mn-ea"/>
              </a:rPr>
              <a:t>、上位机监控系统</a:t>
            </a:r>
            <a:endParaRPr lang="zh-CN" altLang="en-US" sz="2000">
              <a:latin typeface="微软雅黑" panose="020B0503020204020204" charset="-122"/>
              <a:ea typeface="微软雅黑" panose="020B0503020204020204" charset="-122"/>
              <a:cs typeface="微软雅黑" panose="020B0503020204020204" charset="-122"/>
            </a:endParaRPr>
          </a:p>
          <a:p>
            <a:pPr>
              <a:lnSpc>
                <a:spcPct val="110000"/>
              </a:lnSpc>
              <a:buNone/>
            </a:pPr>
            <a:r>
              <a:rPr lang="en-US" altLang="zh-CN" sz="2000">
                <a:latin typeface="微软雅黑" panose="020B0503020204020204" charset="-122"/>
                <a:ea typeface="微软雅黑" panose="020B0503020204020204" charset="-122"/>
                <a:cs typeface="微软雅黑" panose="020B0503020204020204" charset="-122"/>
                <a:sym typeface="+mn-ea"/>
              </a:rPr>
              <a:t>3</a:t>
            </a:r>
            <a:r>
              <a:rPr lang="zh-CN" altLang="en-US" sz="2000">
                <a:latin typeface="微软雅黑" panose="020B0503020204020204" charset="-122"/>
                <a:ea typeface="微软雅黑" panose="020B0503020204020204" charset="-122"/>
                <a:cs typeface="微软雅黑" panose="020B0503020204020204" charset="-122"/>
                <a:sym typeface="+mn-ea"/>
              </a:rPr>
              <a:t>、嵌入式系统</a:t>
            </a:r>
            <a:endParaRPr lang="zh-CN" altLang="en-US" sz="2000">
              <a:latin typeface="微软雅黑" panose="020B0503020204020204" charset="-122"/>
              <a:ea typeface="微软雅黑" panose="020B0503020204020204" charset="-122"/>
              <a:cs typeface="微软雅黑" panose="020B0503020204020204" charset="-122"/>
            </a:endParaRPr>
          </a:p>
          <a:p>
            <a:pPr>
              <a:lnSpc>
                <a:spcPct val="110000"/>
              </a:lnSpc>
              <a:buNone/>
            </a:pPr>
            <a:r>
              <a:rPr lang="en-US" altLang="zh-CN" sz="2000">
                <a:latin typeface="微软雅黑" panose="020B0503020204020204" charset="-122"/>
                <a:ea typeface="微软雅黑" panose="020B0503020204020204" charset="-122"/>
                <a:cs typeface="微软雅黑" panose="020B0503020204020204" charset="-122"/>
                <a:sym typeface="+mn-ea"/>
              </a:rPr>
              <a:t>4</a:t>
            </a:r>
            <a:r>
              <a:rPr lang="zh-CN" altLang="en-US" sz="2000">
                <a:latin typeface="微软雅黑" panose="020B0503020204020204" charset="-122"/>
                <a:ea typeface="微软雅黑" panose="020B0503020204020204" charset="-122"/>
                <a:cs typeface="微软雅黑" panose="020B0503020204020204" charset="-122"/>
                <a:sym typeface="+mn-ea"/>
              </a:rPr>
              <a:t>、系统</a:t>
            </a:r>
            <a:r>
              <a:rPr lang="en-US" altLang="zh-CN" sz="2000">
                <a:latin typeface="微软雅黑" panose="020B0503020204020204" charset="-122"/>
                <a:ea typeface="微软雅黑" panose="020B0503020204020204" charset="-122"/>
                <a:cs typeface="微软雅黑" panose="020B0503020204020204" charset="-122"/>
                <a:sym typeface="+mn-ea"/>
              </a:rPr>
              <a:t>CORE</a:t>
            </a:r>
            <a:endParaRPr lang="en-US" altLang="zh-CN" sz="2000">
              <a:latin typeface="微软雅黑" panose="020B0503020204020204" charset="-122"/>
              <a:ea typeface="微软雅黑" panose="020B0503020204020204" charset="-122"/>
              <a:cs typeface="微软雅黑" panose="020B0503020204020204" charset="-122"/>
            </a:endParaRPr>
          </a:p>
          <a:p>
            <a:pPr>
              <a:lnSpc>
                <a:spcPct val="110000"/>
              </a:lnSpc>
              <a:buNone/>
            </a:pPr>
            <a:r>
              <a:rPr lang="en-US" altLang="zh-CN" sz="2000">
                <a:latin typeface="微软雅黑" panose="020B0503020204020204" charset="-122"/>
                <a:ea typeface="微软雅黑" panose="020B0503020204020204" charset="-122"/>
                <a:cs typeface="微软雅黑" panose="020B0503020204020204" charset="-122"/>
                <a:sym typeface="+mn-ea"/>
              </a:rPr>
              <a:t>5</a:t>
            </a:r>
            <a:r>
              <a:rPr lang="zh-CN" altLang="en-US" sz="2000">
                <a:latin typeface="微软雅黑" panose="020B0503020204020204" charset="-122"/>
                <a:ea typeface="微软雅黑" panose="020B0503020204020204" charset="-122"/>
                <a:cs typeface="微软雅黑" panose="020B0503020204020204" charset="-122"/>
                <a:sym typeface="+mn-ea"/>
              </a:rPr>
              <a:t>、</a:t>
            </a:r>
            <a:r>
              <a:rPr lang="en-US" altLang="zh-CN" sz="2000">
                <a:latin typeface="微软雅黑" panose="020B0503020204020204" charset="-122"/>
                <a:ea typeface="微软雅黑" panose="020B0503020204020204" charset="-122"/>
                <a:cs typeface="微软雅黑" panose="020B0503020204020204" charset="-122"/>
                <a:sym typeface="+mn-ea"/>
              </a:rPr>
              <a:t>can</a:t>
            </a:r>
            <a:r>
              <a:rPr lang="zh-CN" altLang="en-US" sz="2000">
                <a:latin typeface="微软雅黑" panose="020B0503020204020204" charset="-122"/>
                <a:ea typeface="微软雅黑" panose="020B0503020204020204" charset="-122"/>
                <a:cs typeface="微软雅黑" panose="020B0503020204020204" charset="-122"/>
                <a:sym typeface="+mn-ea"/>
              </a:rPr>
              <a:t>总线远程控制器</a:t>
            </a:r>
            <a:endParaRPr lang="zh-CN" altLang="en-US" sz="2000">
              <a:latin typeface="微软雅黑" panose="020B0503020204020204" charset="-122"/>
              <a:ea typeface="微软雅黑" panose="020B0503020204020204" charset="-122"/>
              <a:cs typeface="微软雅黑" panose="020B0503020204020204" charset="-122"/>
            </a:endParaRPr>
          </a:p>
          <a:p>
            <a:pPr>
              <a:lnSpc>
                <a:spcPct val="110000"/>
              </a:lnSpc>
              <a:buNone/>
            </a:pPr>
            <a:r>
              <a:rPr lang="en-US" altLang="zh-CN" sz="2000">
                <a:latin typeface="微软雅黑" panose="020B0503020204020204" charset="-122"/>
                <a:ea typeface="微软雅黑" panose="020B0503020204020204" charset="-122"/>
                <a:cs typeface="微软雅黑" panose="020B0503020204020204" charset="-122"/>
                <a:sym typeface="+mn-ea"/>
              </a:rPr>
              <a:t>6</a:t>
            </a:r>
            <a:r>
              <a:rPr lang="zh-CN" altLang="en-US" sz="2000">
                <a:latin typeface="微软雅黑" panose="020B0503020204020204" charset="-122"/>
                <a:ea typeface="微软雅黑" panose="020B0503020204020204" charset="-122"/>
                <a:cs typeface="微软雅黑" panose="020B0503020204020204" charset="-122"/>
                <a:sym typeface="+mn-ea"/>
              </a:rPr>
              <a:t>、信号传感器</a:t>
            </a:r>
            <a:endParaRPr lang="zh-CN" altLang="en-US" sz="2000">
              <a:latin typeface="微软雅黑" panose="020B0503020204020204" charset="-122"/>
              <a:ea typeface="微软雅黑" panose="020B0503020204020204" charset="-122"/>
              <a:cs typeface="微软雅黑" panose="020B0503020204020204" charset="-122"/>
            </a:endParaRPr>
          </a:p>
          <a:p>
            <a:pPr>
              <a:lnSpc>
                <a:spcPct val="110000"/>
              </a:lnSpc>
              <a:buNone/>
            </a:pPr>
            <a:r>
              <a:rPr lang="en-US" altLang="zh-CN" sz="2000">
                <a:latin typeface="微软雅黑" panose="020B0503020204020204" charset="-122"/>
                <a:ea typeface="微软雅黑" panose="020B0503020204020204" charset="-122"/>
                <a:cs typeface="微软雅黑" panose="020B0503020204020204" charset="-122"/>
                <a:sym typeface="+mn-ea"/>
              </a:rPr>
              <a:t>7</a:t>
            </a:r>
            <a:r>
              <a:rPr lang="zh-CN" altLang="en-US" sz="2000">
                <a:latin typeface="微软雅黑" panose="020B0503020204020204" charset="-122"/>
                <a:ea typeface="微软雅黑" panose="020B0503020204020204" charset="-122"/>
                <a:cs typeface="微软雅黑" panose="020B0503020204020204" charset="-122"/>
                <a:sym typeface="+mn-ea"/>
              </a:rPr>
              <a:t>、线路及附件</a:t>
            </a:r>
            <a:endParaRPr lang="zh-CN" altLang="en-US" sz="2000">
              <a:latin typeface="微软雅黑" panose="020B0503020204020204" charset="-122"/>
              <a:ea typeface="微软雅黑" panose="020B0503020204020204" charset="-122"/>
              <a:cs typeface="微软雅黑" panose="020B0503020204020204" charset="-122"/>
            </a:endParaRPr>
          </a:p>
          <a:p>
            <a:pPr>
              <a:lnSpc>
                <a:spcPct val="80000"/>
              </a:lnSpc>
            </a:pPr>
            <a:endParaRPr sz="2000">
              <a:latin typeface="微软雅黑" panose="020B0503020204020204" charset="-122"/>
              <a:ea typeface="微软雅黑" panose="020B0503020204020204" charset="-122"/>
              <a:cs typeface="微软雅黑" panose="020B0503020204020204" charset="-122"/>
            </a:endParaRPr>
          </a:p>
        </p:txBody>
      </p:sp>
      <p:pic>
        <p:nvPicPr>
          <p:cNvPr id="2" name="图片 1" descr="LOGO"/>
          <p:cNvPicPr>
            <a:picLocks noChangeAspect="1"/>
          </p:cNvPicPr>
          <p:nvPr/>
        </p:nvPicPr>
        <p:blipFill>
          <a:blip r:embed="rId1"/>
          <a:stretch>
            <a:fillRect/>
          </a:stretch>
        </p:blipFill>
        <p:spPr>
          <a:xfrm>
            <a:off x="10594975" y="97155"/>
            <a:ext cx="1134110" cy="586105"/>
          </a:xfrm>
          <a:prstGeom prst="rect">
            <a:avLst/>
          </a:prstGeom>
        </p:spPr>
      </p:pic>
      <p:grpSp>
        <p:nvGrpSpPr>
          <p:cNvPr id="5" name="组合 4"/>
          <p:cNvGrpSpPr/>
          <p:nvPr/>
        </p:nvGrpSpPr>
        <p:grpSpPr>
          <a:xfrm>
            <a:off x="280670" y="377190"/>
            <a:ext cx="681990" cy="288925"/>
            <a:chOff x="289" y="460"/>
            <a:chExt cx="1389" cy="588"/>
          </a:xfrm>
        </p:grpSpPr>
        <p:grpSp>
          <p:nvGrpSpPr>
            <p:cNvPr id="6" name="组合 5"/>
            <p:cNvGrpSpPr/>
            <p:nvPr/>
          </p:nvGrpSpPr>
          <p:grpSpPr>
            <a:xfrm rot="18900000">
              <a:off x="1062" y="460"/>
              <a:ext cx="616" cy="584"/>
              <a:chOff x="9851" y="5951"/>
              <a:chExt cx="972" cy="922"/>
            </a:xfrm>
          </p:grpSpPr>
          <p:sp>
            <p:nvSpPr>
              <p:cNvPr id="7" name="矩形 6"/>
              <p:cNvSpPr/>
              <p:nvPr/>
            </p:nvSpPr>
            <p:spPr>
              <a:xfrm>
                <a:off x="10061" y="6161"/>
                <a:ext cx="762" cy="712"/>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8" name="矩形 7"/>
              <p:cNvSpPr/>
              <p:nvPr/>
            </p:nvSpPr>
            <p:spPr>
              <a:xfrm>
                <a:off x="9851" y="5951"/>
                <a:ext cx="762" cy="7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nvGrpSpPr>
            <p:cNvPr id="9" name="组合 8"/>
            <p:cNvGrpSpPr/>
            <p:nvPr/>
          </p:nvGrpSpPr>
          <p:grpSpPr>
            <a:xfrm rot="18900000">
              <a:off x="680" y="460"/>
              <a:ext cx="616" cy="584"/>
              <a:chOff x="9851" y="5951"/>
              <a:chExt cx="972" cy="922"/>
            </a:xfrm>
          </p:grpSpPr>
          <p:sp>
            <p:nvSpPr>
              <p:cNvPr id="10" name="矩形 9"/>
              <p:cNvSpPr/>
              <p:nvPr/>
            </p:nvSpPr>
            <p:spPr>
              <a:xfrm>
                <a:off x="10061" y="6161"/>
                <a:ext cx="762" cy="712"/>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1" name="矩形 10"/>
              <p:cNvSpPr/>
              <p:nvPr/>
            </p:nvSpPr>
            <p:spPr>
              <a:xfrm>
                <a:off x="9851" y="5951"/>
                <a:ext cx="762" cy="7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nvGrpSpPr>
            <p:cNvPr id="12" name="组合 11"/>
            <p:cNvGrpSpPr/>
            <p:nvPr/>
          </p:nvGrpSpPr>
          <p:grpSpPr>
            <a:xfrm rot="18900000">
              <a:off x="289" y="464"/>
              <a:ext cx="616" cy="584"/>
              <a:chOff x="9851" y="5951"/>
              <a:chExt cx="972" cy="922"/>
            </a:xfrm>
          </p:grpSpPr>
          <p:sp>
            <p:nvSpPr>
              <p:cNvPr id="13" name="矩形 12"/>
              <p:cNvSpPr/>
              <p:nvPr/>
            </p:nvSpPr>
            <p:spPr>
              <a:xfrm>
                <a:off x="10061" y="6161"/>
                <a:ext cx="762" cy="712"/>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4" name="矩形 13"/>
              <p:cNvSpPr/>
              <p:nvPr/>
            </p:nvSpPr>
            <p:spPr>
              <a:xfrm>
                <a:off x="9851" y="5951"/>
                <a:ext cx="762" cy="7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sp>
        <p:nvSpPr>
          <p:cNvPr id="15" name="矩形 14"/>
          <p:cNvSpPr/>
          <p:nvPr/>
        </p:nvSpPr>
        <p:spPr>
          <a:xfrm>
            <a:off x="1044575" y="775335"/>
            <a:ext cx="10800080" cy="144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17" name="图片 16" descr="图片1"/>
          <p:cNvPicPr>
            <a:picLocks noChangeAspect="1"/>
          </p:cNvPicPr>
          <p:nvPr/>
        </p:nvPicPr>
        <p:blipFill>
          <a:blip r:embed="rId2"/>
          <a:stretch>
            <a:fillRect/>
          </a:stretch>
        </p:blipFill>
        <p:spPr>
          <a:xfrm>
            <a:off x="8112760" y="56515"/>
            <a:ext cx="2542540" cy="77152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000" advTm="10000">
        <p:cover/>
      </p:transition>
    </mc:Choice>
    <mc:Fallback>
      <p:transition spd="slow" advTm="10000">
        <p:cov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1" fill="hold" grpId="0" nodeType="after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500" fill="hold"/>
                                        <p:tgtEl>
                                          <p:spTgt spid="15"/>
                                        </p:tgtEl>
                                        <p:attrNameLst>
                                          <p:attrName>ppt_x</p:attrName>
                                        </p:attrNameLst>
                                      </p:cBhvr>
                                      <p:tavLst>
                                        <p:tav tm="0">
                                          <p:val>
                                            <p:strVal val="#ppt_x"/>
                                          </p:val>
                                        </p:tav>
                                        <p:tav tm="100000">
                                          <p:val>
                                            <p:strVal val="#ppt_x"/>
                                          </p:val>
                                        </p:tav>
                                      </p:tavLst>
                                    </p:anim>
                                    <p:anim calcmode="lin" valueType="num">
                                      <p:cBhvr additive="base">
                                        <p:cTn id="13" dur="500" fill="hold"/>
                                        <p:tgtEl>
                                          <p:spTgt spid="15"/>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22" presetClass="entr" presetSubtype="4" fill="hold" grpId="0" nodeType="afterEffect">
                                  <p:stCondLst>
                                    <p:cond delay="0"/>
                                  </p:stCondLst>
                                  <p:childTnLst>
                                    <p:set>
                                      <p:cBhvr>
                                        <p:cTn id="16" dur="1" fill="hold">
                                          <p:stCondLst>
                                            <p:cond delay="0"/>
                                          </p:stCondLst>
                                        </p:cTn>
                                        <p:tgtEl>
                                          <p:spTgt spid="41"/>
                                        </p:tgtEl>
                                        <p:attrNameLst>
                                          <p:attrName>style.visibility</p:attrName>
                                        </p:attrNameLst>
                                      </p:cBhvr>
                                      <p:to>
                                        <p:strVal val="visible"/>
                                      </p:to>
                                    </p:set>
                                    <p:animEffect transition="in" filter="wipe(down)">
                                      <p:cBhvr>
                                        <p:cTn id="17" dur="500"/>
                                        <p:tgtEl>
                                          <p:spTgt spid="41"/>
                                        </p:tgtEl>
                                      </p:cBhvr>
                                    </p:animEffect>
                                  </p:childTnLst>
                                </p:cTn>
                              </p:par>
                            </p:childTnLst>
                          </p:cTn>
                        </p:par>
                        <p:par>
                          <p:cTn id="18" fill="hold">
                            <p:stCondLst>
                              <p:cond delay="1500"/>
                            </p:stCondLst>
                            <p:childTnLst>
                              <p:par>
                                <p:cTn id="19" presetID="10" presetClass="entr" presetSubtype="0" fill="hold" nodeType="after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500"/>
                                        <p:tgtEl>
                                          <p:spTgt spid="17"/>
                                        </p:tgtEl>
                                      </p:cBhvr>
                                    </p:animEffect>
                                  </p:childTnLst>
                                </p:cTn>
                              </p:par>
                            </p:childTnLst>
                          </p:cTn>
                        </p:par>
                        <p:par>
                          <p:cTn id="22" fill="hold">
                            <p:stCondLst>
                              <p:cond delay="2000"/>
                            </p:stCondLst>
                            <p:childTnLst>
                              <p:par>
                                <p:cTn id="23" presetID="2" presetClass="entr" presetSubtype="2" fill="hold" nodeType="after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additive="base">
                                        <p:cTn id="25" dur="500" fill="hold"/>
                                        <p:tgtEl>
                                          <p:spTgt spid="2"/>
                                        </p:tgtEl>
                                        <p:attrNameLst>
                                          <p:attrName>ppt_x</p:attrName>
                                        </p:attrNameLst>
                                      </p:cBhvr>
                                      <p:tavLst>
                                        <p:tav tm="0">
                                          <p:val>
                                            <p:strVal val="1+#ppt_w/2"/>
                                          </p:val>
                                        </p:tav>
                                        <p:tav tm="100000">
                                          <p:val>
                                            <p:strVal val="#ppt_x"/>
                                          </p:val>
                                        </p:tav>
                                      </p:tavLst>
                                    </p:anim>
                                    <p:anim calcmode="lin" valueType="num">
                                      <p:cBhvr additive="base">
                                        <p:cTn id="26" dur="500" fill="hold"/>
                                        <p:tgtEl>
                                          <p:spTgt spid="2"/>
                                        </p:tgtEl>
                                        <p:attrNameLst>
                                          <p:attrName>ppt_y</p:attrName>
                                        </p:attrNameLst>
                                      </p:cBhvr>
                                      <p:tavLst>
                                        <p:tav tm="0">
                                          <p:val>
                                            <p:strVal val="#ppt_y"/>
                                          </p:val>
                                        </p:tav>
                                        <p:tav tm="100000">
                                          <p:val>
                                            <p:strVal val="#ppt_y"/>
                                          </p:val>
                                        </p:tav>
                                      </p:tavLst>
                                    </p:anim>
                                  </p:childTnLst>
                                </p:cTn>
                              </p:par>
                            </p:childTnLst>
                          </p:cTn>
                        </p:par>
                        <p:par>
                          <p:cTn id="27" fill="hold">
                            <p:stCondLst>
                              <p:cond delay="2500"/>
                            </p:stCondLst>
                            <p:childTnLst>
                              <p:par>
                                <p:cTn id="28" presetID="10" presetClass="entr" presetSubtype="0" fill="hold" grpId="0" nodeType="after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fade">
                                      <p:cBhvr>
                                        <p:cTn id="3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15" grpId="0" bldLvl="0" animBg="1"/>
      <p:bldP spid="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文本框 40"/>
          <p:cNvSpPr txBox="1"/>
          <p:nvPr/>
        </p:nvSpPr>
        <p:spPr>
          <a:xfrm>
            <a:off x="1170940" y="290830"/>
            <a:ext cx="4918075" cy="460375"/>
          </a:xfrm>
          <a:prstGeom prst="rect">
            <a:avLst/>
          </a:prstGeom>
          <a:noFill/>
        </p:spPr>
        <p:txBody>
          <a:bodyPr wrap="square" rtlCol="0">
            <a:spAutoFit/>
          </a:bodyPr>
          <a:p>
            <a:pPr lvl="0">
              <a:defRPr/>
            </a:pPr>
            <a:r>
              <a:rPr lang="zh-CN" altLang="en-US" sz="2400" b="1">
                <a:solidFill>
                  <a:srgbClr val="C00000"/>
                </a:solidFill>
                <a:latin typeface="微软雅黑" panose="020B0503020204020204" charset="-122"/>
                <a:ea typeface="微软雅黑" panose="020B0503020204020204" charset="-122"/>
                <a:sym typeface="+mn-ea"/>
              </a:rPr>
              <a:t>控制系统构架</a:t>
            </a:r>
            <a:endParaRPr lang="zh-CN" altLang="en-US" sz="2400" b="1" kern="0" dirty="0">
              <a:solidFill>
                <a:srgbClr val="C00000"/>
              </a:solidFill>
              <a:latin typeface="微软雅黑" panose="020B0503020204020204" charset="-122"/>
              <a:ea typeface="微软雅黑" panose="020B0503020204020204" charset="-122"/>
              <a:cs typeface="微软雅黑" panose="020B0503020204020204" charset="-122"/>
              <a:sym typeface="+mn-ea"/>
            </a:endParaRPr>
          </a:p>
        </p:txBody>
      </p:sp>
      <p:grpSp>
        <p:nvGrpSpPr>
          <p:cNvPr id="16" name="组合 15"/>
          <p:cNvGrpSpPr/>
          <p:nvPr/>
        </p:nvGrpSpPr>
        <p:grpSpPr>
          <a:xfrm>
            <a:off x="838835" y="1193800"/>
            <a:ext cx="10514330" cy="4935220"/>
            <a:chOff x="1321" y="1880"/>
            <a:chExt cx="16558" cy="7772"/>
          </a:xfrm>
        </p:grpSpPr>
        <p:grpSp>
          <p:nvGrpSpPr>
            <p:cNvPr id="2" name="组合 1"/>
            <p:cNvGrpSpPr/>
            <p:nvPr/>
          </p:nvGrpSpPr>
          <p:grpSpPr>
            <a:xfrm>
              <a:off x="1321" y="1892"/>
              <a:ext cx="16559" cy="7761"/>
              <a:chOff x="1290" y="1892"/>
              <a:chExt cx="15095" cy="6962"/>
            </a:xfrm>
          </p:grpSpPr>
          <p:pic>
            <p:nvPicPr>
              <p:cNvPr id="18434" name="图片 19458"/>
              <p:cNvPicPr>
                <a:picLocks noChangeAspect="1"/>
              </p:cNvPicPr>
              <p:nvPr/>
            </p:nvPicPr>
            <p:blipFill>
              <a:blip r:embed="rId1"/>
              <a:stretch>
                <a:fillRect/>
              </a:stretch>
            </p:blipFill>
            <p:spPr>
              <a:xfrm>
                <a:off x="6250" y="2954"/>
                <a:ext cx="1208" cy="975"/>
              </a:xfrm>
              <a:prstGeom prst="rect">
                <a:avLst/>
              </a:prstGeom>
              <a:noFill/>
              <a:ln w="9525">
                <a:noFill/>
              </a:ln>
            </p:spPr>
          </p:pic>
          <p:pic>
            <p:nvPicPr>
              <p:cNvPr id="18435" name="图片 19459"/>
              <p:cNvPicPr>
                <a:picLocks noChangeAspect="1"/>
              </p:cNvPicPr>
              <p:nvPr/>
            </p:nvPicPr>
            <p:blipFill>
              <a:blip r:embed="rId2"/>
              <a:stretch>
                <a:fillRect/>
              </a:stretch>
            </p:blipFill>
            <p:spPr>
              <a:xfrm>
                <a:off x="8803" y="2812"/>
                <a:ext cx="1320" cy="1117"/>
              </a:xfrm>
              <a:prstGeom prst="rect">
                <a:avLst/>
              </a:prstGeom>
              <a:noFill/>
              <a:ln w="9525">
                <a:noFill/>
              </a:ln>
            </p:spPr>
          </p:pic>
          <p:sp>
            <p:nvSpPr>
              <p:cNvPr id="18436" name="直接连接符 19460"/>
              <p:cNvSpPr/>
              <p:nvPr/>
            </p:nvSpPr>
            <p:spPr>
              <a:xfrm flipH="1" flipV="1">
                <a:off x="6960" y="5507"/>
                <a:ext cx="5670" cy="0"/>
              </a:xfrm>
              <a:prstGeom prst="line">
                <a:avLst/>
              </a:prstGeom>
              <a:ln w="34925" cap="flat" cmpd="sng">
                <a:solidFill>
                  <a:srgbClr val="FF0000"/>
                </a:solidFill>
                <a:prstDash val="solid"/>
                <a:round/>
                <a:headEnd type="none" w="med" len="med"/>
                <a:tailEnd type="none" w="med" len="med"/>
              </a:ln>
            </p:spPr>
          </p:sp>
          <p:sp>
            <p:nvSpPr>
              <p:cNvPr id="18437" name="直接连接符 19461"/>
              <p:cNvSpPr/>
              <p:nvPr/>
            </p:nvSpPr>
            <p:spPr>
              <a:xfrm flipH="1">
                <a:off x="6818" y="4017"/>
                <a:ext cx="0" cy="637"/>
              </a:xfrm>
              <a:prstGeom prst="line">
                <a:avLst/>
              </a:prstGeom>
              <a:ln w="34925" cap="flat" cmpd="sng">
                <a:solidFill>
                  <a:schemeClr val="tx1"/>
                </a:solidFill>
                <a:prstDash val="solid"/>
                <a:round/>
                <a:headEnd type="none" w="med" len="med"/>
                <a:tailEnd type="none" w="med" len="med"/>
              </a:ln>
            </p:spPr>
          </p:sp>
          <p:sp>
            <p:nvSpPr>
              <p:cNvPr id="18438" name="直接连接符 19462"/>
              <p:cNvSpPr/>
              <p:nvPr/>
            </p:nvSpPr>
            <p:spPr>
              <a:xfrm>
                <a:off x="6960" y="5222"/>
                <a:ext cx="23" cy="992"/>
              </a:xfrm>
              <a:prstGeom prst="line">
                <a:avLst/>
              </a:prstGeom>
              <a:ln w="34925" cap="flat" cmpd="sng">
                <a:solidFill>
                  <a:srgbClr val="FF0000"/>
                </a:solidFill>
                <a:prstDash val="solid"/>
                <a:round/>
                <a:headEnd type="none" w="med" len="med"/>
                <a:tailEnd type="none" w="med" len="med"/>
              </a:ln>
            </p:spPr>
          </p:sp>
          <p:sp>
            <p:nvSpPr>
              <p:cNvPr id="18439" name="直接连接符 19463"/>
              <p:cNvSpPr/>
              <p:nvPr/>
            </p:nvSpPr>
            <p:spPr>
              <a:xfrm flipH="1">
                <a:off x="8903" y="5494"/>
                <a:ext cx="0" cy="720"/>
              </a:xfrm>
              <a:prstGeom prst="line">
                <a:avLst/>
              </a:prstGeom>
              <a:ln w="34925" cap="flat" cmpd="sng">
                <a:solidFill>
                  <a:srgbClr val="FF0000"/>
                </a:solidFill>
                <a:prstDash val="solid"/>
                <a:round/>
                <a:headEnd type="none" w="med" len="med"/>
                <a:tailEnd type="none" w="med" len="med"/>
              </a:ln>
            </p:spPr>
          </p:sp>
          <p:sp>
            <p:nvSpPr>
              <p:cNvPr id="18440" name="直接连接符 19464"/>
              <p:cNvSpPr/>
              <p:nvPr/>
            </p:nvSpPr>
            <p:spPr>
              <a:xfrm flipH="1">
                <a:off x="10823" y="5494"/>
                <a:ext cx="0" cy="720"/>
              </a:xfrm>
              <a:prstGeom prst="line">
                <a:avLst/>
              </a:prstGeom>
              <a:ln w="34925" cap="flat" cmpd="sng">
                <a:solidFill>
                  <a:srgbClr val="FF0000"/>
                </a:solidFill>
                <a:prstDash val="solid"/>
                <a:round/>
                <a:headEnd type="none" w="med" len="med"/>
                <a:tailEnd type="none" w="med" len="med"/>
              </a:ln>
            </p:spPr>
          </p:sp>
          <p:sp>
            <p:nvSpPr>
              <p:cNvPr id="18441" name="直接连接符 19465"/>
              <p:cNvSpPr/>
              <p:nvPr/>
            </p:nvSpPr>
            <p:spPr>
              <a:xfrm flipH="1">
                <a:off x="12623" y="5494"/>
                <a:ext cx="0" cy="720"/>
              </a:xfrm>
              <a:prstGeom prst="line">
                <a:avLst/>
              </a:prstGeom>
              <a:ln w="34925" cap="flat" cmpd="sng">
                <a:solidFill>
                  <a:srgbClr val="FF0000"/>
                </a:solidFill>
                <a:prstDash val="solid"/>
                <a:round/>
                <a:headEnd type="none" w="med" len="med"/>
                <a:tailEnd type="none" w="med" len="med"/>
              </a:ln>
            </p:spPr>
          </p:sp>
          <p:pic>
            <p:nvPicPr>
              <p:cNvPr id="18442" name="图片 19466"/>
              <p:cNvPicPr>
                <a:picLocks noChangeAspect="1"/>
              </p:cNvPicPr>
              <p:nvPr/>
            </p:nvPicPr>
            <p:blipFill>
              <a:blip r:embed="rId3"/>
              <a:stretch>
                <a:fillRect/>
              </a:stretch>
            </p:blipFill>
            <p:spPr>
              <a:xfrm>
                <a:off x="4478" y="7712"/>
                <a:ext cx="1080" cy="982"/>
              </a:xfrm>
              <a:prstGeom prst="rect">
                <a:avLst/>
              </a:prstGeom>
              <a:noFill/>
              <a:ln w="9525">
                <a:noFill/>
              </a:ln>
            </p:spPr>
          </p:pic>
          <p:pic>
            <p:nvPicPr>
              <p:cNvPr id="18443" name="图片 19467"/>
              <p:cNvPicPr>
                <a:picLocks noChangeAspect="1"/>
              </p:cNvPicPr>
              <p:nvPr/>
            </p:nvPicPr>
            <p:blipFill>
              <a:blip r:embed="rId4"/>
              <a:stretch>
                <a:fillRect/>
              </a:stretch>
            </p:blipFill>
            <p:spPr>
              <a:xfrm>
                <a:off x="2635" y="7734"/>
                <a:ext cx="703" cy="960"/>
              </a:xfrm>
              <a:prstGeom prst="rect">
                <a:avLst/>
              </a:prstGeom>
              <a:noFill/>
              <a:ln w="9525">
                <a:noFill/>
              </a:ln>
            </p:spPr>
          </p:pic>
          <p:pic>
            <p:nvPicPr>
              <p:cNvPr id="18444" name="图片 19468" descr="电磁阀 拷贝"/>
              <p:cNvPicPr>
                <a:picLocks noChangeAspect="1"/>
              </p:cNvPicPr>
              <p:nvPr/>
            </p:nvPicPr>
            <p:blipFill>
              <a:blip r:embed="rId5"/>
              <a:stretch>
                <a:fillRect/>
              </a:stretch>
            </p:blipFill>
            <p:spPr>
              <a:xfrm>
                <a:off x="6383" y="7702"/>
                <a:ext cx="845" cy="1080"/>
              </a:xfrm>
              <a:prstGeom prst="rect">
                <a:avLst/>
              </a:prstGeom>
              <a:noFill/>
              <a:ln w="9525">
                <a:noFill/>
              </a:ln>
            </p:spPr>
          </p:pic>
          <p:pic>
            <p:nvPicPr>
              <p:cNvPr id="18445" name="图片 19469" descr="电磁阀 拷贝"/>
              <p:cNvPicPr>
                <a:picLocks noChangeAspect="1"/>
              </p:cNvPicPr>
              <p:nvPr/>
            </p:nvPicPr>
            <p:blipFill>
              <a:blip r:embed="rId5"/>
              <a:stretch>
                <a:fillRect/>
              </a:stretch>
            </p:blipFill>
            <p:spPr>
              <a:xfrm>
                <a:off x="8378" y="7774"/>
                <a:ext cx="845" cy="1080"/>
              </a:xfrm>
              <a:prstGeom prst="rect">
                <a:avLst/>
              </a:prstGeom>
              <a:noFill/>
              <a:ln w="9525">
                <a:noFill/>
              </a:ln>
            </p:spPr>
          </p:pic>
          <p:sp>
            <p:nvSpPr>
              <p:cNvPr id="18446" name="直接连接符 19470"/>
              <p:cNvSpPr/>
              <p:nvPr/>
            </p:nvSpPr>
            <p:spPr>
              <a:xfrm flipH="1">
                <a:off x="5045" y="5222"/>
                <a:ext cx="0" cy="2195"/>
              </a:xfrm>
              <a:prstGeom prst="line">
                <a:avLst/>
              </a:prstGeom>
              <a:ln w="34925" cap="flat" cmpd="sng">
                <a:solidFill>
                  <a:srgbClr val="00FF00"/>
                </a:solidFill>
                <a:prstDash val="solid"/>
                <a:round/>
                <a:headEnd type="none" w="med" len="med"/>
                <a:tailEnd type="none" w="med" len="med"/>
              </a:ln>
            </p:spPr>
          </p:sp>
          <p:sp>
            <p:nvSpPr>
              <p:cNvPr id="18447" name="文本框 19471"/>
              <p:cNvSpPr txBox="1"/>
              <p:nvPr/>
            </p:nvSpPr>
            <p:spPr>
              <a:xfrm>
                <a:off x="9015" y="5079"/>
                <a:ext cx="1418" cy="389"/>
              </a:xfrm>
              <a:prstGeom prst="rect">
                <a:avLst/>
              </a:prstGeom>
              <a:noFill/>
              <a:ln w="9525">
                <a:noFill/>
              </a:ln>
            </p:spPr>
            <p:txBody>
              <a:bodyPr anchor="t">
                <a:spAutoFit/>
              </a:bodyPr>
              <a:p>
                <a:pPr>
                  <a:spcBef>
                    <a:spcPct val="50000"/>
                  </a:spcBef>
                </a:pPr>
                <a:r>
                  <a:rPr lang="zh-CN" altLang="en-US" sz="1200" dirty="0">
                    <a:solidFill>
                      <a:schemeClr val="accent2"/>
                    </a:solidFill>
                    <a:latin typeface="Verdana" panose="020B0604030504040204" pitchFamily="34" charset="0"/>
                  </a:rPr>
                  <a:t>MODBUS</a:t>
                </a:r>
                <a:endParaRPr lang="zh-CN" altLang="en-US" sz="1200" dirty="0">
                  <a:solidFill>
                    <a:schemeClr val="accent2"/>
                  </a:solidFill>
                  <a:latin typeface="Verdana" panose="020B0604030504040204" pitchFamily="34" charset="0"/>
                </a:endParaRPr>
              </a:p>
            </p:txBody>
          </p:sp>
          <p:sp>
            <p:nvSpPr>
              <p:cNvPr id="18448" name="文本框 19472"/>
              <p:cNvSpPr txBox="1"/>
              <p:nvPr/>
            </p:nvSpPr>
            <p:spPr>
              <a:xfrm>
                <a:off x="10078" y="3097"/>
                <a:ext cx="922" cy="433"/>
              </a:xfrm>
              <a:prstGeom prst="rect">
                <a:avLst/>
              </a:prstGeom>
              <a:noFill/>
              <a:ln w="9525">
                <a:noFill/>
              </a:ln>
            </p:spPr>
            <p:txBody>
              <a:bodyPr anchor="t">
                <a:spAutoFit/>
              </a:bodyPr>
              <a:p>
                <a:pPr>
                  <a:spcBef>
                    <a:spcPct val="50000"/>
                  </a:spcBef>
                </a:pPr>
                <a:r>
                  <a:rPr lang="en-US" altLang="zh-CN" sz="1400">
                    <a:latin typeface="微软雅黑" panose="020B0503020204020204" charset="-122"/>
                    <a:ea typeface="微软雅黑" panose="020B0503020204020204" charset="-122"/>
                  </a:rPr>
                  <a:t>HMI</a:t>
                </a:r>
                <a:endParaRPr lang="en-US" altLang="zh-CN" sz="1400">
                  <a:latin typeface="微软雅黑" panose="020B0503020204020204" charset="-122"/>
                  <a:ea typeface="微软雅黑" panose="020B0503020204020204" charset="-122"/>
                </a:endParaRPr>
              </a:p>
            </p:txBody>
          </p:sp>
          <p:sp>
            <p:nvSpPr>
              <p:cNvPr id="18449" name="文本框 19473"/>
              <p:cNvSpPr txBox="1"/>
              <p:nvPr/>
            </p:nvSpPr>
            <p:spPr>
              <a:xfrm>
                <a:off x="7455" y="3167"/>
                <a:ext cx="1348" cy="433"/>
              </a:xfrm>
              <a:prstGeom prst="rect">
                <a:avLst/>
              </a:prstGeom>
              <a:noFill/>
              <a:ln w="9525">
                <a:noFill/>
              </a:ln>
            </p:spPr>
            <p:txBody>
              <a:bodyPr anchor="t">
                <a:spAutoFit/>
              </a:bodyPr>
              <a:p>
                <a:pPr>
                  <a:spcBef>
                    <a:spcPct val="50000"/>
                  </a:spcBef>
                </a:pPr>
                <a:r>
                  <a:rPr lang="en-US" altLang="zh-CN" sz="1400">
                    <a:latin typeface="微软雅黑" panose="020B0503020204020204" charset="-122"/>
                    <a:ea typeface="微软雅黑" panose="020B0503020204020204" charset="-122"/>
                  </a:rPr>
                  <a:t>SCADA</a:t>
                </a:r>
                <a:endParaRPr lang="en-US" altLang="zh-CN" sz="1400">
                  <a:latin typeface="微软雅黑" panose="020B0503020204020204" charset="-122"/>
                  <a:ea typeface="微软雅黑" panose="020B0503020204020204" charset="-122"/>
                </a:endParaRPr>
              </a:p>
            </p:txBody>
          </p:sp>
          <p:sp>
            <p:nvSpPr>
              <p:cNvPr id="18450" name="文本框 19474"/>
              <p:cNvSpPr txBox="1"/>
              <p:nvPr/>
            </p:nvSpPr>
            <p:spPr>
              <a:xfrm>
                <a:off x="5188" y="4584"/>
                <a:ext cx="1982" cy="346"/>
              </a:xfrm>
              <a:prstGeom prst="rect">
                <a:avLst/>
              </a:prstGeom>
              <a:noFill/>
              <a:ln w="9525">
                <a:noFill/>
              </a:ln>
            </p:spPr>
            <p:txBody>
              <a:bodyPr anchor="t">
                <a:spAutoFit/>
              </a:bodyPr>
              <a:p>
                <a:pPr>
                  <a:spcBef>
                    <a:spcPct val="50000"/>
                  </a:spcBef>
                </a:pPr>
                <a:r>
                  <a:rPr lang="zh-CN" altLang="en-US" sz="1000" dirty="0">
                    <a:latin typeface="微软雅黑" panose="020B0503020204020204" charset="-122"/>
                    <a:ea typeface="微软雅黑" panose="020B0503020204020204" charset="-122"/>
                    <a:cs typeface="微软雅黑" panose="020B0503020204020204" charset="-122"/>
                  </a:rPr>
                  <a:t>西门子PLC</a:t>
                </a:r>
                <a:endParaRPr lang="zh-CN" altLang="en-US" sz="1000" dirty="0">
                  <a:latin typeface="微软雅黑" panose="020B0503020204020204" charset="-122"/>
                  <a:ea typeface="微软雅黑" panose="020B0503020204020204" charset="-122"/>
                  <a:cs typeface="微软雅黑" panose="020B0503020204020204" charset="-122"/>
                </a:endParaRPr>
              </a:p>
            </p:txBody>
          </p:sp>
          <p:sp>
            <p:nvSpPr>
              <p:cNvPr id="18451" name="文本框 19475"/>
              <p:cNvSpPr txBox="1"/>
              <p:nvPr/>
            </p:nvSpPr>
            <p:spPr>
              <a:xfrm>
                <a:off x="6983" y="5734"/>
                <a:ext cx="2160" cy="346"/>
              </a:xfrm>
              <a:prstGeom prst="rect">
                <a:avLst/>
              </a:prstGeom>
              <a:noFill/>
              <a:ln w="9525">
                <a:noFill/>
              </a:ln>
            </p:spPr>
            <p:txBody>
              <a:bodyPr anchor="t">
                <a:spAutoFit/>
              </a:bodyPr>
              <a:p>
                <a:pPr>
                  <a:spcBef>
                    <a:spcPct val="50000"/>
                  </a:spcBef>
                </a:pPr>
                <a:r>
                  <a:rPr lang="zh-CN" altLang="en-US" sz="1000">
                    <a:latin typeface="微软雅黑" panose="020B0503020204020204" charset="-122"/>
                    <a:ea typeface="微软雅黑" panose="020B0503020204020204" charset="-122"/>
                    <a:cs typeface="微软雅黑" panose="020B0503020204020204" charset="-122"/>
                  </a:rPr>
                  <a:t>远程</a:t>
                </a:r>
                <a:r>
                  <a:rPr lang="en-US" altLang="zh-CN" sz="1000">
                    <a:latin typeface="微软雅黑" panose="020B0503020204020204" charset="-122"/>
                    <a:ea typeface="微软雅黑" panose="020B0503020204020204" charset="-122"/>
                    <a:cs typeface="微软雅黑" panose="020B0503020204020204" charset="-122"/>
                  </a:rPr>
                  <a:t>I/O</a:t>
                </a:r>
                <a:endParaRPr lang="en-US" altLang="zh-CN" sz="1000">
                  <a:latin typeface="微软雅黑" panose="020B0503020204020204" charset="-122"/>
                  <a:ea typeface="微软雅黑" panose="020B0503020204020204" charset="-122"/>
                  <a:cs typeface="微软雅黑" panose="020B0503020204020204" charset="-122"/>
                </a:endParaRPr>
              </a:p>
            </p:txBody>
          </p:sp>
          <p:sp>
            <p:nvSpPr>
              <p:cNvPr id="18452" name="文本框 19476"/>
              <p:cNvSpPr txBox="1"/>
              <p:nvPr/>
            </p:nvSpPr>
            <p:spPr>
              <a:xfrm>
                <a:off x="9023" y="5734"/>
                <a:ext cx="2160" cy="346"/>
              </a:xfrm>
              <a:prstGeom prst="rect">
                <a:avLst/>
              </a:prstGeom>
              <a:noFill/>
              <a:ln w="9525">
                <a:noFill/>
              </a:ln>
            </p:spPr>
            <p:txBody>
              <a:bodyPr anchor="t">
                <a:spAutoFit/>
              </a:bodyPr>
              <a:p>
                <a:pPr>
                  <a:spcBef>
                    <a:spcPct val="50000"/>
                  </a:spcBef>
                </a:pPr>
                <a:r>
                  <a:rPr lang="zh-CN" altLang="en-US" sz="1000">
                    <a:latin typeface="微软雅黑" panose="020B0503020204020204" charset="-122"/>
                    <a:ea typeface="微软雅黑" panose="020B0503020204020204" charset="-122"/>
                    <a:cs typeface="微软雅黑" panose="020B0503020204020204" charset="-122"/>
                  </a:rPr>
                  <a:t>远程</a:t>
                </a:r>
                <a:r>
                  <a:rPr lang="en-US" altLang="zh-CN" sz="1000">
                    <a:latin typeface="微软雅黑" panose="020B0503020204020204" charset="-122"/>
                    <a:ea typeface="微软雅黑" panose="020B0503020204020204" charset="-122"/>
                    <a:cs typeface="微软雅黑" panose="020B0503020204020204" charset="-122"/>
                  </a:rPr>
                  <a:t>I/O</a:t>
                </a:r>
                <a:endParaRPr lang="en-US" altLang="zh-CN" sz="1000">
                  <a:latin typeface="微软雅黑" panose="020B0503020204020204" charset="-122"/>
                  <a:ea typeface="微软雅黑" panose="020B0503020204020204" charset="-122"/>
                  <a:cs typeface="微软雅黑" panose="020B0503020204020204" charset="-122"/>
                </a:endParaRPr>
              </a:p>
            </p:txBody>
          </p:sp>
          <p:sp>
            <p:nvSpPr>
              <p:cNvPr id="18453" name="文本框 19477"/>
              <p:cNvSpPr txBox="1"/>
              <p:nvPr/>
            </p:nvSpPr>
            <p:spPr>
              <a:xfrm>
                <a:off x="10943" y="5734"/>
                <a:ext cx="2160" cy="346"/>
              </a:xfrm>
              <a:prstGeom prst="rect">
                <a:avLst/>
              </a:prstGeom>
              <a:noFill/>
              <a:ln w="9525">
                <a:noFill/>
              </a:ln>
            </p:spPr>
            <p:txBody>
              <a:bodyPr anchor="t">
                <a:spAutoFit/>
              </a:bodyPr>
              <a:p>
                <a:pPr>
                  <a:spcBef>
                    <a:spcPct val="50000"/>
                  </a:spcBef>
                </a:pPr>
                <a:r>
                  <a:rPr lang="zh-CN" altLang="en-US" sz="1000">
                    <a:latin typeface="微软雅黑" panose="020B0503020204020204" charset="-122"/>
                    <a:ea typeface="微软雅黑" panose="020B0503020204020204" charset="-122"/>
                    <a:cs typeface="微软雅黑" panose="020B0503020204020204" charset="-122"/>
                  </a:rPr>
                  <a:t>远程</a:t>
                </a:r>
                <a:r>
                  <a:rPr lang="en-US" altLang="zh-CN" sz="1000">
                    <a:latin typeface="微软雅黑" panose="020B0503020204020204" charset="-122"/>
                    <a:ea typeface="微软雅黑" panose="020B0503020204020204" charset="-122"/>
                    <a:cs typeface="微软雅黑" panose="020B0503020204020204" charset="-122"/>
                  </a:rPr>
                  <a:t>I/O</a:t>
                </a:r>
                <a:endParaRPr lang="en-US" altLang="zh-CN" sz="1000">
                  <a:latin typeface="微软雅黑" panose="020B0503020204020204" charset="-122"/>
                  <a:ea typeface="微软雅黑" panose="020B0503020204020204" charset="-122"/>
                  <a:cs typeface="微软雅黑" panose="020B0503020204020204" charset="-122"/>
                </a:endParaRPr>
              </a:p>
            </p:txBody>
          </p:sp>
          <p:sp>
            <p:nvSpPr>
              <p:cNvPr id="18454" name="文本框 19478"/>
              <p:cNvSpPr txBox="1"/>
              <p:nvPr/>
            </p:nvSpPr>
            <p:spPr>
              <a:xfrm>
                <a:off x="12770" y="5719"/>
                <a:ext cx="2160" cy="346"/>
              </a:xfrm>
              <a:prstGeom prst="rect">
                <a:avLst/>
              </a:prstGeom>
              <a:noFill/>
              <a:ln w="9525">
                <a:noFill/>
              </a:ln>
            </p:spPr>
            <p:txBody>
              <a:bodyPr anchor="t">
                <a:spAutoFit/>
              </a:bodyPr>
              <a:p>
                <a:pPr>
                  <a:spcBef>
                    <a:spcPct val="50000"/>
                  </a:spcBef>
                </a:pPr>
                <a:r>
                  <a:rPr lang="zh-CN" altLang="en-US" sz="1000">
                    <a:latin typeface="微软雅黑" panose="020B0503020204020204" charset="-122"/>
                    <a:ea typeface="微软雅黑" panose="020B0503020204020204" charset="-122"/>
                    <a:cs typeface="微软雅黑" panose="020B0503020204020204" charset="-122"/>
                  </a:rPr>
                  <a:t>远程</a:t>
                </a:r>
                <a:r>
                  <a:rPr lang="en-US" altLang="zh-CN" sz="1000">
                    <a:latin typeface="微软雅黑" panose="020B0503020204020204" charset="-122"/>
                    <a:ea typeface="微软雅黑" panose="020B0503020204020204" charset="-122"/>
                    <a:cs typeface="微软雅黑" panose="020B0503020204020204" charset="-122"/>
                  </a:rPr>
                  <a:t>I/O</a:t>
                </a:r>
                <a:endParaRPr lang="en-US" altLang="zh-CN" sz="1000">
                  <a:latin typeface="微软雅黑" panose="020B0503020204020204" charset="-122"/>
                  <a:ea typeface="微软雅黑" panose="020B0503020204020204" charset="-122"/>
                  <a:cs typeface="微软雅黑" panose="020B0503020204020204" charset="-122"/>
                </a:endParaRPr>
              </a:p>
            </p:txBody>
          </p:sp>
          <p:sp>
            <p:nvSpPr>
              <p:cNvPr id="18455" name="文本框 19479"/>
              <p:cNvSpPr txBox="1"/>
              <p:nvPr/>
            </p:nvSpPr>
            <p:spPr>
              <a:xfrm>
                <a:off x="3133" y="6887"/>
                <a:ext cx="2160" cy="672"/>
              </a:xfrm>
              <a:prstGeom prst="rect">
                <a:avLst/>
              </a:prstGeom>
              <a:noFill/>
              <a:ln w="9525">
                <a:noFill/>
              </a:ln>
            </p:spPr>
            <p:txBody>
              <a:bodyPr anchor="t">
                <a:spAutoFit/>
              </a:bodyPr>
              <a:p>
                <a:pPr>
                  <a:spcBef>
                    <a:spcPct val="50000"/>
                  </a:spcBef>
                </a:pPr>
                <a:r>
                  <a:rPr lang="zh-CN" altLang="en-US" sz="1000">
                    <a:latin typeface="微软雅黑" panose="020B0503020204020204" charset="-122"/>
                    <a:ea typeface="微软雅黑" panose="020B0503020204020204" charset="-122"/>
                  </a:rPr>
                  <a:t>润滑站控制及</a:t>
                </a:r>
                <a:endParaRPr lang="zh-CN" altLang="en-US" sz="1000">
                  <a:latin typeface="微软雅黑" panose="020B0503020204020204" charset="-122"/>
                  <a:ea typeface="微软雅黑" panose="020B0503020204020204" charset="-122"/>
                </a:endParaRPr>
              </a:p>
              <a:p>
                <a:pPr>
                  <a:spcBef>
                    <a:spcPct val="50000"/>
                  </a:spcBef>
                </a:pPr>
                <a:r>
                  <a:rPr lang="zh-CN" altLang="en-US" sz="1000">
                    <a:latin typeface="微软雅黑" panose="020B0503020204020204" charset="-122"/>
                    <a:ea typeface="微软雅黑" panose="020B0503020204020204" charset="-122"/>
                  </a:rPr>
                  <a:t>传感器数据</a:t>
                </a:r>
                <a:endParaRPr lang="zh-CN" altLang="en-US" sz="1000">
                  <a:latin typeface="微软雅黑" panose="020B0503020204020204" charset="-122"/>
                  <a:ea typeface="微软雅黑" panose="020B0503020204020204" charset="-122"/>
                </a:endParaRPr>
              </a:p>
            </p:txBody>
          </p:sp>
          <p:sp>
            <p:nvSpPr>
              <p:cNvPr id="18456" name="文本框 19480"/>
              <p:cNvSpPr txBox="1"/>
              <p:nvPr/>
            </p:nvSpPr>
            <p:spPr>
              <a:xfrm>
                <a:off x="1290" y="6957"/>
                <a:ext cx="1700" cy="672"/>
              </a:xfrm>
              <a:prstGeom prst="rect">
                <a:avLst/>
              </a:prstGeom>
              <a:noFill/>
              <a:ln w="9525">
                <a:noFill/>
              </a:ln>
            </p:spPr>
            <p:txBody>
              <a:bodyPr anchor="t">
                <a:spAutoFit/>
              </a:bodyPr>
              <a:p>
                <a:pPr>
                  <a:spcBef>
                    <a:spcPct val="50000"/>
                  </a:spcBef>
                </a:pPr>
                <a:r>
                  <a:rPr lang="zh-CN" altLang="en-US" sz="1000">
                    <a:latin typeface="微软雅黑" panose="020B0503020204020204" charset="-122"/>
                    <a:ea typeface="微软雅黑" panose="020B0503020204020204" charset="-122"/>
                  </a:rPr>
                  <a:t>加油站控制及</a:t>
                </a:r>
                <a:endParaRPr lang="zh-CN" altLang="en-US" sz="1000">
                  <a:latin typeface="微软雅黑" panose="020B0503020204020204" charset="-122"/>
                  <a:ea typeface="微软雅黑" panose="020B0503020204020204" charset="-122"/>
                </a:endParaRPr>
              </a:p>
              <a:p>
                <a:pPr>
                  <a:spcBef>
                    <a:spcPct val="50000"/>
                  </a:spcBef>
                </a:pPr>
                <a:r>
                  <a:rPr lang="zh-CN" altLang="en-US" sz="1000">
                    <a:latin typeface="微软雅黑" panose="020B0503020204020204" charset="-122"/>
                    <a:ea typeface="微软雅黑" panose="020B0503020204020204" charset="-122"/>
                  </a:rPr>
                  <a:t>传感器数据</a:t>
                </a:r>
                <a:endParaRPr lang="zh-CN" altLang="en-US" sz="1000">
                  <a:latin typeface="微软雅黑" panose="020B0503020204020204" charset="-122"/>
                  <a:ea typeface="微软雅黑" panose="020B0503020204020204" charset="-122"/>
                </a:endParaRPr>
              </a:p>
            </p:txBody>
          </p:sp>
          <p:sp>
            <p:nvSpPr>
              <p:cNvPr id="18457" name="文本框 19481"/>
              <p:cNvSpPr txBox="1"/>
              <p:nvPr/>
            </p:nvSpPr>
            <p:spPr>
              <a:xfrm>
                <a:off x="7103" y="8009"/>
                <a:ext cx="1320" cy="346"/>
              </a:xfrm>
              <a:prstGeom prst="rect">
                <a:avLst/>
              </a:prstGeom>
              <a:noFill/>
              <a:ln w="9525">
                <a:noFill/>
              </a:ln>
            </p:spPr>
            <p:txBody>
              <a:bodyPr anchor="t">
                <a:spAutoFit/>
              </a:bodyPr>
              <a:p>
                <a:pPr>
                  <a:spcBef>
                    <a:spcPct val="50000"/>
                  </a:spcBef>
                </a:pPr>
                <a:r>
                  <a:rPr lang="zh-CN" altLang="en-US" sz="1000">
                    <a:latin typeface="微软雅黑" panose="020B0503020204020204" charset="-122"/>
                    <a:ea typeface="微软雅黑" panose="020B0503020204020204" charset="-122"/>
                  </a:rPr>
                  <a:t>集成电控</a:t>
                </a:r>
                <a:endParaRPr lang="zh-CN" altLang="en-US" sz="1000">
                  <a:latin typeface="微软雅黑" panose="020B0503020204020204" charset="-122"/>
                  <a:ea typeface="微软雅黑" panose="020B0503020204020204" charset="-122"/>
                </a:endParaRPr>
              </a:p>
            </p:txBody>
          </p:sp>
          <p:sp>
            <p:nvSpPr>
              <p:cNvPr id="18458" name="文本框 19482"/>
              <p:cNvSpPr txBox="1"/>
              <p:nvPr/>
            </p:nvSpPr>
            <p:spPr>
              <a:xfrm>
                <a:off x="9158" y="7987"/>
                <a:ext cx="1320" cy="346"/>
              </a:xfrm>
              <a:prstGeom prst="rect">
                <a:avLst/>
              </a:prstGeom>
              <a:noFill/>
              <a:ln w="9525">
                <a:noFill/>
              </a:ln>
            </p:spPr>
            <p:txBody>
              <a:bodyPr anchor="t">
                <a:spAutoFit/>
              </a:bodyPr>
              <a:p>
                <a:pPr>
                  <a:spcBef>
                    <a:spcPct val="50000"/>
                  </a:spcBef>
                </a:pPr>
                <a:r>
                  <a:rPr lang="zh-CN" altLang="en-US" sz="1000">
                    <a:latin typeface="微软雅黑" panose="020B0503020204020204" charset="-122"/>
                    <a:ea typeface="微软雅黑" panose="020B0503020204020204" charset="-122"/>
                  </a:rPr>
                  <a:t>集成电控</a:t>
                </a:r>
                <a:endParaRPr lang="zh-CN" altLang="en-US" sz="1000">
                  <a:latin typeface="微软雅黑" panose="020B0503020204020204" charset="-122"/>
                  <a:ea typeface="微软雅黑" panose="020B0503020204020204" charset="-122"/>
                </a:endParaRPr>
              </a:p>
            </p:txBody>
          </p:sp>
          <p:sp>
            <p:nvSpPr>
              <p:cNvPr id="18459" name="直接连接符 19483"/>
              <p:cNvSpPr/>
              <p:nvPr/>
            </p:nvSpPr>
            <p:spPr>
              <a:xfrm flipH="1">
                <a:off x="10635" y="2142"/>
                <a:ext cx="600" cy="0"/>
              </a:xfrm>
              <a:prstGeom prst="line">
                <a:avLst/>
              </a:prstGeom>
              <a:ln w="34925" cap="flat" cmpd="sng">
                <a:solidFill>
                  <a:schemeClr val="tx1"/>
                </a:solidFill>
                <a:prstDash val="solid"/>
                <a:round/>
                <a:headEnd type="none" w="med" len="med"/>
                <a:tailEnd type="none" w="med" len="med"/>
              </a:ln>
            </p:spPr>
          </p:sp>
          <p:sp>
            <p:nvSpPr>
              <p:cNvPr id="18460" name="直接连接符 19484"/>
              <p:cNvSpPr/>
              <p:nvPr/>
            </p:nvSpPr>
            <p:spPr>
              <a:xfrm flipH="1">
                <a:off x="10645" y="2622"/>
                <a:ext cx="600" cy="0"/>
              </a:xfrm>
              <a:prstGeom prst="line">
                <a:avLst/>
              </a:prstGeom>
              <a:ln w="34925" cap="flat" cmpd="sng">
                <a:solidFill>
                  <a:srgbClr val="FF0000"/>
                </a:solidFill>
                <a:prstDash val="solid"/>
                <a:round/>
                <a:headEnd type="none" w="med" len="med"/>
                <a:tailEnd type="none" w="med" len="med"/>
              </a:ln>
            </p:spPr>
          </p:sp>
          <p:sp>
            <p:nvSpPr>
              <p:cNvPr id="18461" name="直接连接符 19485"/>
              <p:cNvSpPr/>
              <p:nvPr/>
            </p:nvSpPr>
            <p:spPr>
              <a:xfrm flipH="1">
                <a:off x="10645" y="3102"/>
                <a:ext cx="600" cy="0"/>
              </a:xfrm>
              <a:prstGeom prst="line">
                <a:avLst/>
              </a:prstGeom>
              <a:ln w="34925" cap="flat" cmpd="sng">
                <a:solidFill>
                  <a:srgbClr val="00FF00"/>
                </a:solidFill>
                <a:prstDash val="solid"/>
                <a:round/>
                <a:headEnd type="none" w="med" len="med"/>
                <a:tailEnd type="none" w="med" len="med"/>
              </a:ln>
            </p:spPr>
          </p:sp>
          <p:sp>
            <p:nvSpPr>
              <p:cNvPr id="18463" name="文本框 19487"/>
              <p:cNvSpPr txBox="1"/>
              <p:nvPr/>
            </p:nvSpPr>
            <p:spPr>
              <a:xfrm>
                <a:off x="11355" y="2742"/>
                <a:ext cx="3260" cy="520"/>
              </a:xfrm>
              <a:prstGeom prst="rect">
                <a:avLst/>
              </a:prstGeom>
              <a:noFill/>
              <a:ln w="9525">
                <a:noFill/>
              </a:ln>
            </p:spPr>
            <p:txBody>
              <a:bodyPr anchor="t">
                <a:spAutoFit/>
              </a:bodyPr>
              <a:p>
                <a:pPr>
                  <a:spcBef>
                    <a:spcPct val="50000"/>
                  </a:spcBef>
                </a:pPr>
                <a:r>
                  <a:rPr lang="zh-CN" altLang="en-US">
                    <a:latin typeface="微软雅黑" panose="020B0503020204020204" charset="-122"/>
                    <a:ea typeface="微软雅黑" panose="020B0503020204020204" charset="-122"/>
                    <a:cs typeface="微软雅黑" panose="020B0503020204020204" charset="-122"/>
                  </a:rPr>
                  <a:t>表示</a:t>
                </a:r>
                <a:r>
                  <a:rPr lang="en-US" altLang="zh-CN">
                    <a:latin typeface="微软雅黑" panose="020B0503020204020204" charset="-122"/>
                    <a:ea typeface="微软雅黑" panose="020B0503020204020204" charset="-122"/>
                    <a:cs typeface="微软雅黑" panose="020B0503020204020204" charset="-122"/>
                  </a:rPr>
                  <a:t>I/O</a:t>
                </a:r>
                <a:r>
                  <a:rPr lang="zh-CN" altLang="en-US">
                    <a:latin typeface="微软雅黑" panose="020B0503020204020204" charset="-122"/>
                    <a:ea typeface="微软雅黑" panose="020B0503020204020204" charset="-122"/>
                    <a:cs typeface="微软雅黑" panose="020B0503020204020204" charset="-122"/>
                  </a:rPr>
                  <a:t>输入输出</a:t>
                </a:r>
                <a:endParaRPr lang="zh-CN" altLang="en-US">
                  <a:latin typeface="微软雅黑" panose="020B0503020204020204" charset="-122"/>
                  <a:ea typeface="微软雅黑" panose="020B0503020204020204" charset="-122"/>
                  <a:cs typeface="微软雅黑" panose="020B0503020204020204" charset="-122"/>
                </a:endParaRPr>
              </a:p>
            </p:txBody>
          </p:sp>
          <p:sp>
            <p:nvSpPr>
              <p:cNvPr id="18464" name="文本框 19488"/>
              <p:cNvSpPr txBox="1"/>
              <p:nvPr/>
            </p:nvSpPr>
            <p:spPr>
              <a:xfrm>
                <a:off x="11355" y="2314"/>
                <a:ext cx="5030" cy="520"/>
              </a:xfrm>
              <a:prstGeom prst="rect">
                <a:avLst/>
              </a:prstGeom>
              <a:noFill/>
              <a:ln w="9525">
                <a:noFill/>
              </a:ln>
            </p:spPr>
            <p:txBody>
              <a:bodyPr wrap="square" anchor="t">
                <a:spAutoFit/>
              </a:bodyPr>
              <a:p>
                <a:pPr>
                  <a:spcBef>
                    <a:spcPct val="50000"/>
                  </a:spcBef>
                </a:pPr>
                <a:r>
                  <a:rPr lang="zh-CN" altLang="en-US" dirty="0">
                    <a:latin typeface="微软雅黑" panose="020B0503020204020204" charset="-122"/>
                    <a:ea typeface="微软雅黑" panose="020B0503020204020204" charset="-122"/>
                    <a:cs typeface="微软雅黑" panose="020B0503020204020204" charset="-122"/>
                  </a:rPr>
                  <a:t>表示MODBUS控制网络</a:t>
                </a:r>
                <a:endParaRPr lang="zh-CN" altLang="en-US" dirty="0">
                  <a:latin typeface="微软雅黑" panose="020B0503020204020204" charset="-122"/>
                  <a:ea typeface="微软雅黑" panose="020B0503020204020204" charset="-122"/>
                  <a:cs typeface="微软雅黑" panose="020B0503020204020204" charset="-122"/>
                </a:endParaRPr>
              </a:p>
            </p:txBody>
          </p:sp>
          <p:pic>
            <p:nvPicPr>
              <p:cNvPr id="18465" name="图片 19489" descr="u=2992274582,2940214749&amp;fm=0&amp;gp=0"/>
              <p:cNvPicPr>
                <a:picLocks noChangeAspect="1"/>
              </p:cNvPicPr>
              <p:nvPr/>
            </p:nvPicPr>
            <p:blipFill>
              <a:blip r:embed="rId6"/>
              <a:stretch>
                <a:fillRect/>
              </a:stretch>
            </p:blipFill>
            <p:spPr>
              <a:xfrm>
                <a:off x="10220" y="7914"/>
                <a:ext cx="1063" cy="700"/>
              </a:xfrm>
              <a:prstGeom prst="rect">
                <a:avLst/>
              </a:prstGeom>
              <a:noFill/>
              <a:ln w="9525">
                <a:noFill/>
              </a:ln>
            </p:spPr>
          </p:pic>
          <p:sp>
            <p:nvSpPr>
              <p:cNvPr id="18466" name="文本框 19490"/>
              <p:cNvSpPr txBox="1"/>
              <p:nvPr/>
            </p:nvSpPr>
            <p:spPr>
              <a:xfrm>
                <a:off x="11213" y="7987"/>
                <a:ext cx="922" cy="563"/>
              </a:xfrm>
              <a:prstGeom prst="rect">
                <a:avLst/>
              </a:prstGeom>
              <a:noFill/>
              <a:ln w="9525">
                <a:noFill/>
              </a:ln>
            </p:spPr>
            <p:txBody>
              <a:bodyPr anchor="t">
                <a:spAutoFit/>
              </a:bodyPr>
              <a:p>
                <a:pPr>
                  <a:spcBef>
                    <a:spcPct val="50000"/>
                  </a:spcBef>
                </a:pPr>
                <a:r>
                  <a:rPr lang="zh-CN" altLang="en-US" sz="1000">
                    <a:latin typeface="微软雅黑" panose="020B0503020204020204" charset="-122"/>
                    <a:ea typeface="微软雅黑" panose="020B0503020204020204" charset="-122"/>
                  </a:rPr>
                  <a:t>检测传感器</a:t>
                </a:r>
                <a:endParaRPr lang="zh-CN" altLang="en-US" sz="1000">
                  <a:latin typeface="微软雅黑" panose="020B0503020204020204" charset="-122"/>
                  <a:ea typeface="微软雅黑" panose="020B0503020204020204" charset="-122"/>
                </a:endParaRPr>
              </a:p>
            </p:txBody>
          </p:sp>
          <p:pic>
            <p:nvPicPr>
              <p:cNvPr id="18467" name="图片 19491" descr="u=2992274582,2940214749&amp;fm=0&amp;gp=0"/>
              <p:cNvPicPr>
                <a:picLocks noChangeAspect="1"/>
              </p:cNvPicPr>
              <p:nvPr/>
            </p:nvPicPr>
            <p:blipFill>
              <a:blip r:embed="rId6"/>
              <a:stretch>
                <a:fillRect/>
              </a:stretch>
            </p:blipFill>
            <p:spPr>
              <a:xfrm>
                <a:off x="12063" y="7914"/>
                <a:ext cx="1062" cy="700"/>
              </a:xfrm>
              <a:prstGeom prst="rect">
                <a:avLst/>
              </a:prstGeom>
              <a:noFill/>
              <a:ln w="9525">
                <a:noFill/>
              </a:ln>
            </p:spPr>
          </p:pic>
          <p:sp>
            <p:nvSpPr>
              <p:cNvPr id="18468" name="文本框 19492"/>
              <p:cNvSpPr txBox="1"/>
              <p:nvPr/>
            </p:nvSpPr>
            <p:spPr>
              <a:xfrm>
                <a:off x="13055" y="7987"/>
                <a:ext cx="923" cy="563"/>
              </a:xfrm>
              <a:prstGeom prst="rect">
                <a:avLst/>
              </a:prstGeom>
              <a:noFill/>
              <a:ln w="9525">
                <a:noFill/>
              </a:ln>
            </p:spPr>
            <p:txBody>
              <a:bodyPr anchor="t">
                <a:spAutoFit/>
              </a:bodyPr>
              <a:p>
                <a:pPr>
                  <a:spcBef>
                    <a:spcPct val="50000"/>
                  </a:spcBef>
                </a:pPr>
                <a:r>
                  <a:rPr lang="zh-CN" altLang="en-US" sz="1000">
                    <a:latin typeface="微软雅黑" panose="020B0503020204020204" charset="-122"/>
                    <a:ea typeface="微软雅黑" panose="020B0503020204020204" charset="-122"/>
                  </a:rPr>
                  <a:t>检测传感器</a:t>
                </a:r>
                <a:endParaRPr lang="zh-CN" altLang="en-US" sz="1000">
                  <a:latin typeface="微软雅黑" panose="020B0503020204020204" charset="-122"/>
                  <a:ea typeface="微软雅黑" panose="020B0503020204020204" charset="-122"/>
                </a:endParaRPr>
              </a:p>
            </p:txBody>
          </p:sp>
          <p:sp>
            <p:nvSpPr>
              <p:cNvPr id="18469" name="直接连接符 19493"/>
              <p:cNvSpPr/>
              <p:nvPr/>
            </p:nvSpPr>
            <p:spPr>
              <a:xfrm rot="-5400000" flipH="1">
                <a:off x="4583" y="3549"/>
                <a:ext cx="0" cy="3333"/>
              </a:xfrm>
              <a:prstGeom prst="line">
                <a:avLst/>
              </a:prstGeom>
              <a:ln w="34925" cap="flat" cmpd="sng">
                <a:solidFill>
                  <a:srgbClr val="00FF00"/>
                </a:solidFill>
                <a:prstDash val="solid"/>
                <a:round/>
                <a:headEnd type="none" w="med" len="med"/>
                <a:tailEnd type="none" w="med" len="med"/>
              </a:ln>
            </p:spPr>
          </p:sp>
          <p:sp>
            <p:nvSpPr>
              <p:cNvPr id="18470" name="直接连接符 19494"/>
              <p:cNvSpPr/>
              <p:nvPr/>
            </p:nvSpPr>
            <p:spPr>
              <a:xfrm rot="-5400000" flipH="1">
                <a:off x="10415" y="7577"/>
                <a:ext cx="600" cy="0"/>
              </a:xfrm>
              <a:prstGeom prst="line">
                <a:avLst/>
              </a:prstGeom>
              <a:ln w="34925" cap="flat" cmpd="sng">
                <a:solidFill>
                  <a:srgbClr val="00FF00"/>
                </a:solidFill>
                <a:prstDash val="solid"/>
                <a:round/>
                <a:headEnd type="none" w="med" len="med"/>
                <a:tailEnd type="none" w="med" len="med"/>
              </a:ln>
            </p:spPr>
          </p:sp>
          <p:sp>
            <p:nvSpPr>
              <p:cNvPr id="18471" name="直接连接符 19495"/>
              <p:cNvSpPr/>
              <p:nvPr/>
            </p:nvSpPr>
            <p:spPr>
              <a:xfrm rot="-5400000" flipH="1">
                <a:off x="12258" y="7577"/>
                <a:ext cx="600" cy="0"/>
              </a:xfrm>
              <a:prstGeom prst="line">
                <a:avLst/>
              </a:prstGeom>
              <a:ln w="34925" cap="flat" cmpd="sng">
                <a:solidFill>
                  <a:srgbClr val="00FF00"/>
                </a:solidFill>
                <a:prstDash val="solid"/>
                <a:round/>
                <a:headEnd type="none" w="med" len="med"/>
                <a:tailEnd type="none" w="med" len="med"/>
              </a:ln>
            </p:spPr>
          </p:sp>
          <p:sp>
            <p:nvSpPr>
              <p:cNvPr id="18472" name="直接连接符 19496"/>
              <p:cNvSpPr/>
              <p:nvPr/>
            </p:nvSpPr>
            <p:spPr>
              <a:xfrm rot="-5400000" flipH="1">
                <a:off x="8573" y="7577"/>
                <a:ext cx="600" cy="0"/>
              </a:xfrm>
              <a:prstGeom prst="line">
                <a:avLst/>
              </a:prstGeom>
              <a:ln w="34925" cap="flat" cmpd="sng">
                <a:solidFill>
                  <a:srgbClr val="00FF00"/>
                </a:solidFill>
                <a:prstDash val="solid"/>
                <a:round/>
                <a:headEnd type="none" w="med" len="med"/>
                <a:tailEnd type="none" w="med" len="med"/>
              </a:ln>
            </p:spPr>
          </p:sp>
          <p:sp>
            <p:nvSpPr>
              <p:cNvPr id="18473" name="直接连接符 19497"/>
              <p:cNvSpPr/>
              <p:nvPr/>
            </p:nvSpPr>
            <p:spPr>
              <a:xfrm rot="-5400000" flipH="1">
                <a:off x="6588" y="7577"/>
                <a:ext cx="600" cy="0"/>
              </a:xfrm>
              <a:prstGeom prst="line">
                <a:avLst/>
              </a:prstGeom>
              <a:ln w="34925" cap="flat" cmpd="sng">
                <a:solidFill>
                  <a:srgbClr val="00FF00"/>
                </a:solidFill>
                <a:prstDash val="solid"/>
                <a:round/>
                <a:headEnd type="none" w="med" len="med"/>
                <a:tailEnd type="none" w="med" len="med"/>
              </a:ln>
            </p:spPr>
          </p:sp>
          <p:sp>
            <p:nvSpPr>
              <p:cNvPr id="18474" name="直接连接符 19498"/>
              <p:cNvSpPr/>
              <p:nvPr/>
            </p:nvSpPr>
            <p:spPr>
              <a:xfrm flipH="1">
                <a:off x="2920" y="5222"/>
                <a:ext cx="0" cy="2195"/>
              </a:xfrm>
              <a:prstGeom prst="line">
                <a:avLst/>
              </a:prstGeom>
              <a:ln w="34925" cap="flat" cmpd="sng">
                <a:solidFill>
                  <a:srgbClr val="00FF00"/>
                </a:solidFill>
                <a:prstDash val="solid"/>
                <a:round/>
                <a:headEnd type="none" w="med" len="med"/>
                <a:tailEnd type="none" w="med" len="med"/>
              </a:ln>
            </p:spPr>
          </p:sp>
          <p:sp>
            <p:nvSpPr>
              <p:cNvPr id="18475" name="文本框 19499"/>
              <p:cNvSpPr txBox="1"/>
              <p:nvPr/>
            </p:nvSpPr>
            <p:spPr>
              <a:xfrm>
                <a:off x="6960" y="4017"/>
                <a:ext cx="2160" cy="433"/>
              </a:xfrm>
              <a:prstGeom prst="rect">
                <a:avLst/>
              </a:prstGeom>
              <a:noFill/>
              <a:ln w="9525">
                <a:noFill/>
              </a:ln>
            </p:spPr>
            <p:txBody>
              <a:bodyPr anchor="t">
                <a:spAutoFit/>
              </a:bodyPr>
              <a:p>
                <a:pPr>
                  <a:spcBef>
                    <a:spcPct val="50000"/>
                  </a:spcBef>
                </a:pPr>
                <a:r>
                  <a:rPr lang="en-US" altLang="zh-CN" sz="1400">
                    <a:latin typeface="微软雅黑" panose="020B0503020204020204" charset="-122"/>
                    <a:ea typeface="微软雅黑" panose="020B0503020204020204" charset="-122"/>
                  </a:rPr>
                  <a:t>MODBUS</a:t>
                </a:r>
                <a:endParaRPr lang="en-US" altLang="zh-CN" sz="1400">
                  <a:latin typeface="微软雅黑" panose="020B0503020204020204" charset="-122"/>
                  <a:ea typeface="微软雅黑" panose="020B0503020204020204" charset="-122"/>
                </a:endParaRPr>
              </a:p>
            </p:txBody>
          </p:sp>
          <p:sp>
            <p:nvSpPr>
              <p:cNvPr id="18476" name="直接连接符 19500"/>
              <p:cNvSpPr/>
              <p:nvPr/>
            </p:nvSpPr>
            <p:spPr>
              <a:xfrm rot="-5400000" flipH="1">
                <a:off x="9158" y="4442"/>
                <a:ext cx="850" cy="0"/>
              </a:xfrm>
              <a:prstGeom prst="line">
                <a:avLst/>
              </a:prstGeom>
              <a:ln w="34925" cap="flat" cmpd="sng">
                <a:solidFill>
                  <a:schemeClr val="tx1"/>
                </a:solidFill>
                <a:prstDash val="solid"/>
                <a:round/>
                <a:headEnd type="none" w="med" len="med"/>
                <a:tailEnd type="none" w="med" len="med"/>
              </a:ln>
            </p:spPr>
          </p:sp>
          <p:sp>
            <p:nvSpPr>
              <p:cNvPr id="18477" name="直接连接符 19501"/>
              <p:cNvSpPr/>
              <p:nvPr/>
            </p:nvSpPr>
            <p:spPr>
              <a:xfrm flipH="1">
                <a:off x="7243" y="4867"/>
                <a:ext cx="2340" cy="0"/>
              </a:xfrm>
              <a:prstGeom prst="line">
                <a:avLst/>
              </a:prstGeom>
              <a:ln w="34925" cap="flat" cmpd="sng">
                <a:solidFill>
                  <a:schemeClr val="tx1"/>
                </a:solidFill>
                <a:prstDash val="solid"/>
                <a:round/>
                <a:headEnd type="none" w="med" len="med"/>
                <a:tailEnd type="none" w="med" len="med"/>
              </a:ln>
            </p:spPr>
          </p:sp>
          <p:pic>
            <p:nvPicPr>
              <p:cNvPr id="18478" name="图片 19502"/>
              <p:cNvPicPr>
                <a:picLocks noChangeAspect="1"/>
              </p:cNvPicPr>
              <p:nvPr/>
            </p:nvPicPr>
            <p:blipFill>
              <a:blip r:embed="rId7"/>
              <a:stretch>
                <a:fillRect/>
              </a:stretch>
            </p:blipFill>
            <p:spPr>
              <a:xfrm>
                <a:off x="2635" y="2244"/>
                <a:ext cx="935" cy="1205"/>
              </a:xfrm>
              <a:prstGeom prst="rect">
                <a:avLst/>
              </a:prstGeom>
              <a:noFill/>
              <a:ln w="9525">
                <a:noFill/>
              </a:ln>
            </p:spPr>
          </p:pic>
          <p:sp>
            <p:nvSpPr>
              <p:cNvPr id="18479" name="云形标注 19503"/>
              <p:cNvSpPr/>
              <p:nvPr/>
            </p:nvSpPr>
            <p:spPr>
              <a:xfrm rot="10800000">
                <a:off x="3913" y="2459"/>
                <a:ext cx="2195" cy="780"/>
              </a:xfrm>
              <a:prstGeom prst="cloudCallout">
                <a:avLst>
                  <a:gd name="adj1" fmla="val -33718"/>
                  <a:gd name="adj2" fmla="val 22435"/>
                </a:avLst>
              </a:prstGeom>
              <a:solidFill>
                <a:schemeClr val="accent1"/>
              </a:solidFill>
              <a:ln w="9525" cap="flat" cmpd="sng">
                <a:solidFill>
                  <a:schemeClr val="tx1"/>
                </a:solidFill>
                <a:prstDash val="solid"/>
                <a:round/>
                <a:headEnd type="none" w="med" len="med"/>
                <a:tailEnd type="none" w="med" len="med"/>
              </a:ln>
            </p:spPr>
            <p:txBody>
              <a:bodyPr rot="10800000" anchor="t"/>
              <a:p>
                <a:pPr algn="ctr"/>
                <a:r>
                  <a:rPr lang="en-US" altLang="zh-CN" sz="1400">
                    <a:latin typeface="Verdana" panose="020B0604030504040204" pitchFamily="34" charset="0"/>
                  </a:rPr>
                  <a:t>Intlnet</a:t>
                </a:r>
                <a:endParaRPr lang="en-US" altLang="zh-CN" sz="1400">
                  <a:latin typeface="Verdana" panose="020B0604030504040204" pitchFamily="34" charset="0"/>
                </a:endParaRPr>
              </a:p>
            </p:txBody>
          </p:sp>
          <p:sp>
            <p:nvSpPr>
              <p:cNvPr id="18480" name="文本框 19504"/>
              <p:cNvSpPr txBox="1"/>
              <p:nvPr/>
            </p:nvSpPr>
            <p:spPr>
              <a:xfrm>
                <a:off x="4125" y="3237"/>
                <a:ext cx="1700" cy="520"/>
              </a:xfrm>
              <a:prstGeom prst="rect">
                <a:avLst/>
              </a:prstGeom>
              <a:noFill/>
              <a:ln w="9525">
                <a:noFill/>
              </a:ln>
            </p:spPr>
            <p:txBody>
              <a:bodyPr anchor="t">
                <a:spAutoFit/>
              </a:bodyPr>
              <a:p>
                <a:pPr>
                  <a:spcBef>
                    <a:spcPct val="50000"/>
                  </a:spcBef>
                </a:pPr>
                <a:r>
                  <a:rPr lang="en-US" altLang="zh-CN">
                    <a:latin typeface="微软雅黑" panose="020B0503020204020204" charset="-122"/>
                    <a:ea typeface="微软雅黑" panose="020B0503020204020204" charset="-122"/>
                    <a:cs typeface="微软雅黑" panose="020B0503020204020204" charset="-122"/>
                  </a:rPr>
                  <a:t>C/S</a:t>
                </a:r>
                <a:r>
                  <a:rPr lang="zh-CN" altLang="en-US">
                    <a:latin typeface="微软雅黑" panose="020B0503020204020204" charset="-122"/>
                    <a:ea typeface="微软雅黑" panose="020B0503020204020204" charset="-122"/>
                    <a:cs typeface="微软雅黑" panose="020B0503020204020204" charset="-122"/>
                  </a:rPr>
                  <a:t>架构</a:t>
                </a:r>
                <a:endParaRPr lang="zh-CN" altLang="en-US">
                  <a:latin typeface="微软雅黑" panose="020B0503020204020204" charset="-122"/>
                  <a:ea typeface="微软雅黑" panose="020B0503020204020204" charset="-122"/>
                  <a:cs typeface="微软雅黑" panose="020B0503020204020204" charset="-122"/>
                </a:endParaRPr>
              </a:p>
            </p:txBody>
          </p:sp>
          <p:sp>
            <p:nvSpPr>
              <p:cNvPr id="18481" name="文本框 19505"/>
              <p:cNvSpPr txBox="1"/>
              <p:nvPr/>
            </p:nvSpPr>
            <p:spPr>
              <a:xfrm>
                <a:off x="1858" y="1892"/>
                <a:ext cx="2337" cy="346"/>
              </a:xfrm>
              <a:prstGeom prst="rect">
                <a:avLst/>
              </a:prstGeom>
              <a:noFill/>
              <a:ln w="9525">
                <a:noFill/>
              </a:ln>
            </p:spPr>
            <p:txBody>
              <a:bodyPr anchor="t">
                <a:spAutoFit/>
              </a:bodyPr>
              <a:p>
                <a:pPr>
                  <a:spcBef>
                    <a:spcPct val="50000"/>
                  </a:spcBef>
                </a:pPr>
                <a:r>
                  <a:rPr lang="zh-CN" altLang="en-US" sz="1000">
                    <a:latin typeface="微软雅黑" panose="020B0503020204020204" charset="-122"/>
                    <a:ea typeface="微软雅黑" panose="020B0503020204020204" charset="-122"/>
                  </a:rPr>
                  <a:t>移动平板电脑或手机</a:t>
                </a:r>
                <a:endParaRPr lang="zh-CN" altLang="en-US" sz="1000">
                  <a:latin typeface="微软雅黑" panose="020B0503020204020204" charset="-122"/>
                  <a:ea typeface="微软雅黑" panose="020B0503020204020204" charset="-122"/>
                </a:endParaRPr>
              </a:p>
            </p:txBody>
          </p:sp>
          <p:pic>
            <p:nvPicPr>
              <p:cNvPr id="18482" name="图片 19506" descr="图片23"/>
              <p:cNvPicPr>
                <a:picLocks noChangeAspect="1"/>
              </p:cNvPicPr>
              <p:nvPr/>
            </p:nvPicPr>
            <p:blipFill>
              <a:blip r:embed="rId8"/>
              <a:stretch>
                <a:fillRect/>
              </a:stretch>
            </p:blipFill>
            <p:spPr>
              <a:xfrm>
                <a:off x="6320" y="6214"/>
                <a:ext cx="993" cy="1060"/>
              </a:xfrm>
              <a:prstGeom prst="rect">
                <a:avLst/>
              </a:prstGeom>
              <a:noFill/>
              <a:ln w="9525">
                <a:noFill/>
              </a:ln>
            </p:spPr>
          </p:pic>
          <p:pic>
            <p:nvPicPr>
              <p:cNvPr id="18483" name="图片 19507" descr="图片23"/>
              <p:cNvPicPr>
                <a:picLocks noChangeAspect="1"/>
              </p:cNvPicPr>
              <p:nvPr/>
            </p:nvPicPr>
            <p:blipFill>
              <a:blip r:embed="rId8"/>
              <a:stretch>
                <a:fillRect/>
              </a:stretch>
            </p:blipFill>
            <p:spPr>
              <a:xfrm>
                <a:off x="8235" y="6287"/>
                <a:ext cx="993" cy="1057"/>
              </a:xfrm>
              <a:prstGeom prst="rect">
                <a:avLst/>
              </a:prstGeom>
              <a:noFill/>
              <a:ln w="9525">
                <a:noFill/>
              </a:ln>
            </p:spPr>
          </p:pic>
          <p:pic>
            <p:nvPicPr>
              <p:cNvPr id="18484" name="图片 19508" descr="图片23"/>
              <p:cNvPicPr>
                <a:picLocks noChangeAspect="1"/>
              </p:cNvPicPr>
              <p:nvPr/>
            </p:nvPicPr>
            <p:blipFill>
              <a:blip r:embed="rId8"/>
              <a:stretch>
                <a:fillRect/>
              </a:stretch>
            </p:blipFill>
            <p:spPr>
              <a:xfrm>
                <a:off x="10220" y="6214"/>
                <a:ext cx="993" cy="1060"/>
              </a:xfrm>
              <a:prstGeom prst="rect">
                <a:avLst/>
              </a:prstGeom>
              <a:noFill/>
              <a:ln w="9525">
                <a:noFill/>
              </a:ln>
            </p:spPr>
          </p:pic>
          <p:pic>
            <p:nvPicPr>
              <p:cNvPr id="18485" name="图片 19509" descr="图片23"/>
              <p:cNvPicPr>
                <a:picLocks noChangeAspect="1"/>
              </p:cNvPicPr>
              <p:nvPr/>
            </p:nvPicPr>
            <p:blipFill>
              <a:blip r:embed="rId8"/>
              <a:stretch>
                <a:fillRect/>
              </a:stretch>
            </p:blipFill>
            <p:spPr>
              <a:xfrm>
                <a:off x="11990" y="6214"/>
                <a:ext cx="993" cy="1060"/>
              </a:xfrm>
              <a:prstGeom prst="rect">
                <a:avLst/>
              </a:prstGeom>
              <a:noFill/>
              <a:ln w="9525">
                <a:noFill/>
              </a:ln>
            </p:spPr>
          </p:pic>
          <p:pic>
            <p:nvPicPr>
              <p:cNvPr id="18486" name="图片 19510" descr="20101127215434fPWvJ9RfcW39eREEa62m"/>
              <p:cNvPicPr>
                <a:picLocks noChangeAspect="1"/>
              </p:cNvPicPr>
              <p:nvPr/>
            </p:nvPicPr>
            <p:blipFill>
              <a:blip r:embed="rId9"/>
              <a:stretch>
                <a:fillRect/>
              </a:stretch>
            </p:blipFill>
            <p:spPr>
              <a:xfrm>
                <a:off x="6465" y="4724"/>
                <a:ext cx="708" cy="738"/>
              </a:xfrm>
              <a:prstGeom prst="rect">
                <a:avLst/>
              </a:prstGeom>
              <a:noFill/>
              <a:ln w="9525">
                <a:noFill/>
              </a:ln>
            </p:spPr>
          </p:pic>
        </p:grpSp>
        <p:sp>
          <p:nvSpPr>
            <p:cNvPr id="18462" name="文本框 19486"/>
            <p:cNvSpPr txBox="1"/>
            <p:nvPr/>
          </p:nvSpPr>
          <p:spPr>
            <a:xfrm>
              <a:off x="12364" y="1880"/>
              <a:ext cx="4675" cy="580"/>
            </a:xfrm>
            <a:prstGeom prst="rect">
              <a:avLst/>
            </a:prstGeom>
            <a:noFill/>
            <a:ln w="9525">
              <a:noFill/>
            </a:ln>
          </p:spPr>
          <p:txBody>
            <a:bodyPr anchor="t">
              <a:spAutoFit/>
            </a:bodyPr>
            <a:p>
              <a:pPr>
                <a:spcBef>
                  <a:spcPct val="50000"/>
                </a:spcBef>
              </a:pPr>
              <a:r>
                <a:rPr lang="zh-CN" altLang="en-US" dirty="0">
                  <a:latin typeface="微软雅黑" panose="020B0503020204020204" charset="-122"/>
                  <a:ea typeface="微软雅黑" panose="020B0503020204020204" charset="-122"/>
                  <a:cs typeface="微软雅黑" panose="020B0503020204020204" charset="-122"/>
                </a:rPr>
                <a:t>表示MODBUS监控网络</a:t>
              </a:r>
              <a:endParaRPr lang="zh-CN" altLang="en-US" dirty="0">
                <a:latin typeface="微软雅黑" panose="020B0503020204020204" charset="-122"/>
                <a:ea typeface="微软雅黑" panose="020B0503020204020204" charset="-122"/>
                <a:cs typeface="微软雅黑" panose="020B0503020204020204" charset="-122"/>
              </a:endParaRPr>
            </a:p>
          </p:txBody>
        </p:sp>
      </p:grpSp>
      <p:pic>
        <p:nvPicPr>
          <p:cNvPr id="4" name="图片 3" descr="LOGO"/>
          <p:cNvPicPr>
            <a:picLocks noChangeAspect="1"/>
          </p:cNvPicPr>
          <p:nvPr/>
        </p:nvPicPr>
        <p:blipFill>
          <a:blip r:embed="rId10"/>
          <a:stretch>
            <a:fillRect/>
          </a:stretch>
        </p:blipFill>
        <p:spPr>
          <a:xfrm>
            <a:off x="10594975" y="97155"/>
            <a:ext cx="1134110" cy="586105"/>
          </a:xfrm>
          <a:prstGeom prst="rect">
            <a:avLst/>
          </a:prstGeom>
        </p:spPr>
      </p:pic>
      <p:grpSp>
        <p:nvGrpSpPr>
          <p:cNvPr id="5" name="组合 4"/>
          <p:cNvGrpSpPr/>
          <p:nvPr/>
        </p:nvGrpSpPr>
        <p:grpSpPr>
          <a:xfrm>
            <a:off x="280670" y="377190"/>
            <a:ext cx="681990" cy="288925"/>
            <a:chOff x="289" y="460"/>
            <a:chExt cx="1389" cy="588"/>
          </a:xfrm>
        </p:grpSpPr>
        <p:grpSp>
          <p:nvGrpSpPr>
            <p:cNvPr id="6" name="组合 5"/>
            <p:cNvGrpSpPr/>
            <p:nvPr/>
          </p:nvGrpSpPr>
          <p:grpSpPr>
            <a:xfrm rot="18900000">
              <a:off x="1062" y="460"/>
              <a:ext cx="616" cy="584"/>
              <a:chOff x="9851" y="5951"/>
              <a:chExt cx="972" cy="922"/>
            </a:xfrm>
          </p:grpSpPr>
          <p:sp>
            <p:nvSpPr>
              <p:cNvPr id="7" name="矩形 6"/>
              <p:cNvSpPr/>
              <p:nvPr/>
            </p:nvSpPr>
            <p:spPr>
              <a:xfrm>
                <a:off x="10061" y="6161"/>
                <a:ext cx="762" cy="712"/>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8" name="矩形 7"/>
              <p:cNvSpPr/>
              <p:nvPr/>
            </p:nvSpPr>
            <p:spPr>
              <a:xfrm>
                <a:off x="9851" y="5951"/>
                <a:ext cx="762" cy="7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nvGrpSpPr>
            <p:cNvPr id="9" name="组合 8"/>
            <p:cNvGrpSpPr/>
            <p:nvPr/>
          </p:nvGrpSpPr>
          <p:grpSpPr>
            <a:xfrm rot="18900000">
              <a:off x="680" y="460"/>
              <a:ext cx="616" cy="584"/>
              <a:chOff x="9851" y="5951"/>
              <a:chExt cx="972" cy="922"/>
            </a:xfrm>
          </p:grpSpPr>
          <p:sp>
            <p:nvSpPr>
              <p:cNvPr id="10" name="矩形 9"/>
              <p:cNvSpPr/>
              <p:nvPr/>
            </p:nvSpPr>
            <p:spPr>
              <a:xfrm>
                <a:off x="10061" y="6161"/>
                <a:ext cx="762" cy="712"/>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1" name="矩形 10"/>
              <p:cNvSpPr/>
              <p:nvPr/>
            </p:nvSpPr>
            <p:spPr>
              <a:xfrm>
                <a:off x="9851" y="5951"/>
                <a:ext cx="762" cy="7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nvGrpSpPr>
            <p:cNvPr id="12" name="组合 11"/>
            <p:cNvGrpSpPr/>
            <p:nvPr/>
          </p:nvGrpSpPr>
          <p:grpSpPr>
            <a:xfrm rot="18900000">
              <a:off x="289" y="464"/>
              <a:ext cx="616" cy="584"/>
              <a:chOff x="9851" y="5951"/>
              <a:chExt cx="972" cy="922"/>
            </a:xfrm>
          </p:grpSpPr>
          <p:sp>
            <p:nvSpPr>
              <p:cNvPr id="13" name="矩形 12"/>
              <p:cNvSpPr/>
              <p:nvPr/>
            </p:nvSpPr>
            <p:spPr>
              <a:xfrm>
                <a:off x="10061" y="6161"/>
                <a:ext cx="762" cy="712"/>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4" name="矩形 13"/>
              <p:cNvSpPr/>
              <p:nvPr/>
            </p:nvSpPr>
            <p:spPr>
              <a:xfrm>
                <a:off x="9851" y="5951"/>
                <a:ext cx="762" cy="7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sp>
        <p:nvSpPr>
          <p:cNvPr id="15" name="矩形 14"/>
          <p:cNvSpPr/>
          <p:nvPr/>
        </p:nvSpPr>
        <p:spPr>
          <a:xfrm>
            <a:off x="1044575" y="775335"/>
            <a:ext cx="10800080" cy="144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17" name="图片 16" descr="图片1"/>
          <p:cNvPicPr>
            <a:picLocks noChangeAspect="1"/>
          </p:cNvPicPr>
          <p:nvPr/>
        </p:nvPicPr>
        <p:blipFill>
          <a:blip r:embed="rId11"/>
          <a:stretch>
            <a:fillRect/>
          </a:stretch>
        </p:blipFill>
        <p:spPr>
          <a:xfrm>
            <a:off x="8112760" y="56515"/>
            <a:ext cx="2542540" cy="77152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000" advTm="10000">
        <p:cover/>
      </p:transition>
    </mc:Choice>
    <mc:Fallback>
      <p:transition spd="slow" advTm="10000">
        <p:cov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1" fill="hold" grpId="0" nodeType="after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500" fill="hold"/>
                                        <p:tgtEl>
                                          <p:spTgt spid="15"/>
                                        </p:tgtEl>
                                        <p:attrNameLst>
                                          <p:attrName>ppt_x</p:attrName>
                                        </p:attrNameLst>
                                      </p:cBhvr>
                                      <p:tavLst>
                                        <p:tav tm="0">
                                          <p:val>
                                            <p:strVal val="#ppt_x"/>
                                          </p:val>
                                        </p:tav>
                                        <p:tav tm="100000">
                                          <p:val>
                                            <p:strVal val="#ppt_x"/>
                                          </p:val>
                                        </p:tav>
                                      </p:tavLst>
                                    </p:anim>
                                    <p:anim calcmode="lin" valueType="num">
                                      <p:cBhvr additive="base">
                                        <p:cTn id="13" dur="500" fill="hold"/>
                                        <p:tgtEl>
                                          <p:spTgt spid="15"/>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22" presetClass="entr" presetSubtype="4" fill="hold" grpId="0" nodeType="afterEffect">
                                  <p:stCondLst>
                                    <p:cond delay="0"/>
                                  </p:stCondLst>
                                  <p:childTnLst>
                                    <p:set>
                                      <p:cBhvr>
                                        <p:cTn id="16" dur="1" fill="hold">
                                          <p:stCondLst>
                                            <p:cond delay="0"/>
                                          </p:stCondLst>
                                        </p:cTn>
                                        <p:tgtEl>
                                          <p:spTgt spid="41"/>
                                        </p:tgtEl>
                                        <p:attrNameLst>
                                          <p:attrName>style.visibility</p:attrName>
                                        </p:attrNameLst>
                                      </p:cBhvr>
                                      <p:to>
                                        <p:strVal val="visible"/>
                                      </p:to>
                                    </p:set>
                                    <p:animEffect transition="in" filter="wipe(down)">
                                      <p:cBhvr>
                                        <p:cTn id="17" dur="500"/>
                                        <p:tgtEl>
                                          <p:spTgt spid="41"/>
                                        </p:tgtEl>
                                      </p:cBhvr>
                                    </p:animEffect>
                                  </p:childTnLst>
                                </p:cTn>
                              </p:par>
                            </p:childTnLst>
                          </p:cTn>
                        </p:par>
                        <p:par>
                          <p:cTn id="18" fill="hold">
                            <p:stCondLst>
                              <p:cond delay="1500"/>
                            </p:stCondLst>
                            <p:childTnLst>
                              <p:par>
                                <p:cTn id="19" presetID="10" presetClass="entr" presetSubtype="0" fill="hold" nodeType="after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500"/>
                                        <p:tgtEl>
                                          <p:spTgt spid="17"/>
                                        </p:tgtEl>
                                      </p:cBhvr>
                                    </p:animEffect>
                                  </p:childTnLst>
                                </p:cTn>
                              </p:par>
                            </p:childTnLst>
                          </p:cTn>
                        </p:par>
                        <p:par>
                          <p:cTn id="22" fill="hold">
                            <p:stCondLst>
                              <p:cond delay="2000"/>
                            </p:stCondLst>
                            <p:childTnLst>
                              <p:par>
                                <p:cTn id="23" presetID="2" presetClass="entr" presetSubtype="2" fill="hold" nodeType="after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additive="base">
                                        <p:cTn id="25" dur="500" fill="hold"/>
                                        <p:tgtEl>
                                          <p:spTgt spid="4"/>
                                        </p:tgtEl>
                                        <p:attrNameLst>
                                          <p:attrName>ppt_x</p:attrName>
                                        </p:attrNameLst>
                                      </p:cBhvr>
                                      <p:tavLst>
                                        <p:tav tm="0">
                                          <p:val>
                                            <p:strVal val="1+#ppt_w/2"/>
                                          </p:val>
                                        </p:tav>
                                        <p:tav tm="100000">
                                          <p:val>
                                            <p:strVal val="#ppt_x"/>
                                          </p:val>
                                        </p:tav>
                                      </p:tavLst>
                                    </p:anim>
                                    <p:anim calcmode="lin" valueType="num">
                                      <p:cBhvr additive="base">
                                        <p:cTn id="26" dur="500" fill="hold"/>
                                        <p:tgtEl>
                                          <p:spTgt spid="4"/>
                                        </p:tgtEl>
                                        <p:attrNameLst>
                                          <p:attrName>ppt_y</p:attrName>
                                        </p:attrNameLst>
                                      </p:cBhvr>
                                      <p:tavLst>
                                        <p:tav tm="0">
                                          <p:val>
                                            <p:strVal val="#ppt_y"/>
                                          </p:val>
                                        </p:tav>
                                        <p:tav tm="100000">
                                          <p:val>
                                            <p:strVal val="#ppt_y"/>
                                          </p:val>
                                        </p:tav>
                                      </p:tavLst>
                                    </p:anim>
                                  </p:childTnLst>
                                </p:cTn>
                              </p:par>
                            </p:childTnLst>
                          </p:cTn>
                        </p:par>
                        <p:par>
                          <p:cTn id="27" fill="hold">
                            <p:stCondLst>
                              <p:cond delay="2500"/>
                            </p:stCondLst>
                            <p:childTnLst>
                              <p:par>
                                <p:cTn id="28" presetID="10" presetClass="entr" presetSubtype="0" fill="hold" nodeType="after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fade">
                                      <p:cBhvr>
                                        <p:cTn id="3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15" grpId="0" bldLvl="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 name="图片 2" descr="上海润滑"/>
          <p:cNvPicPr>
            <a:picLocks noChangeAspect="1"/>
          </p:cNvPicPr>
          <p:nvPr/>
        </p:nvPicPr>
        <p:blipFill>
          <a:blip r:embed="rId1"/>
          <a:srcRect l="8451" r="3102"/>
          <a:stretch>
            <a:fillRect/>
          </a:stretch>
        </p:blipFill>
        <p:spPr>
          <a:xfrm>
            <a:off x="-9525" y="-20320"/>
            <a:ext cx="12201525" cy="6898640"/>
          </a:xfrm>
          <a:prstGeom prst="rect">
            <a:avLst/>
          </a:prstGeom>
        </p:spPr>
      </p:pic>
    </p:spTree>
  </p:cSld>
  <p:clrMapOvr>
    <a:masterClrMapping/>
  </p:clrMapOvr>
  <p:transition spd="slow" advTm="10000">
    <p:cove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文本框 40"/>
          <p:cNvSpPr txBox="1"/>
          <p:nvPr/>
        </p:nvSpPr>
        <p:spPr>
          <a:xfrm>
            <a:off x="1170940" y="290830"/>
            <a:ext cx="4918075" cy="460375"/>
          </a:xfrm>
          <a:prstGeom prst="rect">
            <a:avLst/>
          </a:prstGeom>
          <a:noFill/>
        </p:spPr>
        <p:txBody>
          <a:bodyPr wrap="square" rtlCol="0">
            <a:spAutoFit/>
          </a:bodyPr>
          <a:p>
            <a:pPr lvl="0">
              <a:defRPr/>
            </a:pPr>
            <a:r>
              <a:rPr lang="zh-CN" altLang="en-US" sz="2400" b="1">
                <a:solidFill>
                  <a:srgbClr val="C00000"/>
                </a:solidFill>
                <a:latin typeface="微软雅黑" panose="020B0503020204020204" charset="-122"/>
                <a:ea typeface="微软雅黑" panose="020B0503020204020204" charset="-122"/>
                <a:sym typeface="+mn-ea"/>
              </a:rPr>
              <a:t>电气设计部件基础要求</a:t>
            </a:r>
            <a:endParaRPr lang="zh-CN" altLang="en-US" sz="2400" b="1" kern="0" dirty="0">
              <a:solidFill>
                <a:srgbClr val="C00000"/>
              </a:solidFill>
              <a:latin typeface="微软雅黑" panose="020B0503020204020204" charset="-122"/>
              <a:ea typeface="微软雅黑" panose="020B0503020204020204" charset="-122"/>
              <a:cs typeface="微软雅黑" panose="020B0503020204020204" charset="-122"/>
              <a:sym typeface="+mn-ea"/>
            </a:endParaRPr>
          </a:p>
        </p:txBody>
      </p:sp>
      <p:sp>
        <p:nvSpPr>
          <p:cNvPr id="4" name="文本占位符 6146"/>
          <p:cNvSpPr>
            <a:spLocks noGrp="1"/>
          </p:cNvSpPr>
          <p:nvPr/>
        </p:nvSpPr>
        <p:spPr>
          <a:xfrm>
            <a:off x="1019810" y="1146810"/>
            <a:ext cx="9575165" cy="3408680"/>
          </a:xfrm>
          <a:prstGeom prst="rect">
            <a:avLst/>
          </a:prstGeom>
        </p:spPr>
        <p:txBody>
          <a:bodyPr vert="horz" lIns="91440" tIns="45720" rIns="91440" bIns="45720" rtlCol="0" anchor="t">
            <a:noAutofit/>
          </a:bodyPr>
          <a:lstStyle>
            <a:lvl1pPr marL="228600" indent="-228600" algn="l" defTabSz="915035"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5035"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5035"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565" indent="-228600" algn="l" defTabSz="91503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503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5235" indent="-228600" algn="l" defTabSz="91503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503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635" indent="-228600" algn="l" defTabSz="91503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835" indent="-228600" algn="l" defTabSz="91503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30000"/>
              </a:lnSpc>
              <a:buNone/>
            </a:pPr>
            <a:r>
              <a:rPr lang="zh-CN" altLang="en-US" sz="2000">
                <a:latin typeface="微软雅黑" panose="020B0503020204020204" charset="-122"/>
                <a:ea typeface="微软雅黑" panose="020B0503020204020204" charset="-122"/>
                <a:sym typeface="+mn-ea"/>
              </a:rPr>
              <a:t>电气部分</a:t>
            </a:r>
            <a:endParaRPr lang="zh-CN" altLang="en-US" sz="2000">
              <a:latin typeface="微软雅黑" panose="020B0503020204020204" charset="-122"/>
              <a:ea typeface="微软雅黑" panose="020B0503020204020204" charset="-122"/>
            </a:endParaRPr>
          </a:p>
          <a:p>
            <a:pPr marL="0" indent="0" algn="just">
              <a:lnSpc>
                <a:spcPct val="130000"/>
              </a:lnSpc>
              <a:buNone/>
            </a:pPr>
            <a:r>
              <a:rPr lang="zh-CN" altLang="en-US" sz="2000">
                <a:latin typeface="微软雅黑" panose="020B0503020204020204" charset="-122"/>
                <a:ea typeface="微软雅黑" panose="020B0503020204020204" charset="-122"/>
                <a:sym typeface="+mn-ea"/>
              </a:rPr>
              <a:t>       电气部分的工作有很多，大家都知道目前社会最高的技术就是智能机器人，谈到机器人就离不开机械，谈到智能就离不开电子，我们也是一样，智能润滑系统一样离不开机械和电气</a:t>
            </a:r>
            <a:endParaRPr lang="zh-CN" altLang="en-US" sz="2000">
              <a:latin typeface="微软雅黑" panose="020B0503020204020204" charset="-122"/>
              <a:ea typeface="微软雅黑" panose="020B0503020204020204" charset="-122"/>
            </a:endParaRPr>
          </a:p>
          <a:p>
            <a:pPr marL="0" indent="0" algn="just">
              <a:lnSpc>
                <a:spcPct val="130000"/>
              </a:lnSpc>
              <a:buNone/>
            </a:pPr>
            <a:r>
              <a:rPr lang="zh-CN" altLang="en-US" sz="2000">
                <a:latin typeface="微软雅黑" panose="020B0503020204020204" charset="-122"/>
                <a:ea typeface="微软雅黑" panose="020B0503020204020204" charset="-122"/>
                <a:sym typeface="+mn-ea"/>
              </a:rPr>
              <a:t>       下面我概述一下我们电气部分要做的工作，这可能机械方面的同事听起来很无聊，但是我希望大家能够用心听，因为我们太需要你们帮助，我们需要的是机电结合。</a:t>
            </a:r>
            <a:endParaRPr lang="zh-CN" altLang="en-US" sz="2000">
              <a:latin typeface="微软雅黑" panose="020B0503020204020204" charset="-122"/>
              <a:ea typeface="微软雅黑" panose="020B0503020204020204" charset="-122"/>
            </a:endParaRPr>
          </a:p>
          <a:p>
            <a:pPr>
              <a:lnSpc>
                <a:spcPct val="80000"/>
              </a:lnSpc>
            </a:pPr>
            <a:endParaRPr sz="2000">
              <a:latin typeface="微软雅黑" panose="020B0503020204020204" charset="-122"/>
              <a:ea typeface="微软雅黑" panose="020B0503020204020204" charset="-122"/>
              <a:cs typeface="微软雅黑" panose="020B0503020204020204" charset="-122"/>
            </a:endParaRPr>
          </a:p>
        </p:txBody>
      </p:sp>
      <p:pic>
        <p:nvPicPr>
          <p:cNvPr id="2" name="图片 1" descr="LOGO"/>
          <p:cNvPicPr>
            <a:picLocks noChangeAspect="1"/>
          </p:cNvPicPr>
          <p:nvPr/>
        </p:nvPicPr>
        <p:blipFill>
          <a:blip r:embed="rId1"/>
          <a:stretch>
            <a:fillRect/>
          </a:stretch>
        </p:blipFill>
        <p:spPr>
          <a:xfrm>
            <a:off x="10594975" y="97155"/>
            <a:ext cx="1134110" cy="586105"/>
          </a:xfrm>
          <a:prstGeom prst="rect">
            <a:avLst/>
          </a:prstGeom>
        </p:spPr>
      </p:pic>
      <p:grpSp>
        <p:nvGrpSpPr>
          <p:cNvPr id="5" name="组合 4"/>
          <p:cNvGrpSpPr/>
          <p:nvPr/>
        </p:nvGrpSpPr>
        <p:grpSpPr>
          <a:xfrm>
            <a:off x="280670" y="377190"/>
            <a:ext cx="681990" cy="288925"/>
            <a:chOff x="289" y="460"/>
            <a:chExt cx="1389" cy="588"/>
          </a:xfrm>
        </p:grpSpPr>
        <p:grpSp>
          <p:nvGrpSpPr>
            <p:cNvPr id="6" name="组合 5"/>
            <p:cNvGrpSpPr/>
            <p:nvPr/>
          </p:nvGrpSpPr>
          <p:grpSpPr>
            <a:xfrm rot="18900000">
              <a:off x="1062" y="460"/>
              <a:ext cx="616" cy="584"/>
              <a:chOff x="9851" y="5951"/>
              <a:chExt cx="972" cy="922"/>
            </a:xfrm>
          </p:grpSpPr>
          <p:sp>
            <p:nvSpPr>
              <p:cNvPr id="7" name="矩形 6"/>
              <p:cNvSpPr/>
              <p:nvPr/>
            </p:nvSpPr>
            <p:spPr>
              <a:xfrm>
                <a:off x="10061" y="6161"/>
                <a:ext cx="762" cy="712"/>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8" name="矩形 7"/>
              <p:cNvSpPr/>
              <p:nvPr/>
            </p:nvSpPr>
            <p:spPr>
              <a:xfrm>
                <a:off x="9851" y="5951"/>
                <a:ext cx="762" cy="7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nvGrpSpPr>
            <p:cNvPr id="9" name="组合 8"/>
            <p:cNvGrpSpPr/>
            <p:nvPr/>
          </p:nvGrpSpPr>
          <p:grpSpPr>
            <a:xfrm rot="18900000">
              <a:off x="680" y="460"/>
              <a:ext cx="616" cy="584"/>
              <a:chOff x="9851" y="5951"/>
              <a:chExt cx="972" cy="922"/>
            </a:xfrm>
          </p:grpSpPr>
          <p:sp>
            <p:nvSpPr>
              <p:cNvPr id="10" name="矩形 9"/>
              <p:cNvSpPr/>
              <p:nvPr/>
            </p:nvSpPr>
            <p:spPr>
              <a:xfrm>
                <a:off x="10061" y="6161"/>
                <a:ext cx="762" cy="712"/>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1" name="矩形 10"/>
              <p:cNvSpPr/>
              <p:nvPr/>
            </p:nvSpPr>
            <p:spPr>
              <a:xfrm>
                <a:off x="9851" y="5951"/>
                <a:ext cx="762" cy="7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nvGrpSpPr>
            <p:cNvPr id="12" name="组合 11"/>
            <p:cNvGrpSpPr/>
            <p:nvPr/>
          </p:nvGrpSpPr>
          <p:grpSpPr>
            <a:xfrm rot="18900000">
              <a:off x="289" y="464"/>
              <a:ext cx="616" cy="584"/>
              <a:chOff x="9851" y="5951"/>
              <a:chExt cx="972" cy="922"/>
            </a:xfrm>
          </p:grpSpPr>
          <p:sp>
            <p:nvSpPr>
              <p:cNvPr id="13" name="矩形 12"/>
              <p:cNvSpPr/>
              <p:nvPr/>
            </p:nvSpPr>
            <p:spPr>
              <a:xfrm>
                <a:off x="10061" y="6161"/>
                <a:ext cx="762" cy="712"/>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4" name="矩形 13"/>
              <p:cNvSpPr/>
              <p:nvPr/>
            </p:nvSpPr>
            <p:spPr>
              <a:xfrm>
                <a:off x="9851" y="5951"/>
                <a:ext cx="762" cy="7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sp>
        <p:nvSpPr>
          <p:cNvPr id="15" name="矩形 14"/>
          <p:cNvSpPr/>
          <p:nvPr/>
        </p:nvSpPr>
        <p:spPr>
          <a:xfrm>
            <a:off x="1044575" y="775335"/>
            <a:ext cx="10800080" cy="144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17" name="图片 16" descr="图片1"/>
          <p:cNvPicPr>
            <a:picLocks noChangeAspect="1"/>
          </p:cNvPicPr>
          <p:nvPr/>
        </p:nvPicPr>
        <p:blipFill>
          <a:blip r:embed="rId2"/>
          <a:stretch>
            <a:fillRect/>
          </a:stretch>
        </p:blipFill>
        <p:spPr>
          <a:xfrm>
            <a:off x="8112760" y="56515"/>
            <a:ext cx="2542540" cy="771525"/>
          </a:xfrm>
          <a:prstGeom prst="rect">
            <a:avLst/>
          </a:prstGeom>
        </p:spPr>
      </p:pic>
      <p:pic>
        <p:nvPicPr>
          <p:cNvPr id="3" name="图片 2" descr="_cgi-bin_mmwebwx-bin_webwxgetmsgimg__&amp;MsgID=4252560237542887767&amp;skey=@crypt_aa97991b_20f45d05dc62e4d56bfddebed6c1c162&amp;mmweb_appid=wx_webfilehelper"/>
          <p:cNvPicPr>
            <a:picLocks noChangeAspect="1"/>
          </p:cNvPicPr>
          <p:nvPr/>
        </p:nvPicPr>
        <p:blipFill>
          <a:blip r:embed="rId3"/>
          <a:srcRect l="477" t="1907" r="9662" b="1523"/>
          <a:stretch>
            <a:fillRect/>
          </a:stretch>
        </p:blipFill>
        <p:spPr>
          <a:xfrm>
            <a:off x="3750945" y="4042410"/>
            <a:ext cx="4211955" cy="255079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000" advTm="10000">
        <p:cover/>
      </p:transition>
    </mc:Choice>
    <mc:Fallback>
      <p:transition spd="slow" advTm="10000">
        <p:cov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1" fill="hold" grpId="0" nodeType="after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500" fill="hold"/>
                                        <p:tgtEl>
                                          <p:spTgt spid="15"/>
                                        </p:tgtEl>
                                        <p:attrNameLst>
                                          <p:attrName>ppt_x</p:attrName>
                                        </p:attrNameLst>
                                      </p:cBhvr>
                                      <p:tavLst>
                                        <p:tav tm="0">
                                          <p:val>
                                            <p:strVal val="#ppt_x"/>
                                          </p:val>
                                        </p:tav>
                                        <p:tav tm="100000">
                                          <p:val>
                                            <p:strVal val="#ppt_x"/>
                                          </p:val>
                                        </p:tav>
                                      </p:tavLst>
                                    </p:anim>
                                    <p:anim calcmode="lin" valueType="num">
                                      <p:cBhvr additive="base">
                                        <p:cTn id="13" dur="500" fill="hold"/>
                                        <p:tgtEl>
                                          <p:spTgt spid="15"/>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22" presetClass="entr" presetSubtype="4" fill="hold" grpId="0" nodeType="afterEffect">
                                  <p:stCondLst>
                                    <p:cond delay="0"/>
                                  </p:stCondLst>
                                  <p:childTnLst>
                                    <p:set>
                                      <p:cBhvr>
                                        <p:cTn id="16" dur="1" fill="hold">
                                          <p:stCondLst>
                                            <p:cond delay="0"/>
                                          </p:stCondLst>
                                        </p:cTn>
                                        <p:tgtEl>
                                          <p:spTgt spid="41"/>
                                        </p:tgtEl>
                                        <p:attrNameLst>
                                          <p:attrName>style.visibility</p:attrName>
                                        </p:attrNameLst>
                                      </p:cBhvr>
                                      <p:to>
                                        <p:strVal val="visible"/>
                                      </p:to>
                                    </p:set>
                                    <p:animEffect transition="in" filter="wipe(down)">
                                      <p:cBhvr>
                                        <p:cTn id="17" dur="500"/>
                                        <p:tgtEl>
                                          <p:spTgt spid="41"/>
                                        </p:tgtEl>
                                      </p:cBhvr>
                                    </p:animEffect>
                                  </p:childTnLst>
                                </p:cTn>
                              </p:par>
                            </p:childTnLst>
                          </p:cTn>
                        </p:par>
                        <p:par>
                          <p:cTn id="18" fill="hold">
                            <p:stCondLst>
                              <p:cond delay="1500"/>
                            </p:stCondLst>
                            <p:childTnLst>
                              <p:par>
                                <p:cTn id="19" presetID="10" presetClass="entr" presetSubtype="0" fill="hold" nodeType="after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500"/>
                                        <p:tgtEl>
                                          <p:spTgt spid="17"/>
                                        </p:tgtEl>
                                      </p:cBhvr>
                                    </p:animEffect>
                                  </p:childTnLst>
                                </p:cTn>
                              </p:par>
                            </p:childTnLst>
                          </p:cTn>
                        </p:par>
                        <p:par>
                          <p:cTn id="22" fill="hold">
                            <p:stCondLst>
                              <p:cond delay="2000"/>
                            </p:stCondLst>
                            <p:childTnLst>
                              <p:par>
                                <p:cTn id="23" presetID="2" presetClass="entr" presetSubtype="2" fill="hold" nodeType="after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additive="base">
                                        <p:cTn id="25" dur="500" fill="hold"/>
                                        <p:tgtEl>
                                          <p:spTgt spid="2"/>
                                        </p:tgtEl>
                                        <p:attrNameLst>
                                          <p:attrName>ppt_x</p:attrName>
                                        </p:attrNameLst>
                                      </p:cBhvr>
                                      <p:tavLst>
                                        <p:tav tm="0">
                                          <p:val>
                                            <p:strVal val="1+#ppt_w/2"/>
                                          </p:val>
                                        </p:tav>
                                        <p:tav tm="100000">
                                          <p:val>
                                            <p:strVal val="#ppt_x"/>
                                          </p:val>
                                        </p:tav>
                                      </p:tavLst>
                                    </p:anim>
                                    <p:anim calcmode="lin" valueType="num">
                                      <p:cBhvr additive="base">
                                        <p:cTn id="26" dur="500" fill="hold"/>
                                        <p:tgtEl>
                                          <p:spTgt spid="2"/>
                                        </p:tgtEl>
                                        <p:attrNameLst>
                                          <p:attrName>ppt_y</p:attrName>
                                        </p:attrNameLst>
                                      </p:cBhvr>
                                      <p:tavLst>
                                        <p:tav tm="0">
                                          <p:val>
                                            <p:strVal val="#ppt_y"/>
                                          </p:val>
                                        </p:tav>
                                        <p:tav tm="100000">
                                          <p:val>
                                            <p:strVal val="#ppt_y"/>
                                          </p:val>
                                        </p:tav>
                                      </p:tavLst>
                                    </p:anim>
                                  </p:childTnLst>
                                </p:cTn>
                              </p:par>
                            </p:childTnLst>
                          </p:cTn>
                        </p:par>
                        <p:par>
                          <p:cTn id="27" fill="hold">
                            <p:stCondLst>
                              <p:cond delay="2500"/>
                            </p:stCondLst>
                            <p:childTnLst>
                              <p:par>
                                <p:cTn id="28" presetID="10" presetClass="entr" presetSubtype="0" fill="hold" grpId="0" nodeType="after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fade">
                                      <p:cBhvr>
                                        <p:cTn id="3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15" grpId="0" bldLvl="0" animBg="1"/>
      <p:bldP spid="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文本框 40"/>
          <p:cNvSpPr txBox="1"/>
          <p:nvPr/>
        </p:nvSpPr>
        <p:spPr>
          <a:xfrm>
            <a:off x="1170940" y="290830"/>
            <a:ext cx="4918075" cy="460375"/>
          </a:xfrm>
          <a:prstGeom prst="rect">
            <a:avLst/>
          </a:prstGeom>
          <a:noFill/>
        </p:spPr>
        <p:txBody>
          <a:bodyPr wrap="square" rtlCol="0">
            <a:spAutoFit/>
          </a:bodyPr>
          <a:p>
            <a:pPr lvl="0">
              <a:defRPr/>
            </a:pPr>
            <a:r>
              <a:rPr lang="zh-CN" altLang="en-US" sz="2400" b="1">
                <a:solidFill>
                  <a:srgbClr val="C00000"/>
                </a:solidFill>
                <a:latin typeface="微软雅黑" panose="020B0503020204020204" charset="-122"/>
                <a:ea typeface="微软雅黑" panose="020B0503020204020204" charset="-122"/>
                <a:sym typeface="+mn-ea"/>
              </a:rPr>
              <a:t>电气设计部件基础要求</a:t>
            </a:r>
            <a:endParaRPr lang="zh-CN" altLang="en-US" sz="2400" b="1" kern="0" dirty="0">
              <a:solidFill>
                <a:srgbClr val="C00000"/>
              </a:solidFill>
              <a:latin typeface="微软雅黑" panose="020B0503020204020204" charset="-122"/>
              <a:ea typeface="微软雅黑" panose="020B0503020204020204" charset="-122"/>
              <a:cs typeface="微软雅黑" panose="020B0503020204020204" charset="-122"/>
              <a:sym typeface="+mn-ea"/>
            </a:endParaRPr>
          </a:p>
        </p:txBody>
      </p:sp>
      <p:sp>
        <p:nvSpPr>
          <p:cNvPr id="4" name="文本占位符 6146"/>
          <p:cNvSpPr>
            <a:spLocks noGrp="1"/>
          </p:cNvSpPr>
          <p:nvPr/>
        </p:nvSpPr>
        <p:spPr>
          <a:xfrm>
            <a:off x="1019810" y="1146810"/>
            <a:ext cx="9575165" cy="4424045"/>
          </a:xfrm>
          <a:prstGeom prst="rect">
            <a:avLst/>
          </a:prstGeom>
        </p:spPr>
        <p:txBody>
          <a:bodyPr vert="horz" lIns="91440" tIns="45720" rIns="91440" bIns="45720" rtlCol="0" anchor="t">
            <a:noAutofit/>
          </a:bodyPr>
          <a:lstStyle>
            <a:lvl1pPr marL="228600" indent="-228600" algn="l" defTabSz="915035"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5035"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5035"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565" indent="-228600" algn="l" defTabSz="91503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503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5235" indent="-228600" algn="l" defTabSz="91503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503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635" indent="-228600" algn="l" defTabSz="91503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835" indent="-228600" algn="l" defTabSz="91503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20000"/>
              </a:lnSpc>
              <a:buNone/>
            </a:pPr>
            <a:r>
              <a:rPr lang="en-US" altLang="zh-CN" sz="2000">
                <a:latin typeface="微软雅黑" panose="020B0503020204020204" charset="-122"/>
                <a:ea typeface="微软雅黑" panose="020B0503020204020204" charset="-122"/>
                <a:cs typeface="微软雅黑" panose="020B0503020204020204" charset="-122"/>
                <a:sym typeface="+mn-ea"/>
              </a:rPr>
              <a:t>1</a:t>
            </a:r>
            <a:r>
              <a:rPr lang="zh-CN" altLang="en-US" sz="2000">
                <a:latin typeface="微软雅黑" panose="020B0503020204020204" charset="-122"/>
                <a:ea typeface="微软雅黑" panose="020B0503020204020204" charset="-122"/>
                <a:cs typeface="微软雅黑" panose="020B0503020204020204" charset="-122"/>
                <a:sym typeface="+mn-ea"/>
              </a:rPr>
              <a:t>）移动平板监视平台</a:t>
            </a:r>
            <a:endParaRPr lang="zh-CN" altLang="en-US" sz="2000">
              <a:latin typeface="微软雅黑" panose="020B0503020204020204" charset="-122"/>
              <a:ea typeface="微软雅黑" panose="020B0503020204020204" charset="-122"/>
              <a:cs typeface="微软雅黑" panose="020B0503020204020204" charset="-122"/>
            </a:endParaRPr>
          </a:p>
          <a:p>
            <a:pPr marL="0" indent="0" algn="just">
              <a:lnSpc>
                <a:spcPct val="140000"/>
              </a:lnSpc>
              <a:buNone/>
            </a:pPr>
            <a:r>
              <a:rPr lang="zh-CN" altLang="en-US" sz="2000">
                <a:latin typeface="微软雅黑" panose="020B0503020204020204" charset="-122"/>
                <a:ea typeface="微软雅黑" panose="020B0503020204020204" charset="-122"/>
                <a:cs typeface="微软雅黑" panose="020B0503020204020204" charset="-122"/>
                <a:sym typeface="+mn-ea"/>
              </a:rPr>
              <a:t>移动平板监视平台是润滑系统的智能的一部分，设备管理员如果能够随时随地通过</a:t>
            </a:r>
            <a:r>
              <a:rPr lang="en-US" altLang="zh-CN" sz="2000">
                <a:latin typeface="微软雅黑" panose="020B0503020204020204" charset="-122"/>
                <a:ea typeface="微软雅黑" panose="020B0503020204020204" charset="-122"/>
                <a:cs typeface="微软雅黑" panose="020B0503020204020204" charset="-122"/>
                <a:sym typeface="+mn-ea"/>
              </a:rPr>
              <a:t>inter</a:t>
            </a:r>
            <a:r>
              <a:rPr lang="zh-CN" altLang="en-US" sz="2000">
                <a:latin typeface="微软雅黑" panose="020B0503020204020204" charset="-122"/>
                <a:ea typeface="微软雅黑" panose="020B0503020204020204" charset="-122"/>
                <a:cs typeface="微软雅黑" panose="020B0503020204020204" charset="-122"/>
                <a:sym typeface="+mn-ea"/>
              </a:rPr>
              <a:t>网浏览到他所负责的设备所处的状态，我们的智能化就更进了一步，移动平板系统需要能够实现以下功能；</a:t>
            </a:r>
            <a:endParaRPr lang="zh-CN" altLang="en-US" sz="2000">
              <a:latin typeface="微软雅黑" panose="020B0503020204020204" charset="-122"/>
              <a:ea typeface="微软雅黑" panose="020B0503020204020204" charset="-122"/>
              <a:cs typeface="微软雅黑" panose="020B0503020204020204" charset="-122"/>
            </a:endParaRPr>
          </a:p>
          <a:p>
            <a:pPr algn="just">
              <a:lnSpc>
                <a:spcPct val="120000"/>
              </a:lnSpc>
              <a:buNone/>
            </a:pPr>
            <a:r>
              <a:rPr lang="en-US" altLang="zh-CN" sz="2000">
                <a:latin typeface="微软雅黑" panose="020B0503020204020204" charset="-122"/>
                <a:ea typeface="微软雅黑" panose="020B0503020204020204" charset="-122"/>
                <a:cs typeface="微软雅黑" panose="020B0503020204020204" charset="-122"/>
                <a:sym typeface="+mn-ea"/>
              </a:rPr>
              <a:t>B/S</a:t>
            </a:r>
            <a:r>
              <a:rPr lang="zh-CN" altLang="en-US" sz="2000">
                <a:latin typeface="微软雅黑" panose="020B0503020204020204" charset="-122"/>
                <a:ea typeface="微软雅黑" panose="020B0503020204020204" charset="-122"/>
                <a:cs typeface="微软雅黑" panose="020B0503020204020204" charset="-122"/>
                <a:sym typeface="+mn-ea"/>
              </a:rPr>
              <a:t>架构与</a:t>
            </a:r>
            <a:r>
              <a:rPr lang="en-US" altLang="zh-CN" sz="2000">
                <a:latin typeface="微软雅黑" panose="020B0503020204020204" charset="-122"/>
                <a:ea typeface="微软雅黑" panose="020B0503020204020204" charset="-122"/>
                <a:cs typeface="微软雅黑" panose="020B0503020204020204" charset="-122"/>
                <a:sym typeface="+mn-ea"/>
              </a:rPr>
              <a:t>C/S</a:t>
            </a:r>
            <a:r>
              <a:rPr lang="zh-CN" altLang="en-US" sz="2000">
                <a:latin typeface="微软雅黑" panose="020B0503020204020204" charset="-122"/>
                <a:ea typeface="微软雅黑" panose="020B0503020204020204" charset="-122"/>
                <a:cs typeface="微软雅黑" panose="020B0503020204020204" charset="-122"/>
                <a:sym typeface="+mn-ea"/>
              </a:rPr>
              <a:t>架构融合，可</a:t>
            </a:r>
            <a:r>
              <a:rPr lang="en-US" altLang="zh-CN" sz="2000">
                <a:latin typeface="微软雅黑" panose="020B0503020204020204" charset="-122"/>
                <a:ea typeface="微软雅黑" panose="020B0503020204020204" charset="-122"/>
                <a:cs typeface="微软雅黑" panose="020B0503020204020204" charset="-122"/>
                <a:sym typeface="+mn-ea"/>
              </a:rPr>
              <a:t>web</a:t>
            </a:r>
            <a:r>
              <a:rPr lang="zh-CN" altLang="en-US" sz="2000">
                <a:latin typeface="微软雅黑" panose="020B0503020204020204" charset="-122"/>
                <a:ea typeface="微软雅黑" panose="020B0503020204020204" charset="-122"/>
                <a:cs typeface="微软雅黑" panose="020B0503020204020204" charset="-122"/>
                <a:sym typeface="+mn-ea"/>
              </a:rPr>
              <a:t>或者客户端浏览</a:t>
            </a:r>
            <a:endParaRPr lang="zh-CN" altLang="en-US" sz="2000">
              <a:latin typeface="微软雅黑" panose="020B0503020204020204" charset="-122"/>
              <a:ea typeface="微软雅黑" panose="020B0503020204020204" charset="-122"/>
              <a:cs typeface="微软雅黑" panose="020B0503020204020204" charset="-122"/>
            </a:endParaRPr>
          </a:p>
          <a:p>
            <a:pPr algn="just">
              <a:lnSpc>
                <a:spcPct val="120000"/>
              </a:lnSpc>
              <a:buNone/>
            </a:pPr>
            <a:r>
              <a:rPr lang="zh-CN" altLang="en-US" sz="2000">
                <a:latin typeface="微软雅黑" panose="020B0503020204020204" charset="-122"/>
                <a:ea typeface="微软雅黑" panose="020B0503020204020204" charset="-122"/>
                <a:cs typeface="微软雅黑" panose="020B0503020204020204" charset="-122"/>
                <a:sym typeface="+mn-ea"/>
              </a:rPr>
              <a:t>利</a:t>
            </a:r>
            <a:r>
              <a:rPr lang="zh-CN" altLang="en-US" sz="2000" dirty="0">
                <a:latin typeface="微软雅黑" panose="020B0503020204020204" charset="-122"/>
                <a:ea typeface="微软雅黑" panose="020B0503020204020204" charset="-122"/>
                <a:cs typeface="微软雅黑" panose="020B0503020204020204" charset="-122"/>
                <a:sym typeface="+mn-ea"/>
              </a:rPr>
              <a:t>用</a:t>
            </a:r>
            <a:r>
              <a:rPr lang="en-US" altLang="zh-CN" sz="2000">
                <a:latin typeface="微软雅黑" panose="020B0503020204020204" charset="-122"/>
                <a:ea typeface="微软雅黑" panose="020B0503020204020204" charset="-122"/>
                <a:cs typeface="微软雅黑" panose="020B0503020204020204" charset="-122"/>
                <a:sym typeface="+mn-ea"/>
              </a:rPr>
              <a:t>4G</a:t>
            </a:r>
            <a:r>
              <a:rPr lang="zh-CN" altLang="en-US" sz="2000">
                <a:latin typeface="微软雅黑" panose="020B0503020204020204" charset="-122"/>
                <a:ea typeface="微软雅黑" panose="020B0503020204020204" charset="-122"/>
                <a:cs typeface="微软雅黑" panose="020B0503020204020204" charset="-122"/>
                <a:sym typeface="+mn-ea"/>
              </a:rPr>
              <a:t>网络或其他互联网运营平台，结合金万维技术建立孤岛服务器（或者其他方式服务器访问客户端）</a:t>
            </a:r>
            <a:endParaRPr lang="zh-CN" altLang="en-US" sz="2000">
              <a:latin typeface="微软雅黑" panose="020B0503020204020204" charset="-122"/>
              <a:ea typeface="微软雅黑" panose="020B0503020204020204" charset="-122"/>
              <a:cs typeface="微软雅黑" panose="020B0503020204020204" charset="-122"/>
            </a:endParaRPr>
          </a:p>
          <a:p>
            <a:pPr algn="just">
              <a:lnSpc>
                <a:spcPct val="120000"/>
              </a:lnSpc>
              <a:buNone/>
            </a:pPr>
            <a:r>
              <a:rPr lang="en-US" altLang="zh-CN" sz="2000">
                <a:latin typeface="微软雅黑" panose="020B0503020204020204" charset="-122"/>
                <a:ea typeface="微软雅黑" panose="020B0503020204020204" charset="-122"/>
                <a:cs typeface="微软雅黑" panose="020B0503020204020204" charset="-122"/>
                <a:sym typeface="+mn-ea"/>
              </a:rPr>
              <a:t>Web</a:t>
            </a:r>
            <a:r>
              <a:rPr lang="zh-CN" altLang="en-US" sz="2000">
                <a:latin typeface="微软雅黑" panose="020B0503020204020204" charset="-122"/>
                <a:ea typeface="微软雅黑" panose="020B0503020204020204" charset="-122"/>
                <a:cs typeface="微软雅黑" panose="020B0503020204020204" charset="-122"/>
                <a:sym typeface="+mn-ea"/>
              </a:rPr>
              <a:t>只能浏览不能通过</a:t>
            </a:r>
            <a:r>
              <a:rPr lang="en-US" altLang="zh-CN" sz="2000">
                <a:latin typeface="微软雅黑" panose="020B0503020204020204" charset="-122"/>
                <a:ea typeface="微软雅黑" panose="020B0503020204020204" charset="-122"/>
                <a:cs typeface="微软雅黑" panose="020B0503020204020204" charset="-122"/>
                <a:sym typeface="+mn-ea"/>
              </a:rPr>
              <a:t>web</a:t>
            </a:r>
            <a:r>
              <a:rPr lang="zh-CN" altLang="en-US" sz="2000">
                <a:latin typeface="微软雅黑" panose="020B0503020204020204" charset="-122"/>
                <a:ea typeface="微软雅黑" panose="020B0503020204020204" charset="-122"/>
                <a:cs typeface="微软雅黑" panose="020B0503020204020204" charset="-122"/>
                <a:sym typeface="+mn-ea"/>
              </a:rPr>
              <a:t>控制</a:t>
            </a:r>
            <a:endParaRPr lang="zh-CN" altLang="en-US" sz="2000">
              <a:latin typeface="微软雅黑" panose="020B0503020204020204" charset="-122"/>
              <a:ea typeface="微软雅黑" panose="020B0503020204020204" charset="-122"/>
              <a:cs typeface="微软雅黑" panose="020B0503020204020204" charset="-122"/>
            </a:endParaRPr>
          </a:p>
          <a:p>
            <a:pPr algn="just">
              <a:lnSpc>
                <a:spcPct val="120000"/>
              </a:lnSpc>
              <a:buNone/>
            </a:pPr>
            <a:r>
              <a:rPr lang="zh-CN" altLang="en-US" sz="2000">
                <a:latin typeface="微软雅黑" panose="020B0503020204020204" charset="-122"/>
                <a:ea typeface="微软雅黑" panose="020B0503020204020204" charset="-122"/>
                <a:cs typeface="微软雅黑" panose="020B0503020204020204" charset="-122"/>
                <a:sym typeface="+mn-ea"/>
              </a:rPr>
              <a:t>远程登录服务器需要记载登录者</a:t>
            </a:r>
            <a:endParaRPr lang="zh-CN" altLang="en-US" sz="2000">
              <a:latin typeface="微软雅黑" panose="020B0503020204020204" charset="-122"/>
              <a:ea typeface="微软雅黑" panose="020B0503020204020204" charset="-122"/>
              <a:cs typeface="微软雅黑" panose="020B0503020204020204" charset="-122"/>
            </a:endParaRPr>
          </a:p>
          <a:p>
            <a:pPr algn="just">
              <a:lnSpc>
                <a:spcPct val="120000"/>
              </a:lnSpc>
              <a:buNone/>
            </a:pPr>
            <a:endParaRPr lang="zh-CN" altLang="en-US" sz="2000">
              <a:latin typeface="微软雅黑" panose="020B0503020204020204" charset="-122"/>
              <a:ea typeface="微软雅黑" panose="020B0503020204020204" charset="-122"/>
              <a:cs typeface="微软雅黑" panose="020B0503020204020204" charset="-122"/>
            </a:endParaRPr>
          </a:p>
          <a:p>
            <a:pPr marL="0" indent="0" algn="just">
              <a:lnSpc>
                <a:spcPct val="120000"/>
              </a:lnSpc>
              <a:buNone/>
            </a:pPr>
            <a:endParaRPr lang="zh-CN" altLang="en-US" sz="2000">
              <a:latin typeface="微软雅黑" panose="020B0503020204020204" charset="-122"/>
              <a:ea typeface="微软雅黑" panose="020B0503020204020204" charset="-122"/>
              <a:cs typeface="微软雅黑" panose="020B0503020204020204" charset="-122"/>
            </a:endParaRPr>
          </a:p>
          <a:p>
            <a:pPr algn="just">
              <a:lnSpc>
                <a:spcPct val="120000"/>
              </a:lnSpc>
              <a:buNone/>
            </a:pPr>
            <a:endParaRPr sz="2000">
              <a:latin typeface="微软雅黑" panose="020B0503020204020204" charset="-122"/>
              <a:ea typeface="微软雅黑" panose="020B0503020204020204" charset="-122"/>
              <a:cs typeface="微软雅黑" panose="020B0503020204020204" charset="-122"/>
            </a:endParaRPr>
          </a:p>
        </p:txBody>
      </p:sp>
      <p:pic>
        <p:nvPicPr>
          <p:cNvPr id="2" name="图片 1" descr="LOGO"/>
          <p:cNvPicPr>
            <a:picLocks noChangeAspect="1"/>
          </p:cNvPicPr>
          <p:nvPr/>
        </p:nvPicPr>
        <p:blipFill>
          <a:blip r:embed="rId1"/>
          <a:stretch>
            <a:fillRect/>
          </a:stretch>
        </p:blipFill>
        <p:spPr>
          <a:xfrm>
            <a:off x="10594975" y="97155"/>
            <a:ext cx="1134110" cy="586105"/>
          </a:xfrm>
          <a:prstGeom prst="rect">
            <a:avLst/>
          </a:prstGeom>
        </p:spPr>
      </p:pic>
      <p:grpSp>
        <p:nvGrpSpPr>
          <p:cNvPr id="5" name="组合 4"/>
          <p:cNvGrpSpPr/>
          <p:nvPr/>
        </p:nvGrpSpPr>
        <p:grpSpPr>
          <a:xfrm>
            <a:off x="280670" y="377190"/>
            <a:ext cx="681990" cy="288925"/>
            <a:chOff x="289" y="460"/>
            <a:chExt cx="1389" cy="588"/>
          </a:xfrm>
        </p:grpSpPr>
        <p:grpSp>
          <p:nvGrpSpPr>
            <p:cNvPr id="6" name="组合 5"/>
            <p:cNvGrpSpPr/>
            <p:nvPr/>
          </p:nvGrpSpPr>
          <p:grpSpPr>
            <a:xfrm rot="18900000">
              <a:off x="1062" y="460"/>
              <a:ext cx="616" cy="584"/>
              <a:chOff x="9851" y="5951"/>
              <a:chExt cx="972" cy="922"/>
            </a:xfrm>
          </p:grpSpPr>
          <p:sp>
            <p:nvSpPr>
              <p:cNvPr id="7" name="矩形 6"/>
              <p:cNvSpPr/>
              <p:nvPr/>
            </p:nvSpPr>
            <p:spPr>
              <a:xfrm>
                <a:off x="10061" y="6161"/>
                <a:ext cx="762" cy="712"/>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8" name="矩形 7"/>
              <p:cNvSpPr/>
              <p:nvPr/>
            </p:nvSpPr>
            <p:spPr>
              <a:xfrm>
                <a:off x="9851" y="5951"/>
                <a:ext cx="762" cy="7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nvGrpSpPr>
            <p:cNvPr id="9" name="组合 8"/>
            <p:cNvGrpSpPr/>
            <p:nvPr/>
          </p:nvGrpSpPr>
          <p:grpSpPr>
            <a:xfrm rot="18900000">
              <a:off x="680" y="460"/>
              <a:ext cx="616" cy="584"/>
              <a:chOff x="9851" y="5951"/>
              <a:chExt cx="972" cy="922"/>
            </a:xfrm>
          </p:grpSpPr>
          <p:sp>
            <p:nvSpPr>
              <p:cNvPr id="10" name="矩形 9"/>
              <p:cNvSpPr/>
              <p:nvPr/>
            </p:nvSpPr>
            <p:spPr>
              <a:xfrm>
                <a:off x="10061" y="6161"/>
                <a:ext cx="762" cy="712"/>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1" name="矩形 10"/>
              <p:cNvSpPr/>
              <p:nvPr/>
            </p:nvSpPr>
            <p:spPr>
              <a:xfrm>
                <a:off x="9851" y="5951"/>
                <a:ext cx="762" cy="7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nvGrpSpPr>
            <p:cNvPr id="12" name="组合 11"/>
            <p:cNvGrpSpPr/>
            <p:nvPr/>
          </p:nvGrpSpPr>
          <p:grpSpPr>
            <a:xfrm rot="18900000">
              <a:off x="289" y="464"/>
              <a:ext cx="616" cy="584"/>
              <a:chOff x="9851" y="5951"/>
              <a:chExt cx="972" cy="922"/>
            </a:xfrm>
          </p:grpSpPr>
          <p:sp>
            <p:nvSpPr>
              <p:cNvPr id="13" name="矩形 12"/>
              <p:cNvSpPr/>
              <p:nvPr/>
            </p:nvSpPr>
            <p:spPr>
              <a:xfrm>
                <a:off x="10061" y="6161"/>
                <a:ext cx="762" cy="712"/>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4" name="矩形 13"/>
              <p:cNvSpPr/>
              <p:nvPr/>
            </p:nvSpPr>
            <p:spPr>
              <a:xfrm>
                <a:off x="9851" y="5951"/>
                <a:ext cx="762" cy="7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sp>
        <p:nvSpPr>
          <p:cNvPr id="15" name="矩形 14"/>
          <p:cNvSpPr/>
          <p:nvPr/>
        </p:nvSpPr>
        <p:spPr>
          <a:xfrm>
            <a:off x="1044575" y="775335"/>
            <a:ext cx="10800080" cy="144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17" name="图片 16" descr="图片1"/>
          <p:cNvPicPr>
            <a:picLocks noChangeAspect="1"/>
          </p:cNvPicPr>
          <p:nvPr/>
        </p:nvPicPr>
        <p:blipFill>
          <a:blip r:embed="rId2"/>
          <a:stretch>
            <a:fillRect/>
          </a:stretch>
        </p:blipFill>
        <p:spPr>
          <a:xfrm>
            <a:off x="8112760" y="56515"/>
            <a:ext cx="2542540" cy="77152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000" advTm="10000">
        <p:cover/>
      </p:transition>
    </mc:Choice>
    <mc:Fallback>
      <p:transition spd="slow" advTm="10000">
        <p:cov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1" fill="hold" grpId="0" nodeType="after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500" fill="hold"/>
                                        <p:tgtEl>
                                          <p:spTgt spid="15"/>
                                        </p:tgtEl>
                                        <p:attrNameLst>
                                          <p:attrName>ppt_x</p:attrName>
                                        </p:attrNameLst>
                                      </p:cBhvr>
                                      <p:tavLst>
                                        <p:tav tm="0">
                                          <p:val>
                                            <p:strVal val="#ppt_x"/>
                                          </p:val>
                                        </p:tav>
                                        <p:tav tm="100000">
                                          <p:val>
                                            <p:strVal val="#ppt_x"/>
                                          </p:val>
                                        </p:tav>
                                      </p:tavLst>
                                    </p:anim>
                                    <p:anim calcmode="lin" valueType="num">
                                      <p:cBhvr additive="base">
                                        <p:cTn id="13" dur="500" fill="hold"/>
                                        <p:tgtEl>
                                          <p:spTgt spid="15"/>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22" presetClass="entr" presetSubtype="4" fill="hold" grpId="0" nodeType="afterEffect">
                                  <p:stCondLst>
                                    <p:cond delay="0"/>
                                  </p:stCondLst>
                                  <p:childTnLst>
                                    <p:set>
                                      <p:cBhvr>
                                        <p:cTn id="16" dur="1" fill="hold">
                                          <p:stCondLst>
                                            <p:cond delay="0"/>
                                          </p:stCondLst>
                                        </p:cTn>
                                        <p:tgtEl>
                                          <p:spTgt spid="41"/>
                                        </p:tgtEl>
                                        <p:attrNameLst>
                                          <p:attrName>style.visibility</p:attrName>
                                        </p:attrNameLst>
                                      </p:cBhvr>
                                      <p:to>
                                        <p:strVal val="visible"/>
                                      </p:to>
                                    </p:set>
                                    <p:animEffect transition="in" filter="wipe(down)">
                                      <p:cBhvr>
                                        <p:cTn id="17" dur="500"/>
                                        <p:tgtEl>
                                          <p:spTgt spid="41"/>
                                        </p:tgtEl>
                                      </p:cBhvr>
                                    </p:animEffect>
                                  </p:childTnLst>
                                </p:cTn>
                              </p:par>
                            </p:childTnLst>
                          </p:cTn>
                        </p:par>
                        <p:par>
                          <p:cTn id="18" fill="hold">
                            <p:stCondLst>
                              <p:cond delay="1500"/>
                            </p:stCondLst>
                            <p:childTnLst>
                              <p:par>
                                <p:cTn id="19" presetID="10" presetClass="entr" presetSubtype="0" fill="hold" nodeType="after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500"/>
                                        <p:tgtEl>
                                          <p:spTgt spid="17"/>
                                        </p:tgtEl>
                                      </p:cBhvr>
                                    </p:animEffect>
                                  </p:childTnLst>
                                </p:cTn>
                              </p:par>
                            </p:childTnLst>
                          </p:cTn>
                        </p:par>
                        <p:par>
                          <p:cTn id="22" fill="hold">
                            <p:stCondLst>
                              <p:cond delay="2000"/>
                            </p:stCondLst>
                            <p:childTnLst>
                              <p:par>
                                <p:cTn id="23" presetID="2" presetClass="entr" presetSubtype="2" fill="hold" nodeType="after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additive="base">
                                        <p:cTn id="25" dur="500" fill="hold"/>
                                        <p:tgtEl>
                                          <p:spTgt spid="2"/>
                                        </p:tgtEl>
                                        <p:attrNameLst>
                                          <p:attrName>ppt_x</p:attrName>
                                        </p:attrNameLst>
                                      </p:cBhvr>
                                      <p:tavLst>
                                        <p:tav tm="0">
                                          <p:val>
                                            <p:strVal val="1+#ppt_w/2"/>
                                          </p:val>
                                        </p:tav>
                                        <p:tav tm="100000">
                                          <p:val>
                                            <p:strVal val="#ppt_x"/>
                                          </p:val>
                                        </p:tav>
                                      </p:tavLst>
                                    </p:anim>
                                    <p:anim calcmode="lin" valueType="num">
                                      <p:cBhvr additive="base">
                                        <p:cTn id="26" dur="500" fill="hold"/>
                                        <p:tgtEl>
                                          <p:spTgt spid="2"/>
                                        </p:tgtEl>
                                        <p:attrNameLst>
                                          <p:attrName>ppt_y</p:attrName>
                                        </p:attrNameLst>
                                      </p:cBhvr>
                                      <p:tavLst>
                                        <p:tav tm="0">
                                          <p:val>
                                            <p:strVal val="#ppt_y"/>
                                          </p:val>
                                        </p:tav>
                                        <p:tav tm="100000">
                                          <p:val>
                                            <p:strVal val="#ppt_y"/>
                                          </p:val>
                                        </p:tav>
                                      </p:tavLst>
                                    </p:anim>
                                  </p:childTnLst>
                                </p:cTn>
                              </p:par>
                            </p:childTnLst>
                          </p:cTn>
                        </p:par>
                        <p:par>
                          <p:cTn id="27" fill="hold">
                            <p:stCondLst>
                              <p:cond delay="2500"/>
                            </p:stCondLst>
                            <p:childTnLst>
                              <p:par>
                                <p:cTn id="28" presetID="10" presetClass="entr" presetSubtype="0" fill="hold" grpId="0" nodeType="after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fade">
                                      <p:cBhvr>
                                        <p:cTn id="3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15" grpId="0" bldLvl="0" animBg="1"/>
      <p:bldP spid="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文本框 40"/>
          <p:cNvSpPr txBox="1"/>
          <p:nvPr/>
        </p:nvSpPr>
        <p:spPr>
          <a:xfrm>
            <a:off x="1170940" y="290830"/>
            <a:ext cx="4918075" cy="460375"/>
          </a:xfrm>
          <a:prstGeom prst="rect">
            <a:avLst/>
          </a:prstGeom>
          <a:noFill/>
        </p:spPr>
        <p:txBody>
          <a:bodyPr wrap="square" rtlCol="0">
            <a:spAutoFit/>
          </a:bodyPr>
          <a:p>
            <a:pPr lvl="0">
              <a:defRPr/>
            </a:pPr>
            <a:r>
              <a:rPr lang="zh-CN" altLang="en-US" sz="2400" b="1">
                <a:solidFill>
                  <a:srgbClr val="C00000"/>
                </a:solidFill>
                <a:latin typeface="微软雅黑" panose="020B0503020204020204" charset="-122"/>
                <a:ea typeface="微软雅黑" panose="020B0503020204020204" charset="-122"/>
                <a:sym typeface="+mn-ea"/>
              </a:rPr>
              <a:t>电气设计部件基础要求</a:t>
            </a:r>
            <a:endParaRPr lang="zh-CN" altLang="en-US" sz="2400" b="1" kern="0" dirty="0">
              <a:solidFill>
                <a:srgbClr val="C00000"/>
              </a:solidFill>
              <a:latin typeface="微软雅黑" panose="020B0503020204020204" charset="-122"/>
              <a:ea typeface="微软雅黑" panose="020B0503020204020204" charset="-122"/>
              <a:cs typeface="微软雅黑" panose="020B0503020204020204" charset="-122"/>
              <a:sym typeface="+mn-ea"/>
            </a:endParaRPr>
          </a:p>
        </p:txBody>
      </p:sp>
      <p:sp>
        <p:nvSpPr>
          <p:cNvPr id="4" name="文本占位符 6146"/>
          <p:cNvSpPr>
            <a:spLocks noGrp="1"/>
          </p:cNvSpPr>
          <p:nvPr/>
        </p:nvSpPr>
        <p:spPr>
          <a:xfrm>
            <a:off x="1019810" y="1051560"/>
            <a:ext cx="9575165" cy="5344795"/>
          </a:xfrm>
          <a:prstGeom prst="rect">
            <a:avLst/>
          </a:prstGeom>
        </p:spPr>
        <p:txBody>
          <a:bodyPr vert="horz" lIns="91440" tIns="45720" rIns="91440" bIns="45720" rtlCol="0" anchor="t">
            <a:noAutofit/>
          </a:bodyPr>
          <a:lstStyle>
            <a:lvl1pPr marL="228600" indent="-228600" algn="l" defTabSz="915035"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5035"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5035"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565" indent="-228600" algn="l" defTabSz="91503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503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5235" indent="-228600" algn="l" defTabSz="91503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503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635" indent="-228600" algn="l" defTabSz="91503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835" indent="-228600" algn="l" defTabSz="91503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80000"/>
              </a:lnSpc>
              <a:buNone/>
            </a:pPr>
            <a:r>
              <a:rPr lang="en-US" altLang="zh-CN" sz="1800">
                <a:latin typeface="微软雅黑" panose="020B0503020204020204" charset="-122"/>
                <a:ea typeface="微软雅黑" panose="020B0503020204020204" charset="-122"/>
                <a:cs typeface="微软雅黑" panose="020B0503020204020204" charset="-122"/>
                <a:sym typeface="+mn-ea"/>
              </a:rPr>
              <a:t>2</a:t>
            </a:r>
            <a:r>
              <a:rPr lang="zh-CN" altLang="en-US" sz="1800">
                <a:latin typeface="微软雅黑" panose="020B0503020204020204" charset="-122"/>
                <a:ea typeface="微软雅黑" panose="020B0503020204020204" charset="-122"/>
                <a:cs typeface="微软雅黑" panose="020B0503020204020204" charset="-122"/>
                <a:sym typeface="+mn-ea"/>
              </a:rPr>
              <a:t>）上位机系统软件</a:t>
            </a:r>
            <a:endParaRPr lang="zh-CN" altLang="en-US" sz="1800">
              <a:latin typeface="微软雅黑" panose="020B0503020204020204" charset="-122"/>
              <a:ea typeface="微软雅黑" panose="020B0503020204020204" charset="-122"/>
              <a:cs typeface="微软雅黑" panose="020B0503020204020204" charset="-122"/>
            </a:endParaRPr>
          </a:p>
          <a:p>
            <a:pPr algn="just">
              <a:lnSpc>
                <a:spcPct val="80000"/>
              </a:lnSpc>
              <a:buNone/>
            </a:pPr>
            <a:r>
              <a:rPr lang="zh-CN" altLang="en-US" sz="1800">
                <a:latin typeface="微软雅黑" panose="020B0503020204020204" charset="-122"/>
                <a:ea typeface="微软雅黑" panose="020B0503020204020204" charset="-122"/>
                <a:cs typeface="微软雅黑" panose="020B0503020204020204" charset="-122"/>
                <a:sym typeface="+mn-ea"/>
              </a:rPr>
              <a:t>上位机系统主要是显示和操作系统的</a:t>
            </a:r>
            <a:r>
              <a:rPr lang="en-US" altLang="zh-CN" sz="1800">
                <a:latin typeface="微软雅黑" panose="020B0503020204020204" charset="-122"/>
                <a:ea typeface="微软雅黑" panose="020B0503020204020204" charset="-122"/>
                <a:cs typeface="微软雅黑" panose="020B0503020204020204" charset="-122"/>
                <a:sym typeface="+mn-ea"/>
              </a:rPr>
              <a:t>SCADA</a:t>
            </a:r>
            <a:r>
              <a:rPr lang="zh-CN" altLang="en-US" sz="1800">
                <a:latin typeface="微软雅黑" panose="020B0503020204020204" charset="-122"/>
                <a:ea typeface="微软雅黑" panose="020B0503020204020204" charset="-122"/>
                <a:cs typeface="微软雅黑" panose="020B0503020204020204" charset="-122"/>
                <a:sym typeface="+mn-ea"/>
              </a:rPr>
              <a:t>平台</a:t>
            </a:r>
            <a:endParaRPr lang="zh-CN" altLang="en-US" sz="1800">
              <a:latin typeface="微软雅黑" panose="020B0503020204020204" charset="-122"/>
              <a:ea typeface="微软雅黑" panose="020B0503020204020204" charset="-122"/>
              <a:cs typeface="微软雅黑" panose="020B0503020204020204" charset="-122"/>
            </a:endParaRPr>
          </a:p>
          <a:p>
            <a:pPr algn="just">
              <a:lnSpc>
                <a:spcPct val="80000"/>
              </a:lnSpc>
              <a:buNone/>
            </a:pPr>
            <a:r>
              <a:rPr lang="zh-CN" altLang="en-US" sz="1800">
                <a:latin typeface="微软雅黑" panose="020B0503020204020204" charset="-122"/>
                <a:ea typeface="微软雅黑" panose="020B0503020204020204" charset="-122"/>
                <a:cs typeface="微软雅黑" panose="020B0503020204020204" charset="-122"/>
                <a:sym typeface="+mn-ea"/>
              </a:rPr>
              <a:t>在这里不在说上位机的功能性，主要说一下下一步需要做的工作</a:t>
            </a:r>
            <a:r>
              <a:rPr lang="en-US" altLang="zh-CN" sz="1800">
                <a:latin typeface="微软雅黑" panose="020B0503020204020204" charset="-122"/>
                <a:ea typeface="微软雅黑" panose="020B0503020204020204" charset="-122"/>
                <a:cs typeface="微软雅黑" panose="020B0503020204020204" charset="-122"/>
                <a:sym typeface="+mn-ea"/>
              </a:rPr>
              <a:t>:</a:t>
            </a:r>
            <a:endParaRPr lang="en-US" altLang="zh-CN" sz="1800">
              <a:latin typeface="微软雅黑" panose="020B0503020204020204" charset="-122"/>
              <a:ea typeface="微软雅黑" panose="020B0503020204020204" charset="-122"/>
              <a:cs typeface="微软雅黑" panose="020B0503020204020204" charset="-122"/>
            </a:endParaRPr>
          </a:p>
          <a:p>
            <a:pPr algn="just">
              <a:lnSpc>
                <a:spcPct val="80000"/>
              </a:lnSpc>
              <a:buNone/>
            </a:pPr>
            <a:r>
              <a:rPr lang="zh-CN" altLang="en-US" sz="1800">
                <a:latin typeface="微软雅黑" panose="020B0503020204020204" charset="-122"/>
                <a:ea typeface="微软雅黑" panose="020B0503020204020204" charset="-122"/>
                <a:cs typeface="微软雅黑" panose="020B0503020204020204" charset="-122"/>
                <a:sym typeface="+mn-ea"/>
              </a:rPr>
              <a:t>我们上位机与厂方的接口口，目前暂定为开放式数据库</a:t>
            </a:r>
            <a:r>
              <a:rPr lang="en-US" altLang="zh-CN" sz="1800">
                <a:latin typeface="微软雅黑" panose="020B0503020204020204" charset="-122"/>
                <a:ea typeface="微软雅黑" panose="020B0503020204020204" charset="-122"/>
                <a:cs typeface="微软雅黑" panose="020B0503020204020204" charset="-122"/>
                <a:sym typeface="+mn-ea"/>
              </a:rPr>
              <a:t>opcserver</a:t>
            </a:r>
            <a:r>
              <a:rPr lang="zh-CN" altLang="en-US" sz="1800">
                <a:latin typeface="微软雅黑" panose="020B0503020204020204" charset="-122"/>
                <a:ea typeface="微软雅黑" panose="020B0503020204020204" charset="-122"/>
                <a:cs typeface="微软雅黑" panose="020B0503020204020204" charset="-122"/>
                <a:sym typeface="+mn-ea"/>
              </a:rPr>
              <a:t>，通讯通过</a:t>
            </a:r>
            <a:r>
              <a:rPr lang="en-US" altLang="zh-CN" sz="1800">
                <a:latin typeface="微软雅黑" panose="020B0503020204020204" charset="-122"/>
                <a:ea typeface="微软雅黑" panose="020B0503020204020204" charset="-122"/>
                <a:cs typeface="微软雅黑" panose="020B0503020204020204" charset="-122"/>
                <a:sym typeface="+mn-ea"/>
              </a:rPr>
              <a:t>internet</a:t>
            </a:r>
            <a:r>
              <a:rPr lang="zh-CN" altLang="en-US" sz="1800">
                <a:latin typeface="微软雅黑" panose="020B0503020204020204" charset="-122"/>
                <a:ea typeface="微软雅黑" panose="020B0503020204020204" charset="-122"/>
                <a:cs typeface="微软雅黑" panose="020B0503020204020204" charset="-122"/>
                <a:sym typeface="+mn-ea"/>
              </a:rPr>
              <a:t>实现</a:t>
            </a:r>
            <a:endParaRPr lang="zh-CN" altLang="en-US" sz="1800">
              <a:latin typeface="微软雅黑" panose="020B0503020204020204" charset="-122"/>
              <a:ea typeface="微软雅黑" panose="020B0503020204020204" charset="-122"/>
              <a:cs typeface="微软雅黑" panose="020B0503020204020204" charset="-122"/>
            </a:endParaRPr>
          </a:p>
          <a:p>
            <a:pPr algn="just">
              <a:lnSpc>
                <a:spcPct val="80000"/>
              </a:lnSpc>
              <a:buNone/>
            </a:pPr>
            <a:r>
              <a:rPr lang="zh-CN" altLang="en-US" sz="1800">
                <a:latin typeface="微软雅黑" panose="020B0503020204020204" charset="-122"/>
                <a:ea typeface="微软雅黑" panose="020B0503020204020204" charset="-122"/>
                <a:cs typeface="微软雅黑" panose="020B0503020204020204" charset="-122"/>
                <a:sym typeface="+mn-ea"/>
              </a:rPr>
              <a:t>上位机可能需要我们做的工作：</a:t>
            </a:r>
            <a:endParaRPr lang="zh-CN" altLang="en-US" sz="1800">
              <a:latin typeface="微软雅黑" panose="020B0503020204020204" charset="-122"/>
              <a:ea typeface="微软雅黑" panose="020B0503020204020204" charset="-122"/>
              <a:cs typeface="微软雅黑" panose="020B0503020204020204" charset="-122"/>
            </a:endParaRPr>
          </a:p>
          <a:p>
            <a:pPr algn="just">
              <a:lnSpc>
                <a:spcPct val="80000"/>
              </a:lnSpc>
              <a:buNone/>
            </a:pPr>
            <a:r>
              <a:rPr lang="en-US" altLang="zh-CN" sz="1800">
                <a:latin typeface="微软雅黑" panose="020B0503020204020204" charset="-122"/>
                <a:ea typeface="微软雅黑" panose="020B0503020204020204" charset="-122"/>
                <a:cs typeface="微软雅黑" panose="020B0503020204020204" charset="-122"/>
                <a:sym typeface="+mn-ea"/>
              </a:rPr>
              <a:t>A</a:t>
            </a:r>
            <a:r>
              <a:rPr lang="zh-CN" altLang="en-US" sz="1800">
                <a:latin typeface="微软雅黑" panose="020B0503020204020204" charset="-122"/>
                <a:ea typeface="微软雅黑" panose="020B0503020204020204" charset="-122"/>
                <a:cs typeface="微软雅黑" panose="020B0503020204020204" charset="-122"/>
                <a:sym typeface="+mn-ea"/>
              </a:rPr>
              <a:t>、重新编译平台软件，也可使用组态环境进行开发</a:t>
            </a:r>
            <a:endParaRPr lang="zh-CN" altLang="en-US" sz="1800">
              <a:latin typeface="微软雅黑" panose="020B0503020204020204" charset="-122"/>
              <a:ea typeface="微软雅黑" panose="020B0503020204020204" charset="-122"/>
              <a:cs typeface="微软雅黑" panose="020B0503020204020204" charset="-122"/>
            </a:endParaRPr>
          </a:p>
          <a:p>
            <a:pPr algn="just">
              <a:lnSpc>
                <a:spcPct val="80000"/>
              </a:lnSpc>
              <a:buNone/>
            </a:pPr>
            <a:r>
              <a:rPr lang="en-US" altLang="zh-CN" sz="1800">
                <a:latin typeface="微软雅黑" panose="020B0503020204020204" charset="-122"/>
                <a:ea typeface="微软雅黑" panose="020B0503020204020204" charset="-122"/>
                <a:cs typeface="微软雅黑" panose="020B0503020204020204" charset="-122"/>
                <a:sym typeface="+mn-ea"/>
              </a:rPr>
              <a:t>B</a:t>
            </a:r>
            <a:r>
              <a:rPr lang="zh-CN" altLang="en-US" sz="1800">
                <a:latin typeface="微软雅黑" panose="020B0503020204020204" charset="-122"/>
                <a:ea typeface="微软雅黑" panose="020B0503020204020204" charset="-122"/>
                <a:cs typeface="微软雅黑" panose="020B0503020204020204" charset="-122"/>
                <a:sym typeface="+mn-ea"/>
              </a:rPr>
              <a:t>、上位机平台将会拥有较为强大的图片数据库，包含各种设备的图片，</a:t>
            </a:r>
            <a:endParaRPr lang="zh-CN" altLang="en-US" sz="1800">
              <a:latin typeface="微软雅黑" panose="020B0503020204020204" charset="-122"/>
              <a:ea typeface="微软雅黑" panose="020B0503020204020204" charset="-122"/>
              <a:cs typeface="微软雅黑" panose="020B0503020204020204" charset="-122"/>
            </a:endParaRPr>
          </a:p>
          <a:p>
            <a:pPr algn="just">
              <a:lnSpc>
                <a:spcPct val="80000"/>
              </a:lnSpc>
              <a:buNone/>
            </a:pPr>
            <a:r>
              <a:rPr lang="en-US" altLang="zh-CN" sz="1800">
                <a:latin typeface="微软雅黑" panose="020B0503020204020204" charset="-122"/>
                <a:ea typeface="微软雅黑" panose="020B0503020204020204" charset="-122"/>
                <a:cs typeface="微软雅黑" panose="020B0503020204020204" charset="-122"/>
                <a:sym typeface="+mn-ea"/>
              </a:rPr>
              <a:t>C</a:t>
            </a:r>
            <a:r>
              <a:rPr lang="zh-CN" altLang="en-US" sz="1800">
                <a:latin typeface="微软雅黑" panose="020B0503020204020204" charset="-122"/>
                <a:ea typeface="微软雅黑" panose="020B0503020204020204" charset="-122"/>
                <a:cs typeface="微软雅黑" panose="020B0503020204020204" charset="-122"/>
                <a:sym typeface="+mn-ea"/>
              </a:rPr>
              <a:t>、润滑点将做成功能块，可调用其属性任意添加</a:t>
            </a:r>
            <a:endParaRPr lang="zh-CN" altLang="en-US" sz="1800">
              <a:latin typeface="微软雅黑" panose="020B0503020204020204" charset="-122"/>
              <a:ea typeface="微软雅黑" panose="020B0503020204020204" charset="-122"/>
              <a:cs typeface="微软雅黑" panose="020B0503020204020204" charset="-122"/>
            </a:endParaRPr>
          </a:p>
          <a:p>
            <a:pPr algn="just">
              <a:lnSpc>
                <a:spcPct val="80000"/>
              </a:lnSpc>
              <a:buNone/>
            </a:pPr>
            <a:r>
              <a:rPr lang="en-US" altLang="zh-CN" sz="1800">
                <a:latin typeface="微软雅黑" panose="020B0503020204020204" charset="-122"/>
                <a:ea typeface="微软雅黑" panose="020B0503020204020204" charset="-122"/>
                <a:cs typeface="微软雅黑" panose="020B0503020204020204" charset="-122"/>
                <a:sym typeface="+mn-ea"/>
              </a:rPr>
              <a:t>D</a:t>
            </a:r>
            <a:r>
              <a:rPr lang="zh-CN" altLang="en-US" sz="1800">
                <a:latin typeface="微软雅黑" panose="020B0503020204020204" charset="-122"/>
                <a:ea typeface="微软雅黑" panose="020B0503020204020204" charset="-122"/>
                <a:cs typeface="微软雅黑" panose="020B0503020204020204" charset="-122"/>
                <a:sym typeface="+mn-ea"/>
              </a:rPr>
              <a:t>、系统可任意添加至</a:t>
            </a:r>
            <a:r>
              <a:rPr lang="en-US" altLang="zh-CN" sz="1800">
                <a:latin typeface="微软雅黑" panose="020B0503020204020204" charset="-122"/>
                <a:ea typeface="微软雅黑" panose="020B0503020204020204" charset="-122"/>
                <a:cs typeface="微软雅黑" panose="020B0503020204020204" charset="-122"/>
                <a:sym typeface="+mn-ea"/>
              </a:rPr>
              <a:t>5</a:t>
            </a:r>
            <a:r>
              <a:rPr lang="zh-CN" altLang="en-US" sz="1800">
                <a:latin typeface="微软雅黑" panose="020B0503020204020204" charset="-122"/>
                <a:ea typeface="微软雅黑" panose="020B0503020204020204" charset="-122"/>
                <a:cs typeface="微软雅黑" panose="020B0503020204020204" charset="-122"/>
                <a:sym typeface="+mn-ea"/>
              </a:rPr>
              <a:t>套系统平台</a:t>
            </a:r>
            <a:endParaRPr lang="zh-CN" altLang="en-US" sz="1800">
              <a:latin typeface="微软雅黑" panose="020B0503020204020204" charset="-122"/>
              <a:ea typeface="微软雅黑" panose="020B0503020204020204" charset="-122"/>
              <a:cs typeface="微软雅黑" panose="020B0503020204020204" charset="-122"/>
            </a:endParaRPr>
          </a:p>
          <a:p>
            <a:pPr algn="just">
              <a:lnSpc>
                <a:spcPct val="80000"/>
              </a:lnSpc>
              <a:buNone/>
            </a:pPr>
            <a:r>
              <a:rPr lang="en-US" altLang="zh-CN" sz="1800">
                <a:latin typeface="微软雅黑" panose="020B0503020204020204" charset="-122"/>
                <a:ea typeface="微软雅黑" panose="020B0503020204020204" charset="-122"/>
                <a:cs typeface="微软雅黑" panose="020B0503020204020204" charset="-122"/>
                <a:sym typeface="+mn-ea"/>
              </a:rPr>
              <a:t>E</a:t>
            </a:r>
            <a:r>
              <a:rPr lang="zh-CN" altLang="en-US" sz="1800">
                <a:latin typeface="微软雅黑" panose="020B0503020204020204" charset="-122"/>
                <a:ea typeface="微软雅黑" panose="020B0503020204020204" charset="-122"/>
                <a:cs typeface="微软雅黑" panose="020B0503020204020204" charset="-122"/>
                <a:sym typeface="+mn-ea"/>
              </a:rPr>
              <a:t>、数据库平台包含故障、运行、参数；</a:t>
            </a:r>
            <a:endParaRPr lang="zh-CN" altLang="en-US" sz="1800">
              <a:latin typeface="微软雅黑" panose="020B0503020204020204" charset="-122"/>
              <a:ea typeface="微软雅黑" panose="020B0503020204020204" charset="-122"/>
              <a:cs typeface="微软雅黑" panose="020B0503020204020204" charset="-122"/>
            </a:endParaRPr>
          </a:p>
          <a:p>
            <a:pPr algn="just">
              <a:lnSpc>
                <a:spcPct val="80000"/>
              </a:lnSpc>
              <a:buNone/>
            </a:pPr>
            <a:r>
              <a:rPr lang="en-US" altLang="zh-CN" sz="1800">
                <a:latin typeface="微软雅黑" panose="020B0503020204020204" charset="-122"/>
                <a:ea typeface="微软雅黑" panose="020B0503020204020204" charset="-122"/>
                <a:cs typeface="微软雅黑" panose="020B0503020204020204" charset="-122"/>
                <a:sym typeface="+mn-ea"/>
              </a:rPr>
              <a:t>F</a:t>
            </a:r>
            <a:r>
              <a:rPr lang="zh-CN" altLang="en-US" sz="1800">
                <a:latin typeface="微软雅黑" panose="020B0503020204020204" charset="-122"/>
                <a:ea typeface="微软雅黑" panose="020B0503020204020204" charset="-122"/>
                <a:cs typeface="微软雅黑" panose="020B0503020204020204" charset="-122"/>
                <a:sym typeface="+mn-ea"/>
              </a:rPr>
              <a:t>、软件拥有加密狗</a:t>
            </a:r>
            <a:endParaRPr lang="zh-CN" altLang="en-US" sz="1800">
              <a:latin typeface="微软雅黑" panose="020B0503020204020204" charset="-122"/>
              <a:ea typeface="微软雅黑" panose="020B0503020204020204" charset="-122"/>
              <a:cs typeface="微软雅黑" panose="020B0503020204020204" charset="-122"/>
            </a:endParaRPr>
          </a:p>
          <a:p>
            <a:pPr algn="just">
              <a:lnSpc>
                <a:spcPct val="80000"/>
              </a:lnSpc>
              <a:buNone/>
            </a:pPr>
            <a:r>
              <a:rPr lang="en-US" altLang="zh-CN" sz="1800">
                <a:latin typeface="微软雅黑" panose="020B0503020204020204" charset="-122"/>
                <a:ea typeface="微软雅黑" panose="020B0503020204020204" charset="-122"/>
                <a:cs typeface="微软雅黑" panose="020B0503020204020204" charset="-122"/>
                <a:sym typeface="+mn-ea"/>
              </a:rPr>
              <a:t>G</a:t>
            </a:r>
            <a:r>
              <a:rPr lang="zh-CN" altLang="en-US" sz="1800">
                <a:latin typeface="微软雅黑" panose="020B0503020204020204" charset="-122"/>
                <a:ea typeface="微软雅黑" panose="020B0503020204020204" charset="-122"/>
                <a:cs typeface="微软雅黑" panose="020B0503020204020204" charset="-122"/>
                <a:sym typeface="+mn-ea"/>
              </a:rPr>
              <a:t>、与下位机通讯协议暂定为国际标准接口</a:t>
            </a:r>
            <a:r>
              <a:rPr lang="en-US" altLang="zh-CN" sz="1800">
                <a:latin typeface="微软雅黑" panose="020B0503020204020204" charset="-122"/>
                <a:ea typeface="微软雅黑" panose="020B0503020204020204" charset="-122"/>
                <a:cs typeface="微软雅黑" panose="020B0503020204020204" charset="-122"/>
                <a:sym typeface="+mn-ea"/>
              </a:rPr>
              <a:t>Modbus RTU</a:t>
            </a:r>
            <a:r>
              <a:rPr lang="zh-CN" altLang="en-US" sz="1800">
                <a:latin typeface="微软雅黑" panose="020B0503020204020204" charset="-122"/>
                <a:ea typeface="微软雅黑" panose="020B0503020204020204" charset="-122"/>
                <a:cs typeface="微软雅黑" panose="020B0503020204020204" charset="-122"/>
                <a:sym typeface="+mn-ea"/>
              </a:rPr>
              <a:t>或</a:t>
            </a:r>
            <a:r>
              <a:rPr lang="en-US" altLang="zh-CN" sz="1800">
                <a:latin typeface="微软雅黑" panose="020B0503020204020204" charset="-122"/>
                <a:ea typeface="微软雅黑" panose="020B0503020204020204" charset="-122"/>
                <a:cs typeface="微软雅黑" panose="020B0503020204020204" charset="-122"/>
                <a:sym typeface="+mn-ea"/>
              </a:rPr>
              <a:t>Modbus TCP/IP</a:t>
            </a:r>
            <a:endParaRPr lang="en-US" altLang="zh-CN" sz="1800">
              <a:latin typeface="微软雅黑" panose="020B0503020204020204" charset="-122"/>
              <a:ea typeface="微软雅黑" panose="020B0503020204020204" charset="-122"/>
              <a:cs typeface="微软雅黑" panose="020B0503020204020204" charset="-122"/>
            </a:endParaRPr>
          </a:p>
          <a:p>
            <a:pPr algn="just">
              <a:lnSpc>
                <a:spcPct val="80000"/>
              </a:lnSpc>
              <a:buNone/>
            </a:pPr>
            <a:r>
              <a:rPr lang="en-US" altLang="zh-CN" sz="1800">
                <a:latin typeface="微软雅黑" panose="020B0503020204020204" charset="-122"/>
                <a:ea typeface="微软雅黑" panose="020B0503020204020204" charset="-122"/>
                <a:cs typeface="微软雅黑" panose="020B0503020204020204" charset="-122"/>
                <a:sym typeface="+mn-ea"/>
              </a:rPr>
              <a:t>H</a:t>
            </a:r>
            <a:r>
              <a:rPr lang="zh-CN" altLang="en-US" sz="1800">
                <a:latin typeface="微软雅黑" panose="020B0503020204020204" charset="-122"/>
                <a:ea typeface="微软雅黑" panose="020B0503020204020204" charset="-122"/>
                <a:cs typeface="微软雅黑" panose="020B0503020204020204" charset="-122"/>
                <a:sym typeface="+mn-ea"/>
              </a:rPr>
              <a:t>、可归档可历史查询</a:t>
            </a:r>
            <a:endParaRPr lang="zh-CN" altLang="en-US" sz="1800">
              <a:latin typeface="微软雅黑" panose="020B0503020204020204" charset="-122"/>
              <a:ea typeface="微软雅黑" panose="020B0503020204020204" charset="-122"/>
              <a:cs typeface="微软雅黑" panose="020B0503020204020204" charset="-122"/>
            </a:endParaRPr>
          </a:p>
          <a:p>
            <a:pPr algn="just">
              <a:lnSpc>
                <a:spcPct val="80000"/>
              </a:lnSpc>
              <a:buNone/>
            </a:pPr>
            <a:r>
              <a:rPr lang="en-US" altLang="zh-CN" sz="1800">
                <a:latin typeface="微软雅黑" panose="020B0503020204020204" charset="-122"/>
                <a:ea typeface="微软雅黑" panose="020B0503020204020204" charset="-122"/>
                <a:cs typeface="微软雅黑" panose="020B0503020204020204" charset="-122"/>
                <a:sym typeface="+mn-ea"/>
              </a:rPr>
              <a:t>L</a:t>
            </a:r>
            <a:r>
              <a:rPr lang="zh-CN" altLang="en-US" sz="1800">
                <a:latin typeface="微软雅黑" panose="020B0503020204020204" charset="-122"/>
                <a:ea typeface="微软雅黑" panose="020B0503020204020204" charset="-122"/>
                <a:cs typeface="微软雅黑" panose="020B0503020204020204" charset="-122"/>
                <a:sym typeface="+mn-ea"/>
              </a:rPr>
              <a:t>、润滑点油量统计、供油趋势、仪表趋势等数据的显示</a:t>
            </a:r>
            <a:endParaRPr lang="zh-CN" altLang="en-US" sz="1800">
              <a:latin typeface="微软雅黑" panose="020B0503020204020204" charset="-122"/>
              <a:ea typeface="微软雅黑" panose="020B0503020204020204" charset="-122"/>
              <a:cs typeface="微软雅黑" panose="020B0503020204020204" charset="-122"/>
            </a:endParaRPr>
          </a:p>
          <a:p>
            <a:pPr algn="just">
              <a:lnSpc>
                <a:spcPct val="80000"/>
              </a:lnSpc>
              <a:buNone/>
            </a:pPr>
            <a:r>
              <a:rPr lang="en-US" altLang="zh-CN" sz="1800">
                <a:latin typeface="微软雅黑" panose="020B0503020204020204" charset="-122"/>
                <a:ea typeface="微软雅黑" panose="020B0503020204020204" charset="-122"/>
                <a:cs typeface="微软雅黑" panose="020B0503020204020204" charset="-122"/>
                <a:sym typeface="+mn-ea"/>
              </a:rPr>
              <a:t>I</a:t>
            </a:r>
            <a:r>
              <a:rPr lang="zh-CN" altLang="en-US" sz="1800">
                <a:latin typeface="微软雅黑" panose="020B0503020204020204" charset="-122"/>
                <a:ea typeface="微软雅黑" panose="020B0503020204020204" charset="-122"/>
                <a:cs typeface="微软雅黑" panose="020B0503020204020204" charset="-122"/>
                <a:sym typeface="+mn-ea"/>
              </a:rPr>
              <a:t>、显示系统可以帮助管理者制定检修计划和油品申购计划等</a:t>
            </a:r>
            <a:endParaRPr lang="zh-CN" altLang="en-US" sz="1800">
              <a:latin typeface="微软雅黑" panose="020B0503020204020204" charset="-122"/>
              <a:ea typeface="微软雅黑" panose="020B0503020204020204" charset="-122"/>
              <a:cs typeface="微软雅黑" panose="020B0503020204020204" charset="-122"/>
            </a:endParaRPr>
          </a:p>
          <a:p>
            <a:pPr algn="just">
              <a:lnSpc>
                <a:spcPct val="80000"/>
              </a:lnSpc>
              <a:buNone/>
            </a:pPr>
            <a:endParaRPr lang="zh-CN" altLang="en-US" sz="1800">
              <a:latin typeface="微软雅黑" panose="020B0503020204020204" charset="-122"/>
              <a:ea typeface="微软雅黑" panose="020B0503020204020204" charset="-122"/>
              <a:cs typeface="微软雅黑" panose="020B0503020204020204" charset="-122"/>
            </a:endParaRPr>
          </a:p>
          <a:p>
            <a:pPr algn="just">
              <a:lnSpc>
                <a:spcPct val="120000"/>
              </a:lnSpc>
              <a:buNone/>
            </a:pPr>
            <a:endParaRPr lang="zh-CN" altLang="en-US" sz="1800">
              <a:latin typeface="微软雅黑" panose="020B0503020204020204" charset="-122"/>
              <a:ea typeface="微软雅黑" panose="020B0503020204020204" charset="-122"/>
              <a:cs typeface="微软雅黑" panose="020B0503020204020204" charset="-122"/>
            </a:endParaRPr>
          </a:p>
          <a:p>
            <a:pPr algn="just">
              <a:lnSpc>
                <a:spcPct val="120000"/>
              </a:lnSpc>
              <a:buNone/>
            </a:pPr>
            <a:endParaRPr lang="zh-CN" altLang="en-US" sz="1800">
              <a:latin typeface="微软雅黑" panose="020B0503020204020204" charset="-122"/>
              <a:ea typeface="微软雅黑" panose="020B0503020204020204" charset="-122"/>
              <a:cs typeface="微软雅黑" panose="020B0503020204020204" charset="-122"/>
            </a:endParaRPr>
          </a:p>
          <a:p>
            <a:pPr marL="0" indent="0" algn="just">
              <a:lnSpc>
                <a:spcPct val="120000"/>
              </a:lnSpc>
              <a:buNone/>
            </a:pPr>
            <a:endParaRPr lang="zh-CN" altLang="en-US" sz="1800">
              <a:latin typeface="微软雅黑" panose="020B0503020204020204" charset="-122"/>
              <a:ea typeface="微软雅黑" panose="020B0503020204020204" charset="-122"/>
              <a:cs typeface="微软雅黑" panose="020B0503020204020204" charset="-122"/>
            </a:endParaRPr>
          </a:p>
          <a:p>
            <a:pPr algn="just">
              <a:lnSpc>
                <a:spcPct val="80000"/>
              </a:lnSpc>
              <a:buNone/>
            </a:pPr>
            <a:endParaRPr sz="1800">
              <a:latin typeface="微软雅黑" panose="020B0503020204020204" charset="-122"/>
              <a:ea typeface="微软雅黑" panose="020B0503020204020204" charset="-122"/>
              <a:cs typeface="微软雅黑" panose="020B0503020204020204" charset="-122"/>
            </a:endParaRPr>
          </a:p>
        </p:txBody>
      </p:sp>
      <p:pic>
        <p:nvPicPr>
          <p:cNvPr id="2" name="图片 1" descr="LOGO"/>
          <p:cNvPicPr>
            <a:picLocks noChangeAspect="1"/>
          </p:cNvPicPr>
          <p:nvPr/>
        </p:nvPicPr>
        <p:blipFill>
          <a:blip r:embed="rId1"/>
          <a:stretch>
            <a:fillRect/>
          </a:stretch>
        </p:blipFill>
        <p:spPr>
          <a:xfrm>
            <a:off x="10594975" y="97155"/>
            <a:ext cx="1134110" cy="586105"/>
          </a:xfrm>
          <a:prstGeom prst="rect">
            <a:avLst/>
          </a:prstGeom>
        </p:spPr>
      </p:pic>
      <p:grpSp>
        <p:nvGrpSpPr>
          <p:cNvPr id="5" name="组合 4"/>
          <p:cNvGrpSpPr/>
          <p:nvPr/>
        </p:nvGrpSpPr>
        <p:grpSpPr>
          <a:xfrm>
            <a:off x="280670" y="377190"/>
            <a:ext cx="681990" cy="288925"/>
            <a:chOff x="289" y="460"/>
            <a:chExt cx="1389" cy="588"/>
          </a:xfrm>
        </p:grpSpPr>
        <p:grpSp>
          <p:nvGrpSpPr>
            <p:cNvPr id="6" name="组合 5"/>
            <p:cNvGrpSpPr/>
            <p:nvPr/>
          </p:nvGrpSpPr>
          <p:grpSpPr>
            <a:xfrm rot="18900000">
              <a:off x="1062" y="460"/>
              <a:ext cx="616" cy="584"/>
              <a:chOff x="9851" y="5951"/>
              <a:chExt cx="972" cy="922"/>
            </a:xfrm>
          </p:grpSpPr>
          <p:sp>
            <p:nvSpPr>
              <p:cNvPr id="7" name="矩形 6"/>
              <p:cNvSpPr/>
              <p:nvPr/>
            </p:nvSpPr>
            <p:spPr>
              <a:xfrm>
                <a:off x="10061" y="6161"/>
                <a:ext cx="762" cy="712"/>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8" name="矩形 7"/>
              <p:cNvSpPr/>
              <p:nvPr/>
            </p:nvSpPr>
            <p:spPr>
              <a:xfrm>
                <a:off x="9851" y="5951"/>
                <a:ext cx="762" cy="7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nvGrpSpPr>
            <p:cNvPr id="9" name="组合 8"/>
            <p:cNvGrpSpPr/>
            <p:nvPr/>
          </p:nvGrpSpPr>
          <p:grpSpPr>
            <a:xfrm rot="18900000">
              <a:off x="680" y="460"/>
              <a:ext cx="616" cy="584"/>
              <a:chOff x="9851" y="5951"/>
              <a:chExt cx="972" cy="922"/>
            </a:xfrm>
          </p:grpSpPr>
          <p:sp>
            <p:nvSpPr>
              <p:cNvPr id="10" name="矩形 9"/>
              <p:cNvSpPr/>
              <p:nvPr/>
            </p:nvSpPr>
            <p:spPr>
              <a:xfrm>
                <a:off x="10061" y="6161"/>
                <a:ext cx="762" cy="712"/>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1" name="矩形 10"/>
              <p:cNvSpPr/>
              <p:nvPr/>
            </p:nvSpPr>
            <p:spPr>
              <a:xfrm>
                <a:off x="9851" y="5951"/>
                <a:ext cx="762" cy="7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nvGrpSpPr>
            <p:cNvPr id="12" name="组合 11"/>
            <p:cNvGrpSpPr/>
            <p:nvPr/>
          </p:nvGrpSpPr>
          <p:grpSpPr>
            <a:xfrm rot="18900000">
              <a:off x="289" y="464"/>
              <a:ext cx="616" cy="584"/>
              <a:chOff x="9851" y="5951"/>
              <a:chExt cx="972" cy="922"/>
            </a:xfrm>
          </p:grpSpPr>
          <p:sp>
            <p:nvSpPr>
              <p:cNvPr id="13" name="矩形 12"/>
              <p:cNvSpPr/>
              <p:nvPr/>
            </p:nvSpPr>
            <p:spPr>
              <a:xfrm>
                <a:off x="10061" y="6161"/>
                <a:ext cx="762" cy="712"/>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4" name="矩形 13"/>
              <p:cNvSpPr/>
              <p:nvPr/>
            </p:nvSpPr>
            <p:spPr>
              <a:xfrm>
                <a:off x="9851" y="5951"/>
                <a:ext cx="762" cy="7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sp>
        <p:nvSpPr>
          <p:cNvPr id="15" name="矩形 14"/>
          <p:cNvSpPr/>
          <p:nvPr/>
        </p:nvSpPr>
        <p:spPr>
          <a:xfrm>
            <a:off x="1044575" y="775335"/>
            <a:ext cx="10800080" cy="144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17" name="图片 16" descr="图片1"/>
          <p:cNvPicPr>
            <a:picLocks noChangeAspect="1"/>
          </p:cNvPicPr>
          <p:nvPr/>
        </p:nvPicPr>
        <p:blipFill>
          <a:blip r:embed="rId2"/>
          <a:stretch>
            <a:fillRect/>
          </a:stretch>
        </p:blipFill>
        <p:spPr>
          <a:xfrm>
            <a:off x="8112760" y="56515"/>
            <a:ext cx="2542540" cy="77152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000" advTm="10000">
        <p:cover/>
      </p:transition>
    </mc:Choice>
    <mc:Fallback>
      <p:transition spd="slow" advTm="10000">
        <p:cov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1" fill="hold" grpId="0" nodeType="after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500" fill="hold"/>
                                        <p:tgtEl>
                                          <p:spTgt spid="15"/>
                                        </p:tgtEl>
                                        <p:attrNameLst>
                                          <p:attrName>ppt_x</p:attrName>
                                        </p:attrNameLst>
                                      </p:cBhvr>
                                      <p:tavLst>
                                        <p:tav tm="0">
                                          <p:val>
                                            <p:strVal val="#ppt_x"/>
                                          </p:val>
                                        </p:tav>
                                        <p:tav tm="100000">
                                          <p:val>
                                            <p:strVal val="#ppt_x"/>
                                          </p:val>
                                        </p:tav>
                                      </p:tavLst>
                                    </p:anim>
                                    <p:anim calcmode="lin" valueType="num">
                                      <p:cBhvr additive="base">
                                        <p:cTn id="13" dur="500" fill="hold"/>
                                        <p:tgtEl>
                                          <p:spTgt spid="15"/>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22" presetClass="entr" presetSubtype="4" fill="hold" grpId="0" nodeType="afterEffect">
                                  <p:stCondLst>
                                    <p:cond delay="0"/>
                                  </p:stCondLst>
                                  <p:childTnLst>
                                    <p:set>
                                      <p:cBhvr>
                                        <p:cTn id="16" dur="1" fill="hold">
                                          <p:stCondLst>
                                            <p:cond delay="0"/>
                                          </p:stCondLst>
                                        </p:cTn>
                                        <p:tgtEl>
                                          <p:spTgt spid="41"/>
                                        </p:tgtEl>
                                        <p:attrNameLst>
                                          <p:attrName>style.visibility</p:attrName>
                                        </p:attrNameLst>
                                      </p:cBhvr>
                                      <p:to>
                                        <p:strVal val="visible"/>
                                      </p:to>
                                    </p:set>
                                    <p:animEffect transition="in" filter="wipe(down)">
                                      <p:cBhvr>
                                        <p:cTn id="17" dur="500"/>
                                        <p:tgtEl>
                                          <p:spTgt spid="41"/>
                                        </p:tgtEl>
                                      </p:cBhvr>
                                    </p:animEffect>
                                  </p:childTnLst>
                                </p:cTn>
                              </p:par>
                            </p:childTnLst>
                          </p:cTn>
                        </p:par>
                        <p:par>
                          <p:cTn id="18" fill="hold">
                            <p:stCondLst>
                              <p:cond delay="1500"/>
                            </p:stCondLst>
                            <p:childTnLst>
                              <p:par>
                                <p:cTn id="19" presetID="10" presetClass="entr" presetSubtype="0" fill="hold" nodeType="after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500"/>
                                        <p:tgtEl>
                                          <p:spTgt spid="17"/>
                                        </p:tgtEl>
                                      </p:cBhvr>
                                    </p:animEffect>
                                  </p:childTnLst>
                                </p:cTn>
                              </p:par>
                            </p:childTnLst>
                          </p:cTn>
                        </p:par>
                        <p:par>
                          <p:cTn id="22" fill="hold">
                            <p:stCondLst>
                              <p:cond delay="2000"/>
                            </p:stCondLst>
                            <p:childTnLst>
                              <p:par>
                                <p:cTn id="23" presetID="2" presetClass="entr" presetSubtype="2" fill="hold" nodeType="after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additive="base">
                                        <p:cTn id="25" dur="500" fill="hold"/>
                                        <p:tgtEl>
                                          <p:spTgt spid="2"/>
                                        </p:tgtEl>
                                        <p:attrNameLst>
                                          <p:attrName>ppt_x</p:attrName>
                                        </p:attrNameLst>
                                      </p:cBhvr>
                                      <p:tavLst>
                                        <p:tav tm="0">
                                          <p:val>
                                            <p:strVal val="1+#ppt_w/2"/>
                                          </p:val>
                                        </p:tav>
                                        <p:tav tm="100000">
                                          <p:val>
                                            <p:strVal val="#ppt_x"/>
                                          </p:val>
                                        </p:tav>
                                      </p:tavLst>
                                    </p:anim>
                                    <p:anim calcmode="lin" valueType="num">
                                      <p:cBhvr additive="base">
                                        <p:cTn id="26" dur="500" fill="hold"/>
                                        <p:tgtEl>
                                          <p:spTgt spid="2"/>
                                        </p:tgtEl>
                                        <p:attrNameLst>
                                          <p:attrName>ppt_y</p:attrName>
                                        </p:attrNameLst>
                                      </p:cBhvr>
                                      <p:tavLst>
                                        <p:tav tm="0">
                                          <p:val>
                                            <p:strVal val="#ppt_y"/>
                                          </p:val>
                                        </p:tav>
                                        <p:tav tm="100000">
                                          <p:val>
                                            <p:strVal val="#ppt_y"/>
                                          </p:val>
                                        </p:tav>
                                      </p:tavLst>
                                    </p:anim>
                                  </p:childTnLst>
                                </p:cTn>
                              </p:par>
                            </p:childTnLst>
                          </p:cTn>
                        </p:par>
                        <p:par>
                          <p:cTn id="27" fill="hold">
                            <p:stCondLst>
                              <p:cond delay="2500"/>
                            </p:stCondLst>
                            <p:childTnLst>
                              <p:par>
                                <p:cTn id="28" presetID="10" presetClass="entr" presetSubtype="0" fill="hold" grpId="0" nodeType="after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fade">
                                      <p:cBhvr>
                                        <p:cTn id="3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15" grpId="0" bldLvl="0" animBg="1"/>
      <p:bldP spid="4"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文本框 40"/>
          <p:cNvSpPr txBox="1"/>
          <p:nvPr/>
        </p:nvSpPr>
        <p:spPr>
          <a:xfrm>
            <a:off x="1170940" y="290830"/>
            <a:ext cx="4918075" cy="460375"/>
          </a:xfrm>
          <a:prstGeom prst="rect">
            <a:avLst/>
          </a:prstGeom>
          <a:noFill/>
        </p:spPr>
        <p:txBody>
          <a:bodyPr wrap="square" rtlCol="0">
            <a:spAutoFit/>
          </a:bodyPr>
          <a:p>
            <a:pPr lvl="0">
              <a:defRPr/>
            </a:pPr>
            <a:r>
              <a:rPr lang="zh-CN" altLang="en-US" sz="2400" b="1">
                <a:solidFill>
                  <a:srgbClr val="C00000"/>
                </a:solidFill>
                <a:latin typeface="微软雅黑" panose="020B0503020204020204" charset="-122"/>
                <a:ea typeface="微软雅黑" panose="020B0503020204020204" charset="-122"/>
                <a:sym typeface="+mn-ea"/>
              </a:rPr>
              <a:t>电气设计部件基础要求</a:t>
            </a:r>
            <a:endParaRPr lang="zh-CN" altLang="en-US" sz="2400" b="1" kern="0" dirty="0">
              <a:solidFill>
                <a:srgbClr val="C00000"/>
              </a:solidFill>
              <a:latin typeface="微软雅黑" panose="020B0503020204020204" charset="-122"/>
              <a:ea typeface="微软雅黑" panose="020B0503020204020204" charset="-122"/>
              <a:cs typeface="微软雅黑" panose="020B0503020204020204" charset="-122"/>
              <a:sym typeface="+mn-ea"/>
            </a:endParaRPr>
          </a:p>
        </p:txBody>
      </p:sp>
      <p:sp>
        <p:nvSpPr>
          <p:cNvPr id="4" name="文本占位符 6146"/>
          <p:cNvSpPr>
            <a:spLocks noGrp="1"/>
          </p:cNvSpPr>
          <p:nvPr/>
        </p:nvSpPr>
        <p:spPr>
          <a:xfrm>
            <a:off x="1019810" y="1009650"/>
            <a:ext cx="9575165" cy="5683250"/>
          </a:xfrm>
          <a:prstGeom prst="rect">
            <a:avLst/>
          </a:prstGeom>
        </p:spPr>
        <p:txBody>
          <a:bodyPr vert="horz" lIns="91440" tIns="45720" rIns="91440" bIns="45720" rtlCol="0" anchor="t">
            <a:noAutofit/>
          </a:bodyPr>
          <a:lstStyle>
            <a:lvl1pPr marL="228600" indent="-228600" algn="l" defTabSz="915035"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5035"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5035"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565" indent="-228600" algn="l" defTabSz="91503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503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5235" indent="-228600" algn="l" defTabSz="91503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503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635" indent="-228600" algn="l" defTabSz="91503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835" indent="-228600" algn="l" defTabSz="91503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80000"/>
              </a:lnSpc>
              <a:buNone/>
            </a:pPr>
            <a:r>
              <a:rPr lang="en-US" altLang="zh-CN" sz="1800">
                <a:latin typeface="微软雅黑" panose="020B0503020204020204" charset="-122"/>
                <a:ea typeface="微软雅黑" panose="020B0503020204020204" charset="-122"/>
                <a:cs typeface="微软雅黑" panose="020B0503020204020204" charset="-122"/>
                <a:sym typeface="+mn-ea"/>
              </a:rPr>
              <a:t>3)</a:t>
            </a:r>
            <a:r>
              <a:rPr lang="zh-CN" altLang="en-US" sz="1800">
                <a:latin typeface="微软雅黑" panose="020B0503020204020204" charset="-122"/>
                <a:ea typeface="微软雅黑" panose="020B0503020204020204" charset="-122"/>
                <a:cs typeface="微软雅黑" panose="020B0503020204020204" charset="-122"/>
                <a:sym typeface="+mn-ea"/>
              </a:rPr>
              <a:t>嵌入式系统</a:t>
            </a:r>
            <a:endParaRPr lang="zh-CN" altLang="en-US" sz="1800">
              <a:latin typeface="微软雅黑" panose="020B0503020204020204" charset="-122"/>
              <a:ea typeface="微软雅黑" panose="020B0503020204020204" charset="-122"/>
              <a:cs typeface="微软雅黑" panose="020B0503020204020204" charset="-122"/>
            </a:endParaRPr>
          </a:p>
          <a:p>
            <a:pPr>
              <a:lnSpc>
                <a:spcPct val="80000"/>
              </a:lnSpc>
              <a:buNone/>
            </a:pPr>
            <a:r>
              <a:rPr lang="zh-CN" altLang="en-US" sz="1800">
                <a:latin typeface="微软雅黑" panose="020B0503020204020204" charset="-122"/>
                <a:ea typeface="微软雅黑" panose="020B0503020204020204" charset="-122"/>
                <a:cs typeface="微软雅黑" panose="020B0503020204020204" charset="-122"/>
                <a:sym typeface="+mn-ea"/>
              </a:rPr>
              <a:t>嵌入式系统使我们系统设计中的一部分</a:t>
            </a:r>
            <a:endParaRPr lang="zh-CN" altLang="en-US" sz="1800">
              <a:latin typeface="微软雅黑" panose="020B0503020204020204" charset="-122"/>
              <a:ea typeface="微软雅黑" panose="020B0503020204020204" charset="-122"/>
              <a:cs typeface="微软雅黑" panose="020B0503020204020204" charset="-122"/>
            </a:endParaRPr>
          </a:p>
          <a:p>
            <a:pPr>
              <a:lnSpc>
                <a:spcPct val="80000"/>
              </a:lnSpc>
              <a:buNone/>
            </a:pPr>
            <a:r>
              <a:rPr lang="zh-CN" altLang="en-US" sz="1800">
                <a:latin typeface="微软雅黑" panose="020B0503020204020204" charset="-122"/>
                <a:ea typeface="微软雅黑" panose="020B0503020204020204" charset="-122"/>
                <a:cs typeface="微软雅黑" panose="020B0503020204020204" charset="-122"/>
                <a:sym typeface="+mn-ea"/>
              </a:rPr>
              <a:t>它的基础设计要求分两部分：硬件部分和软件部分</a:t>
            </a:r>
            <a:endParaRPr lang="zh-CN" altLang="en-US" sz="1800">
              <a:latin typeface="微软雅黑" panose="020B0503020204020204" charset="-122"/>
              <a:ea typeface="微软雅黑" panose="020B0503020204020204" charset="-122"/>
              <a:cs typeface="微软雅黑" panose="020B0503020204020204" charset="-122"/>
            </a:endParaRPr>
          </a:p>
          <a:p>
            <a:pPr>
              <a:lnSpc>
                <a:spcPct val="80000"/>
              </a:lnSpc>
              <a:buNone/>
            </a:pPr>
            <a:r>
              <a:rPr lang="en-US" altLang="zh-CN" sz="1800">
                <a:latin typeface="微软雅黑" panose="020B0503020204020204" charset="-122"/>
                <a:ea typeface="微软雅黑" panose="020B0503020204020204" charset="-122"/>
                <a:cs typeface="微软雅黑" panose="020B0503020204020204" charset="-122"/>
                <a:sym typeface="+mn-ea"/>
              </a:rPr>
              <a:t>A</a:t>
            </a:r>
            <a:r>
              <a:rPr lang="zh-CN" altLang="en-US" sz="1800">
                <a:latin typeface="微软雅黑" panose="020B0503020204020204" charset="-122"/>
                <a:ea typeface="微软雅黑" panose="020B0503020204020204" charset="-122"/>
                <a:cs typeface="微软雅黑" panose="020B0503020204020204" charset="-122"/>
                <a:sym typeface="+mn-ea"/>
              </a:rPr>
              <a:t>、硬件平台设计需满足以下要求</a:t>
            </a:r>
            <a:endParaRPr lang="zh-CN" altLang="en-US" sz="1800">
              <a:latin typeface="微软雅黑" panose="020B0503020204020204" charset="-122"/>
              <a:ea typeface="微软雅黑" panose="020B0503020204020204" charset="-122"/>
              <a:cs typeface="微软雅黑" panose="020B0503020204020204" charset="-122"/>
            </a:endParaRPr>
          </a:p>
          <a:p>
            <a:pPr>
              <a:lnSpc>
                <a:spcPct val="80000"/>
              </a:lnSpc>
            </a:pPr>
            <a:r>
              <a:rPr lang="zh-CN" altLang="en-US" sz="1800">
                <a:latin typeface="微软雅黑" panose="020B0503020204020204" charset="-122"/>
                <a:ea typeface="微软雅黑" panose="020B0503020204020204" charset="-122"/>
                <a:cs typeface="微软雅黑" panose="020B0503020204020204" charset="-122"/>
                <a:sym typeface="+mn-ea"/>
              </a:rPr>
              <a:t>常年待机不会死机</a:t>
            </a:r>
            <a:endParaRPr lang="zh-CN" altLang="en-US" sz="1800">
              <a:latin typeface="微软雅黑" panose="020B0503020204020204" charset="-122"/>
              <a:ea typeface="微软雅黑" panose="020B0503020204020204" charset="-122"/>
              <a:cs typeface="微软雅黑" panose="020B0503020204020204" charset="-122"/>
            </a:endParaRPr>
          </a:p>
          <a:p>
            <a:pPr>
              <a:lnSpc>
                <a:spcPct val="80000"/>
              </a:lnSpc>
            </a:pPr>
            <a:r>
              <a:rPr lang="en-US" altLang="zh-CN" sz="1800">
                <a:latin typeface="微软雅黑" panose="020B0503020204020204" charset="-122"/>
                <a:ea typeface="微软雅黑" panose="020B0503020204020204" charset="-122"/>
                <a:cs typeface="微软雅黑" panose="020B0503020204020204" charset="-122"/>
                <a:sym typeface="+mn-ea"/>
              </a:rPr>
              <a:t>-20℃-+70℃</a:t>
            </a:r>
            <a:r>
              <a:rPr lang="zh-CN" altLang="en-US" sz="1800">
                <a:latin typeface="微软雅黑" panose="020B0503020204020204" charset="-122"/>
                <a:ea typeface="微软雅黑" panose="020B0503020204020204" charset="-122"/>
                <a:cs typeface="微软雅黑" panose="020B0503020204020204" charset="-122"/>
                <a:sym typeface="+mn-ea"/>
              </a:rPr>
              <a:t>下可以正常工作</a:t>
            </a:r>
            <a:endParaRPr lang="zh-CN" altLang="en-US" sz="1800">
              <a:latin typeface="微软雅黑" panose="020B0503020204020204" charset="-122"/>
              <a:ea typeface="微软雅黑" panose="020B0503020204020204" charset="-122"/>
              <a:cs typeface="微软雅黑" panose="020B0503020204020204" charset="-122"/>
            </a:endParaRPr>
          </a:p>
          <a:p>
            <a:pPr>
              <a:lnSpc>
                <a:spcPct val="80000"/>
              </a:lnSpc>
            </a:pPr>
            <a:r>
              <a:rPr lang="zh-CN" altLang="en-US" sz="1800">
                <a:latin typeface="微软雅黑" panose="020B0503020204020204" charset="-122"/>
                <a:ea typeface="微软雅黑" panose="020B0503020204020204" charset="-122"/>
                <a:cs typeface="微软雅黑" panose="020B0503020204020204" charset="-122"/>
                <a:sym typeface="+mn-ea"/>
              </a:rPr>
              <a:t>可以运行</a:t>
            </a:r>
            <a:r>
              <a:rPr lang="en-US" altLang="zh-CN" sz="1800">
                <a:latin typeface="微软雅黑" panose="020B0503020204020204" charset="-122"/>
                <a:ea typeface="微软雅黑" panose="020B0503020204020204" charset="-122"/>
                <a:cs typeface="微软雅黑" panose="020B0503020204020204" charset="-122"/>
                <a:sym typeface="+mn-ea"/>
              </a:rPr>
              <a:t>Windows xpe</a:t>
            </a:r>
            <a:r>
              <a:rPr lang="zh-CN" altLang="en-US" sz="1800">
                <a:latin typeface="微软雅黑" panose="020B0503020204020204" charset="-122"/>
                <a:ea typeface="微软雅黑" panose="020B0503020204020204" charset="-122"/>
                <a:cs typeface="微软雅黑" panose="020B0503020204020204" charset="-122"/>
                <a:sym typeface="+mn-ea"/>
              </a:rPr>
              <a:t>平台或者是</a:t>
            </a:r>
            <a:r>
              <a:rPr lang="en-US" altLang="zh-CN" sz="1800">
                <a:latin typeface="微软雅黑" panose="020B0503020204020204" charset="-122"/>
                <a:ea typeface="微软雅黑" panose="020B0503020204020204" charset="-122"/>
                <a:cs typeface="微软雅黑" panose="020B0503020204020204" charset="-122"/>
                <a:sym typeface="+mn-ea"/>
              </a:rPr>
              <a:t>Wince</a:t>
            </a:r>
            <a:r>
              <a:rPr lang="zh-CN" altLang="en-US" sz="1800">
                <a:latin typeface="微软雅黑" panose="020B0503020204020204" charset="-122"/>
                <a:ea typeface="微软雅黑" panose="020B0503020204020204" charset="-122"/>
                <a:cs typeface="微软雅黑" panose="020B0503020204020204" charset="-122"/>
                <a:sym typeface="+mn-ea"/>
              </a:rPr>
              <a:t>平台</a:t>
            </a:r>
            <a:endParaRPr lang="zh-CN" altLang="en-US" sz="1800">
              <a:latin typeface="微软雅黑" panose="020B0503020204020204" charset="-122"/>
              <a:ea typeface="微软雅黑" panose="020B0503020204020204" charset="-122"/>
              <a:cs typeface="微软雅黑" panose="020B0503020204020204" charset="-122"/>
            </a:endParaRPr>
          </a:p>
          <a:p>
            <a:pPr>
              <a:lnSpc>
                <a:spcPct val="80000"/>
              </a:lnSpc>
            </a:pPr>
            <a:r>
              <a:rPr lang="zh-CN" altLang="en-US" sz="1800">
                <a:latin typeface="微软雅黑" panose="020B0503020204020204" charset="-122"/>
                <a:ea typeface="微软雅黑" panose="020B0503020204020204" charset="-122"/>
                <a:cs typeface="微软雅黑" panose="020B0503020204020204" charset="-122"/>
                <a:sym typeface="+mn-ea"/>
              </a:rPr>
              <a:t>具有良好的电磁兼容性</a:t>
            </a:r>
            <a:endParaRPr lang="zh-CN" altLang="en-US" sz="1800">
              <a:latin typeface="微软雅黑" panose="020B0503020204020204" charset="-122"/>
              <a:ea typeface="微软雅黑" panose="020B0503020204020204" charset="-122"/>
              <a:cs typeface="微软雅黑" panose="020B0503020204020204" charset="-122"/>
            </a:endParaRPr>
          </a:p>
          <a:p>
            <a:pPr>
              <a:lnSpc>
                <a:spcPct val="80000"/>
              </a:lnSpc>
            </a:pPr>
            <a:r>
              <a:rPr lang="zh-CN" altLang="en-US" sz="1800">
                <a:latin typeface="微软雅黑" panose="020B0503020204020204" charset="-122"/>
                <a:ea typeface="微软雅黑" panose="020B0503020204020204" charset="-122"/>
                <a:cs typeface="微软雅黑" panose="020B0503020204020204" charset="-122"/>
                <a:sym typeface="+mn-ea"/>
              </a:rPr>
              <a:t>具备</a:t>
            </a:r>
            <a:r>
              <a:rPr lang="en-US" altLang="zh-CN" sz="1800">
                <a:latin typeface="微软雅黑" panose="020B0503020204020204" charset="-122"/>
                <a:ea typeface="微软雅黑" panose="020B0503020204020204" charset="-122"/>
                <a:cs typeface="微软雅黑" panose="020B0503020204020204" charset="-122"/>
                <a:sym typeface="+mn-ea"/>
              </a:rPr>
              <a:t>usb</a:t>
            </a:r>
            <a:r>
              <a:rPr lang="zh-CN" altLang="en-US" sz="1800">
                <a:latin typeface="微软雅黑" panose="020B0503020204020204" charset="-122"/>
                <a:ea typeface="微软雅黑" panose="020B0503020204020204" charset="-122"/>
                <a:cs typeface="微软雅黑" panose="020B0503020204020204" charset="-122"/>
                <a:sym typeface="+mn-ea"/>
              </a:rPr>
              <a:t>及</a:t>
            </a:r>
            <a:r>
              <a:rPr lang="en-US" altLang="zh-CN" sz="1800">
                <a:latin typeface="微软雅黑" panose="020B0503020204020204" charset="-122"/>
                <a:ea typeface="微软雅黑" panose="020B0503020204020204" charset="-122"/>
                <a:cs typeface="微软雅黑" panose="020B0503020204020204" charset="-122"/>
                <a:sym typeface="+mn-ea"/>
              </a:rPr>
              <a:t>sd</a:t>
            </a:r>
            <a:r>
              <a:rPr lang="zh-CN" altLang="en-US" sz="1800">
                <a:latin typeface="微软雅黑" panose="020B0503020204020204" charset="-122"/>
                <a:ea typeface="微软雅黑" panose="020B0503020204020204" charset="-122"/>
                <a:cs typeface="微软雅黑" panose="020B0503020204020204" charset="-122"/>
                <a:sym typeface="+mn-ea"/>
              </a:rPr>
              <a:t>卡接口，可以通过</a:t>
            </a:r>
            <a:r>
              <a:rPr lang="en-US" altLang="zh-CN" sz="1800">
                <a:latin typeface="微软雅黑" panose="020B0503020204020204" charset="-122"/>
                <a:ea typeface="微软雅黑" panose="020B0503020204020204" charset="-122"/>
                <a:cs typeface="微软雅黑" panose="020B0503020204020204" charset="-122"/>
                <a:sym typeface="+mn-ea"/>
              </a:rPr>
              <a:t>U</a:t>
            </a:r>
            <a:r>
              <a:rPr lang="zh-CN" altLang="en-US" sz="1800">
                <a:latin typeface="微软雅黑" panose="020B0503020204020204" charset="-122"/>
                <a:ea typeface="微软雅黑" panose="020B0503020204020204" charset="-122"/>
                <a:cs typeface="微软雅黑" panose="020B0503020204020204" charset="-122"/>
                <a:sym typeface="+mn-ea"/>
              </a:rPr>
              <a:t>盘或者</a:t>
            </a:r>
            <a:r>
              <a:rPr lang="en-US" altLang="zh-CN" sz="1800">
                <a:latin typeface="微软雅黑" panose="020B0503020204020204" charset="-122"/>
                <a:ea typeface="微软雅黑" panose="020B0503020204020204" charset="-122"/>
                <a:cs typeface="微软雅黑" panose="020B0503020204020204" charset="-122"/>
                <a:sym typeface="+mn-ea"/>
              </a:rPr>
              <a:t>SD</a:t>
            </a:r>
            <a:r>
              <a:rPr lang="zh-CN" altLang="en-US" sz="1800">
                <a:latin typeface="微软雅黑" panose="020B0503020204020204" charset="-122"/>
                <a:ea typeface="微软雅黑" panose="020B0503020204020204" charset="-122"/>
                <a:cs typeface="微软雅黑" panose="020B0503020204020204" charset="-122"/>
                <a:sym typeface="+mn-ea"/>
              </a:rPr>
              <a:t>卡复制软件进行更新</a:t>
            </a:r>
            <a:endParaRPr lang="zh-CN" altLang="en-US" sz="1800">
              <a:latin typeface="微软雅黑" panose="020B0503020204020204" charset="-122"/>
              <a:ea typeface="微软雅黑" panose="020B0503020204020204" charset="-122"/>
              <a:cs typeface="微软雅黑" panose="020B0503020204020204" charset="-122"/>
            </a:endParaRPr>
          </a:p>
          <a:p>
            <a:pPr>
              <a:lnSpc>
                <a:spcPct val="80000"/>
              </a:lnSpc>
            </a:pPr>
            <a:r>
              <a:rPr lang="zh-CN" altLang="en-US" sz="1800">
                <a:latin typeface="微软雅黑" panose="020B0503020204020204" charset="-122"/>
                <a:ea typeface="微软雅黑" panose="020B0503020204020204" charset="-122"/>
                <a:cs typeface="微软雅黑" panose="020B0503020204020204" charset="-122"/>
                <a:sym typeface="+mn-ea"/>
              </a:rPr>
              <a:t>具备标准的通讯接口，可以跟远程系统进行通讯</a:t>
            </a:r>
            <a:endParaRPr lang="zh-CN" altLang="en-US" sz="1800">
              <a:latin typeface="微软雅黑" panose="020B0503020204020204" charset="-122"/>
              <a:ea typeface="微软雅黑" panose="020B0503020204020204" charset="-122"/>
              <a:cs typeface="微软雅黑" panose="020B0503020204020204" charset="-122"/>
            </a:endParaRPr>
          </a:p>
          <a:p>
            <a:pPr>
              <a:lnSpc>
                <a:spcPct val="80000"/>
              </a:lnSpc>
            </a:pPr>
            <a:r>
              <a:rPr lang="zh-CN" altLang="en-US" sz="1800">
                <a:latin typeface="微软雅黑" panose="020B0503020204020204" charset="-122"/>
                <a:ea typeface="微软雅黑" panose="020B0503020204020204" charset="-122"/>
                <a:cs typeface="微软雅黑" panose="020B0503020204020204" charset="-122"/>
                <a:sym typeface="+mn-ea"/>
              </a:rPr>
              <a:t>支持</a:t>
            </a:r>
            <a:r>
              <a:rPr lang="en-US" altLang="zh-CN" sz="1800">
                <a:latin typeface="微软雅黑" panose="020B0503020204020204" charset="-122"/>
                <a:ea typeface="微软雅黑" panose="020B0503020204020204" charset="-122"/>
                <a:cs typeface="微软雅黑" panose="020B0503020204020204" charset="-122"/>
                <a:sym typeface="+mn-ea"/>
              </a:rPr>
              <a:t>3G</a:t>
            </a:r>
            <a:r>
              <a:rPr lang="zh-CN" altLang="en-US" sz="1800">
                <a:latin typeface="微软雅黑" panose="020B0503020204020204" charset="-122"/>
                <a:ea typeface="微软雅黑" panose="020B0503020204020204" charset="-122"/>
                <a:cs typeface="微软雅黑" panose="020B0503020204020204" charset="-122"/>
                <a:sym typeface="+mn-ea"/>
              </a:rPr>
              <a:t>功能</a:t>
            </a:r>
            <a:endParaRPr lang="zh-CN" altLang="en-US" sz="1800">
              <a:latin typeface="微软雅黑" panose="020B0503020204020204" charset="-122"/>
              <a:ea typeface="微软雅黑" panose="020B0503020204020204" charset="-122"/>
              <a:cs typeface="微软雅黑" panose="020B0503020204020204" charset="-122"/>
            </a:endParaRPr>
          </a:p>
          <a:p>
            <a:pPr>
              <a:lnSpc>
                <a:spcPct val="80000"/>
              </a:lnSpc>
              <a:buNone/>
            </a:pPr>
            <a:r>
              <a:rPr lang="en-US" altLang="zh-CN" sz="1800">
                <a:latin typeface="微软雅黑" panose="020B0503020204020204" charset="-122"/>
                <a:ea typeface="微软雅黑" panose="020B0503020204020204" charset="-122"/>
                <a:cs typeface="微软雅黑" panose="020B0503020204020204" charset="-122"/>
                <a:sym typeface="+mn-ea"/>
              </a:rPr>
              <a:t>B</a:t>
            </a:r>
            <a:r>
              <a:rPr lang="zh-CN" altLang="en-US" sz="1800">
                <a:latin typeface="微软雅黑" panose="020B0503020204020204" charset="-122"/>
                <a:ea typeface="微软雅黑" panose="020B0503020204020204" charset="-122"/>
                <a:cs typeface="微软雅黑" panose="020B0503020204020204" charset="-122"/>
                <a:sym typeface="+mn-ea"/>
              </a:rPr>
              <a:t>、软件平台</a:t>
            </a:r>
            <a:endParaRPr lang="zh-CN" altLang="en-US" sz="1800">
              <a:latin typeface="微软雅黑" panose="020B0503020204020204" charset="-122"/>
              <a:ea typeface="微软雅黑" panose="020B0503020204020204" charset="-122"/>
              <a:cs typeface="微软雅黑" panose="020B0503020204020204" charset="-122"/>
            </a:endParaRPr>
          </a:p>
          <a:p>
            <a:pPr>
              <a:lnSpc>
                <a:spcPct val="80000"/>
              </a:lnSpc>
            </a:pPr>
            <a:r>
              <a:rPr lang="zh-CN" altLang="en-US" sz="1800">
                <a:latin typeface="微软雅黑" panose="020B0503020204020204" charset="-122"/>
                <a:ea typeface="微软雅黑" panose="020B0503020204020204" charset="-122"/>
                <a:cs typeface="微软雅黑" panose="020B0503020204020204" charset="-122"/>
                <a:sym typeface="+mn-ea"/>
              </a:rPr>
              <a:t>支持覆盖式的升级</a:t>
            </a:r>
            <a:endParaRPr lang="zh-CN" altLang="en-US" sz="1800">
              <a:latin typeface="微软雅黑" panose="020B0503020204020204" charset="-122"/>
              <a:ea typeface="微软雅黑" panose="020B0503020204020204" charset="-122"/>
              <a:cs typeface="微软雅黑" panose="020B0503020204020204" charset="-122"/>
            </a:endParaRPr>
          </a:p>
          <a:p>
            <a:pPr>
              <a:lnSpc>
                <a:spcPct val="80000"/>
              </a:lnSpc>
            </a:pPr>
            <a:r>
              <a:rPr lang="zh-CN" altLang="en-US" sz="1800">
                <a:latin typeface="微软雅黑" panose="020B0503020204020204" charset="-122"/>
                <a:ea typeface="微软雅黑" panose="020B0503020204020204" charset="-122"/>
                <a:cs typeface="微软雅黑" panose="020B0503020204020204" charset="-122"/>
                <a:sym typeface="+mn-ea"/>
              </a:rPr>
              <a:t>可通过</a:t>
            </a:r>
            <a:r>
              <a:rPr lang="en-US" altLang="zh-CN" sz="1800">
                <a:latin typeface="微软雅黑" panose="020B0503020204020204" charset="-122"/>
                <a:ea typeface="微软雅黑" panose="020B0503020204020204" charset="-122"/>
                <a:cs typeface="微软雅黑" panose="020B0503020204020204" charset="-122"/>
                <a:sym typeface="+mn-ea"/>
              </a:rPr>
              <a:t>web</a:t>
            </a:r>
            <a:r>
              <a:rPr lang="zh-CN" altLang="en-US" sz="1800">
                <a:latin typeface="微软雅黑" panose="020B0503020204020204" charset="-122"/>
                <a:ea typeface="微软雅黑" panose="020B0503020204020204" charset="-122"/>
                <a:cs typeface="微软雅黑" panose="020B0503020204020204" charset="-122"/>
                <a:sym typeface="+mn-ea"/>
              </a:rPr>
              <a:t>和客户端浏览</a:t>
            </a:r>
            <a:endParaRPr lang="zh-CN" altLang="en-US" sz="1800">
              <a:latin typeface="微软雅黑" panose="020B0503020204020204" charset="-122"/>
              <a:ea typeface="微软雅黑" panose="020B0503020204020204" charset="-122"/>
              <a:cs typeface="微软雅黑" panose="020B0503020204020204" charset="-122"/>
            </a:endParaRPr>
          </a:p>
          <a:p>
            <a:pPr>
              <a:lnSpc>
                <a:spcPct val="80000"/>
              </a:lnSpc>
            </a:pPr>
            <a:r>
              <a:rPr lang="zh-CN" altLang="en-US" sz="1800">
                <a:latin typeface="微软雅黑" panose="020B0503020204020204" charset="-122"/>
                <a:ea typeface="微软雅黑" panose="020B0503020204020204" charset="-122"/>
                <a:cs typeface="微软雅黑" panose="020B0503020204020204" charset="-122"/>
                <a:sym typeface="+mn-ea"/>
              </a:rPr>
              <a:t>和上位机软件通用一个程序具备上位机系统的所有功能</a:t>
            </a:r>
            <a:endParaRPr lang="zh-CN" altLang="en-US" sz="1800">
              <a:latin typeface="微软雅黑" panose="020B0503020204020204" charset="-122"/>
              <a:ea typeface="微软雅黑" panose="020B0503020204020204" charset="-122"/>
              <a:cs typeface="微软雅黑" panose="020B0503020204020204" charset="-122"/>
            </a:endParaRPr>
          </a:p>
          <a:p>
            <a:pPr>
              <a:lnSpc>
                <a:spcPct val="80000"/>
              </a:lnSpc>
            </a:pPr>
            <a:r>
              <a:rPr lang="zh-CN" altLang="en-US" sz="1800">
                <a:latin typeface="微软雅黑" panose="020B0503020204020204" charset="-122"/>
                <a:ea typeface="微软雅黑" panose="020B0503020204020204" charset="-122"/>
                <a:cs typeface="微软雅黑" panose="020B0503020204020204" charset="-122"/>
                <a:sym typeface="+mn-ea"/>
              </a:rPr>
              <a:t>通讯协议暂定为国际标准接口</a:t>
            </a:r>
            <a:r>
              <a:rPr lang="en-US" altLang="zh-CN" sz="1800">
                <a:latin typeface="微软雅黑" panose="020B0503020204020204" charset="-122"/>
                <a:ea typeface="微软雅黑" panose="020B0503020204020204" charset="-122"/>
                <a:cs typeface="微软雅黑" panose="020B0503020204020204" charset="-122"/>
                <a:sym typeface="+mn-ea"/>
              </a:rPr>
              <a:t>Modbus RTU</a:t>
            </a:r>
            <a:r>
              <a:rPr lang="zh-CN" altLang="en-US" sz="1800">
                <a:latin typeface="微软雅黑" panose="020B0503020204020204" charset="-122"/>
                <a:ea typeface="微软雅黑" panose="020B0503020204020204" charset="-122"/>
                <a:cs typeface="微软雅黑" panose="020B0503020204020204" charset="-122"/>
                <a:sym typeface="+mn-ea"/>
              </a:rPr>
              <a:t>或</a:t>
            </a:r>
            <a:r>
              <a:rPr lang="en-US" altLang="zh-CN" sz="1800">
                <a:latin typeface="微软雅黑" panose="020B0503020204020204" charset="-122"/>
                <a:ea typeface="微软雅黑" panose="020B0503020204020204" charset="-122"/>
                <a:cs typeface="微软雅黑" panose="020B0503020204020204" charset="-122"/>
                <a:sym typeface="+mn-ea"/>
              </a:rPr>
              <a:t>Modbus TCP/IP</a:t>
            </a:r>
            <a:endParaRPr lang="en-US" altLang="zh-CN" sz="1800">
              <a:latin typeface="微软雅黑" panose="020B0503020204020204" charset="-122"/>
              <a:ea typeface="微软雅黑" panose="020B0503020204020204" charset="-122"/>
              <a:cs typeface="微软雅黑" panose="020B0503020204020204" charset="-122"/>
            </a:endParaRPr>
          </a:p>
          <a:p>
            <a:pPr algn="just">
              <a:lnSpc>
                <a:spcPct val="80000"/>
              </a:lnSpc>
              <a:buNone/>
            </a:pPr>
            <a:endParaRPr lang="zh-CN" altLang="en-US" sz="1800">
              <a:latin typeface="微软雅黑" panose="020B0503020204020204" charset="-122"/>
              <a:ea typeface="微软雅黑" panose="020B0503020204020204" charset="-122"/>
              <a:cs typeface="微软雅黑" panose="020B0503020204020204" charset="-122"/>
            </a:endParaRPr>
          </a:p>
          <a:p>
            <a:pPr algn="just">
              <a:lnSpc>
                <a:spcPct val="80000"/>
              </a:lnSpc>
              <a:buNone/>
            </a:pPr>
            <a:endParaRPr lang="zh-CN" altLang="en-US" sz="1800">
              <a:latin typeface="微软雅黑" panose="020B0503020204020204" charset="-122"/>
              <a:ea typeface="微软雅黑" panose="020B0503020204020204" charset="-122"/>
              <a:cs typeface="微软雅黑" panose="020B0503020204020204" charset="-122"/>
            </a:endParaRPr>
          </a:p>
          <a:p>
            <a:pPr algn="just">
              <a:lnSpc>
                <a:spcPct val="120000"/>
              </a:lnSpc>
              <a:buNone/>
            </a:pPr>
            <a:endParaRPr lang="zh-CN" altLang="en-US" sz="1800">
              <a:latin typeface="微软雅黑" panose="020B0503020204020204" charset="-122"/>
              <a:ea typeface="微软雅黑" panose="020B0503020204020204" charset="-122"/>
              <a:cs typeface="微软雅黑" panose="020B0503020204020204" charset="-122"/>
            </a:endParaRPr>
          </a:p>
          <a:p>
            <a:pPr algn="just">
              <a:lnSpc>
                <a:spcPct val="120000"/>
              </a:lnSpc>
              <a:buNone/>
            </a:pPr>
            <a:endParaRPr lang="zh-CN" altLang="en-US" sz="1800">
              <a:latin typeface="微软雅黑" panose="020B0503020204020204" charset="-122"/>
              <a:ea typeface="微软雅黑" panose="020B0503020204020204" charset="-122"/>
              <a:cs typeface="微软雅黑" panose="020B0503020204020204" charset="-122"/>
            </a:endParaRPr>
          </a:p>
          <a:p>
            <a:pPr marL="0" indent="0" algn="just">
              <a:lnSpc>
                <a:spcPct val="120000"/>
              </a:lnSpc>
              <a:buNone/>
            </a:pPr>
            <a:endParaRPr lang="zh-CN" altLang="en-US" sz="1800">
              <a:latin typeface="微软雅黑" panose="020B0503020204020204" charset="-122"/>
              <a:ea typeface="微软雅黑" panose="020B0503020204020204" charset="-122"/>
              <a:cs typeface="微软雅黑" panose="020B0503020204020204" charset="-122"/>
            </a:endParaRPr>
          </a:p>
          <a:p>
            <a:pPr algn="just">
              <a:lnSpc>
                <a:spcPct val="80000"/>
              </a:lnSpc>
              <a:buNone/>
            </a:pPr>
            <a:endParaRPr sz="1800">
              <a:latin typeface="微软雅黑" panose="020B0503020204020204" charset="-122"/>
              <a:ea typeface="微软雅黑" panose="020B0503020204020204" charset="-122"/>
              <a:cs typeface="微软雅黑" panose="020B0503020204020204" charset="-122"/>
            </a:endParaRPr>
          </a:p>
        </p:txBody>
      </p:sp>
      <p:pic>
        <p:nvPicPr>
          <p:cNvPr id="2" name="图片 1" descr="LOGO"/>
          <p:cNvPicPr>
            <a:picLocks noChangeAspect="1"/>
          </p:cNvPicPr>
          <p:nvPr/>
        </p:nvPicPr>
        <p:blipFill>
          <a:blip r:embed="rId1"/>
          <a:stretch>
            <a:fillRect/>
          </a:stretch>
        </p:blipFill>
        <p:spPr>
          <a:xfrm>
            <a:off x="10594975" y="99060"/>
            <a:ext cx="1134110" cy="586105"/>
          </a:xfrm>
          <a:prstGeom prst="rect">
            <a:avLst/>
          </a:prstGeom>
        </p:spPr>
      </p:pic>
      <p:grpSp>
        <p:nvGrpSpPr>
          <p:cNvPr id="5" name="组合 4"/>
          <p:cNvGrpSpPr/>
          <p:nvPr/>
        </p:nvGrpSpPr>
        <p:grpSpPr>
          <a:xfrm>
            <a:off x="280670" y="377190"/>
            <a:ext cx="681990" cy="288925"/>
            <a:chOff x="289" y="460"/>
            <a:chExt cx="1389" cy="588"/>
          </a:xfrm>
        </p:grpSpPr>
        <p:grpSp>
          <p:nvGrpSpPr>
            <p:cNvPr id="6" name="组合 5"/>
            <p:cNvGrpSpPr/>
            <p:nvPr/>
          </p:nvGrpSpPr>
          <p:grpSpPr>
            <a:xfrm rot="18900000">
              <a:off x="1062" y="460"/>
              <a:ext cx="616" cy="584"/>
              <a:chOff x="9851" y="5951"/>
              <a:chExt cx="972" cy="922"/>
            </a:xfrm>
          </p:grpSpPr>
          <p:sp>
            <p:nvSpPr>
              <p:cNvPr id="7" name="矩形 6"/>
              <p:cNvSpPr/>
              <p:nvPr/>
            </p:nvSpPr>
            <p:spPr>
              <a:xfrm>
                <a:off x="10061" y="6161"/>
                <a:ext cx="762" cy="712"/>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8" name="矩形 7"/>
              <p:cNvSpPr/>
              <p:nvPr/>
            </p:nvSpPr>
            <p:spPr>
              <a:xfrm>
                <a:off x="9851" y="5951"/>
                <a:ext cx="762" cy="7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nvGrpSpPr>
            <p:cNvPr id="9" name="组合 8"/>
            <p:cNvGrpSpPr/>
            <p:nvPr/>
          </p:nvGrpSpPr>
          <p:grpSpPr>
            <a:xfrm rot="18900000">
              <a:off x="680" y="460"/>
              <a:ext cx="616" cy="584"/>
              <a:chOff x="9851" y="5951"/>
              <a:chExt cx="972" cy="922"/>
            </a:xfrm>
          </p:grpSpPr>
          <p:sp>
            <p:nvSpPr>
              <p:cNvPr id="10" name="矩形 9"/>
              <p:cNvSpPr/>
              <p:nvPr/>
            </p:nvSpPr>
            <p:spPr>
              <a:xfrm>
                <a:off x="10061" y="6161"/>
                <a:ext cx="762" cy="712"/>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1" name="矩形 10"/>
              <p:cNvSpPr/>
              <p:nvPr/>
            </p:nvSpPr>
            <p:spPr>
              <a:xfrm>
                <a:off x="9851" y="5951"/>
                <a:ext cx="762" cy="7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nvGrpSpPr>
            <p:cNvPr id="12" name="组合 11"/>
            <p:cNvGrpSpPr/>
            <p:nvPr/>
          </p:nvGrpSpPr>
          <p:grpSpPr>
            <a:xfrm rot="18900000">
              <a:off x="289" y="464"/>
              <a:ext cx="616" cy="584"/>
              <a:chOff x="9851" y="5951"/>
              <a:chExt cx="972" cy="922"/>
            </a:xfrm>
          </p:grpSpPr>
          <p:sp>
            <p:nvSpPr>
              <p:cNvPr id="13" name="矩形 12"/>
              <p:cNvSpPr/>
              <p:nvPr/>
            </p:nvSpPr>
            <p:spPr>
              <a:xfrm>
                <a:off x="10061" y="6161"/>
                <a:ext cx="762" cy="712"/>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4" name="矩形 13"/>
              <p:cNvSpPr/>
              <p:nvPr/>
            </p:nvSpPr>
            <p:spPr>
              <a:xfrm>
                <a:off x="9851" y="5951"/>
                <a:ext cx="762" cy="7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sp>
        <p:nvSpPr>
          <p:cNvPr id="15" name="矩形 14"/>
          <p:cNvSpPr/>
          <p:nvPr/>
        </p:nvSpPr>
        <p:spPr>
          <a:xfrm>
            <a:off x="1044575" y="775335"/>
            <a:ext cx="10800080" cy="144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17" name="图片 16" descr="图片1"/>
          <p:cNvPicPr>
            <a:picLocks noChangeAspect="1"/>
          </p:cNvPicPr>
          <p:nvPr/>
        </p:nvPicPr>
        <p:blipFill>
          <a:blip r:embed="rId2"/>
          <a:stretch>
            <a:fillRect/>
          </a:stretch>
        </p:blipFill>
        <p:spPr>
          <a:xfrm>
            <a:off x="8112760" y="56515"/>
            <a:ext cx="2542540" cy="77152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000" advTm="10000">
        <p:cover/>
      </p:transition>
    </mc:Choice>
    <mc:Fallback>
      <p:transition spd="slow" advTm="10000">
        <p:cov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1" fill="hold" grpId="0" nodeType="after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500" fill="hold"/>
                                        <p:tgtEl>
                                          <p:spTgt spid="15"/>
                                        </p:tgtEl>
                                        <p:attrNameLst>
                                          <p:attrName>ppt_x</p:attrName>
                                        </p:attrNameLst>
                                      </p:cBhvr>
                                      <p:tavLst>
                                        <p:tav tm="0">
                                          <p:val>
                                            <p:strVal val="#ppt_x"/>
                                          </p:val>
                                        </p:tav>
                                        <p:tav tm="100000">
                                          <p:val>
                                            <p:strVal val="#ppt_x"/>
                                          </p:val>
                                        </p:tav>
                                      </p:tavLst>
                                    </p:anim>
                                    <p:anim calcmode="lin" valueType="num">
                                      <p:cBhvr additive="base">
                                        <p:cTn id="13" dur="500" fill="hold"/>
                                        <p:tgtEl>
                                          <p:spTgt spid="15"/>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22" presetClass="entr" presetSubtype="4" fill="hold" grpId="0" nodeType="afterEffect">
                                  <p:stCondLst>
                                    <p:cond delay="0"/>
                                  </p:stCondLst>
                                  <p:childTnLst>
                                    <p:set>
                                      <p:cBhvr>
                                        <p:cTn id="16" dur="1" fill="hold">
                                          <p:stCondLst>
                                            <p:cond delay="0"/>
                                          </p:stCondLst>
                                        </p:cTn>
                                        <p:tgtEl>
                                          <p:spTgt spid="41"/>
                                        </p:tgtEl>
                                        <p:attrNameLst>
                                          <p:attrName>style.visibility</p:attrName>
                                        </p:attrNameLst>
                                      </p:cBhvr>
                                      <p:to>
                                        <p:strVal val="visible"/>
                                      </p:to>
                                    </p:set>
                                    <p:animEffect transition="in" filter="wipe(down)">
                                      <p:cBhvr>
                                        <p:cTn id="17" dur="500"/>
                                        <p:tgtEl>
                                          <p:spTgt spid="41"/>
                                        </p:tgtEl>
                                      </p:cBhvr>
                                    </p:animEffect>
                                  </p:childTnLst>
                                </p:cTn>
                              </p:par>
                            </p:childTnLst>
                          </p:cTn>
                        </p:par>
                        <p:par>
                          <p:cTn id="18" fill="hold">
                            <p:stCondLst>
                              <p:cond delay="1500"/>
                            </p:stCondLst>
                            <p:childTnLst>
                              <p:par>
                                <p:cTn id="19" presetID="10" presetClass="entr" presetSubtype="0" fill="hold" nodeType="after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500"/>
                                        <p:tgtEl>
                                          <p:spTgt spid="17"/>
                                        </p:tgtEl>
                                      </p:cBhvr>
                                    </p:animEffect>
                                  </p:childTnLst>
                                </p:cTn>
                              </p:par>
                            </p:childTnLst>
                          </p:cTn>
                        </p:par>
                        <p:par>
                          <p:cTn id="22" fill="hold">
                            <p:stCondLst>
                              <p:cond delay="2000"/>
                            </p:stCondLst>
                            <p:childTnLst>
                              <p:par>
                                <p:cTn id="23" presetID="2" presetClass="entr" presetSubtype="2" fill="hold" nodeType="after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additive="base">
                                        <p:cTn id="25" dur="500" fill="hold"/>
                                        <p:tgtEl>
                                          <p:spTgt spid="2"/>
                                        </p:tgtEl>
                                        <p:attrNameLst>
                                          <p:attrName>ppt_x</p:attrName>
                                        </p:attrNameLst>
                                      </p:cBhvr>
                                      <p:tavLst>
                                        <p:tav tm="0">
                                          <p:val>
                                            <p:strVal val="1+#ppt_w/2"/>
                                          </p:val>
                                        </p:tav>
                                        <p:tav tm="100000">
                                          <p:val>
                                            <p:strVal val="#ppt_x"/>
                                          </p:val>
                                        </p:tav>
                                      </p:tavLst>
                                    </p:anim>
                                    <p:anim calcmode="lin" valueType="num">
                                      <p:cBhvr additive="base">
                                        <p:cTn id="26" dur="500" fill="hold"/>
                                        <p:tgtEl>
                                          <p:spTgt spid="2"/>
                                        </p:tgtEl>
                                        <p:attrNameLst>
                                          <p:attrName>ppt_y</p:attrName>
                                        </p:attrNameLst>
                                      </p:cBhvr>
                                      <p:tavLst>
                                        <p:tav tm="0">
                                          <p:val>
                                            <p:strVal val="#ppt_y"/>
                                          </p:val>
                                        </p:tav>
                                        <p:tav tm="100000">
                                          <p:val>
                                            <p:strVal val="#ppt_y"/>
                                          </p:val>
                                        </p:tav>
                                      </p:tavLst>
                                    </p:anim>
                                  </p:childTnLst>
                                </p:cTn>
                              </p:par>
                            </p:childTnLst>
                          </p:cTn>
                        </p:par>
                        <p:par>
                          <p:cTn id="27" fill="hold">
                            <p:stCondLst>
                              <p:cond delay="2500"/>
                            </p:stCondLst>
                            <p:childTnLst>
                              <p:par>
                                <p:cTn id="28" presetID="10" presetClass="entr" presetSubtype="0" fill="hold" grpId="0" nodeType="after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fade">
                                      <p:cBhvr>
                                        <p:cTn id="3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15" grpId="0" bldLvl="0" animBg="1"/>
      <p:bldP spid="4"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文本框 40"/>
          <p:cNvSpPr txBox="1"/>
          <p:nvPr/>
        </p:nvSpPr>
        <p:spPr>
          <a:xfrm>
            <a:off x="1170940" y="290830"/>
            <a:ext cx="4918075" cy="460375"/>
          </a:xfrm>
          <a:prstGeom prst="rect">
            <a:avLst/>
          </a:prstGeom>
          <a:noFill/>
        </p:spPr>
        <p:txBody>
          <a:bodyPr wrap="square" rtlCol="0">
            <a:spAutoFit/>
          </a:bodyPr>
          <a:p>
            <a:pPr lvl="0">
              <a:defRPr/>
            </a:pPr>
            <a:r>
              <a:rPr lang="zh-CN" altLang="en-US" sz="2400" b="1">
                <a:solidFill>
                  <a:srgbClr val="C00000"/>
                </a:solidFill>
                <a:latin typeface="微软雅黑" panose="020B0503020204020204" charset="-122"/>
                <a:ea typeface="微软雅黑" panose="020B0503020204020204" charset="-122"/>
                <a:sym typeface="+mn-ea"/>
              </a:rPr>
              <a:t>电气设计部件基础要求</a:t>
            </a:r>
            <a:endParaRPr lang="zh-CN" altLang="en-US" sz="2400" b="1" kern="0" dirty="0">
              <a:solidFill>
                <a:srgbClr val="C00000"/>
              </a:solidFill>
              <a:latin typeface="微软雅黑" panose="020B0503020204020204" charset="-122"/>
              <a:ea typeface="微软雅黑" panose="020B0503020204020204" charset="-122"/>
              <a:cs typeface="微软雅黑" panose="020B0503020204020204" charset="-122"/>
              <a:sym typeface="+mn-ea"/>
            </a:endParaRPr>
          </a:p>
        </p:txBody>
      </p:sp>
      <p:sp>
        <p:nvSpPr>
          <p:cNvPr id="4" name="文本占位符 6146"/>
          <p:cNvSpPr>
            <a:spLocks noGrp="1"/>
          </p:cNvSpPr>
          <p:nvPr/>
        </p:nvSpPr>
        <p:spPr>
          <a:xfrm>
            <a:off x="1019810" y="1009650"/>
            <a:ext cx="9575165" cy="5683250"/>
          </a:xfrm>
          <a:prstGeom prst="rect">
            <a:avLst/>
          </a:prstGeom>
        </p:spPr>
        <p:txBody>
          <a:bodyPr vert="horz" lIns="91440" tIns="45720" rIns="91440" bIns="45720" rtlCol="0" anchor="t">
            <a:noAutofit/>
          </a:bodyPr>
          <a:lstStyle>
            <a:lvl1pPr marL="228600" indent="-228600" algn="l" defTabSz="915035"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5035"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5035"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565" indent="-228600" algn="l" defTabSz="91503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503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5235" indent="-228600" algn="l" defTabSz="91503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503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635" indent="-228600" algn="l" defTabSz="91503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835" indent="-228600" algn="l" defTabSz="91503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90000"/>
              </a:lnSpc>
              <a:buNone/>
            </a:pPr>
            <a:r>
              <a:rPr lang="en-US" altLang="zh-CN" sz="1800">
                <a:latin typeface="微软雅黑" panose="020B0503020204020204" charset="-122"/>
                <a:ea typeface="微软雅黑" panose="020B0503020204020204" charset="-122"/>
                <a:cs typeface="微软雅黑" panose="020B0503020204020204" charset="-122"/>
                <a:sym typeface="+mn-ea"/>
              </a:rPr>
              <a:t>4)</a:t>
            </a:r>
            <a:r>
              <a:rPr lang="zh-CN" altLang="en-US" sz="1800">
                <a:latin typeface="微软雅黑" panose="020B0503020204020204" charset="-122"/>
                <a:ea typeface="微软雅黑" panose="020B0503020204020204" charset="-122"/>
                <a:cs typeface="微软雅黑" panose="020B0503020204020204" charset="-122"/>
                <a:sym typeface="+mn-ea"/>
              </a:rPr>
              <a:t>系统</a:t>
            </a:r>
            <a:r>
              <a:rPr lang="en-US" altLang="zh-CN" sz="1800">
                <a:latin typeface="微软雅黑" panose="020B0503020204020204" charset="-122"/>
                <a:ea typeface="微软雅黑" panose="020B0503020204020204" charset="-122"/>
                <a:cs typeface="微软雅黑" panose="020B0503020204020204" charset="-122"/>
                <a:sym typeface="+mn-ea"/>
              </a:rPr>
              <a:t>CORE</a:t>
            </a:r>
            <a:endParaRPr lang="en-US" altLang="zh-CN" sz="1800">
              <a:latin typeface="微软雅黑" panose="020B0503020204020204" charset="-122"/>
              <a:ea typeface="微软雅黑" panose="020B0503020204020204" charset="-122"/>
              <a:cs typeface="微软雅黑" panose="020B0503020204020204" charset="-122"/>
            </a:endParaRPr>
          </a:p>
          <a:p>
            <a:pPr marL="0" indent="0">
              <a:lnSpc>
                <a:spcPct val="120000"/>
              </a:lnSpc>
              <a:buNone/>
            </a:pPr>
            <a:r>
              <a:rPr lang="zh-CN" altLang="en-US" sz="1800">
                <a:latin typeface="微软雅黑" panose="020B0503020204020204" charset="-122"/>
                <a:ea typeface="微软雅黑" panose="020B0503020204020204" charset="-122"/>
                <a:cs typeface="微软雅黑" panose="020B0503020204020204" charset="-122"/>
                <a:sym typeface="+mn-ea"/>
              </a:rPr>
              <a:t>系统的核心就是</a:t>
            </a:r>
            <a:r>
              <a:rPr lang="en-US" altLang="zh-CN" sz="1800">
                <a:latin typeface="微软雅黑" panose="020B0503020204020204" charset="-122"/>
                <a:ea typeface="微软雅黑" panose="020B0503020204020204" charset="-122"/>
                <a:cs typeface="微软雅黑" panose="020B0503020204020204" charset="-122"/>
                <a:sym typeface="+mn-ea"/>
              </a:rPr>
              <a:t>CORE,</a:t>
            </a:r>
            <a:r>
              <a:rPr lang="zh-CN" altLang="en-US" sz="1800">
                <a:latin typeface="微软雅黑" panose="020B0503020204020204" charset="-122"/>
                <a:ea typeface="微软雅黑" panose="020B0503020204020204" charset="-122"/>
                <a:cs typeface="微软雅黑" panose="020B0503020204020204" charset="-122"/>
                <a:sym typeface="+mn-ea"/>
              </a:rPr>
              <a:t>它起到系统最关键的作用，它指挥者远程控制器如何工作同时收集着远程控制器的数据并与上位机及</a:t>
            </a:r>
            <a:r>
              <a:rPr lang="en-US" altLang="zh-CN" sz="1800">
                <a:latin typeface="微软雅黑" panose="020B0503020204020204" charset="-122"/>
                <a:ea typeface="微软雅黑" panose="020B0503020204020204" charset="-122"/>
                <a:cs typeface="微软雅黑" panose="020B0503020204020204" charset="-122"/>
                <a:sym typeface="+mn-ea"/>
              </a:rPr>
              <a:t>HMI</a:t>
            </a:r>
            <a:r>
              <a:rPr lang="zh-CN" altLang="en-US" sz="1800">
                <a:latin typeface="微软雅黑" panose="020B0503020204020204" charset="-122"/>
                <a:ea typeface="微软雅黑" panose="020B0503020204020204" charset="-122"/>
                <a:cs typeface="微软雅黑" panose="020B0503020204020204" charset="-122"/>
                <a:sym typeface="+mn-ea"/>
              </a:rPr>
              <a:t>交互数据</a:t>
            </a:r>
            <a:endParaRPr lang="zh-CN" altLang="en-US" sz="1800">
              <a:latin typeface="微软雅黑" panose="020B0503020204020204" charset="-122"/>
              <a:ea typeface="微软雅黑" panose="020B0503020204020204" charset="-122"/>
              <a:cs typeface="微软雅黑" panose="020B0503020204020204" charset="-122"/>
            </a:endParaRPr>
          </a:p>
          <a:p>
            <a:pPr>
              <a:lnSpc>
                <a:spcPct val="90000"/>
              </a:lnSpc>
              <a:buNone/>
            </a:pPr>
            <a:r>
              <a:rPr lang="en-US" altLang="zh-CN" sz="1800">
                <a:latin typeface="微软雅黑" panose="020B0503020204020204" charset="-122"/>
                <a:ea typeface="微软雅黑" panose="020B0503020204020204" charset="-122"/>
                <a:cs typeface="微软雅黑" panose="020B0503020204020204" charset="-122"/>
                <a:sym typeface="+mn-ea"/>
              </a:rPr>
              <a:t>A</a:t>
            </a:r>
            <a:r>
              <a:rPr lang="zh-CN" altLang="en-US" sz="1800">
                <a:latin typeface="微软雅黑" panose="020B0503020204020204" charset="-122"/>
                <a:ea typeface="微软雅黑" panose="020B0503020204020204" charset="-122"/>
                <a:cs typeface="微软雅黑" panose="020B0503020204020204" charset="-122"/>
                <a:sym typeface="+mn-ea"/>
              </a:rPr>
              <a:t>、硬件平台设计需满足以下要求</a:t>
            </a:r>
            <a:endParaRPr lang="zh-CN" altLang="en-US" sz="1800">
              <a:latin typeface="微软雅黑" panose="020B0503020204020204" charset="-122"/>
              <a:ea typeface="微软雅黑" panose="020B0503020204020204" charset="-122"/>
              <a:cs typeface="微软雅黑" panose="020B0503020204020204" charset="-122"/>
            </a:endParaRPr>
          </a:p>
          <a:p>
            <a:pPr>
              <a:lnSpc>
                <a:spcPct val="90000"/>
              </a:lnSpc>
            </a:pPr>
            <a:r>
              <a:rPr lang="zh-CN" altLang="en-US" sz="1800">
                <a:latin typeface="微软雅黑" panose="020B0503020204020204" charset="-122"/>
                <a:ea typeface="微软雅黑" panose="020B0503020204020204" charset="-122"/>
                <a:cs typeface="微软雅黑" panose="020B0503020204020204" charset="-122"/>
                <a:sym typeface="+mn-ea"/>
              </a:rPr>
              <a:t>常年待机不会死机</a:t>
            </a:r>
            <a:endParaRPr lang="zh-CN" altLang="en-US" sz="1800">
              <a:latin typeface="微软雅黑" panose="020B0503020204020204" charset="-122"/>
              <a:ea typeface="微软雅黑" panose="020B0503020204020204" charset="-122"/>
              <a:cs typeface="微软雅黑" panose="020B0503020204020204" charset="-122"/>
            </a:endParaRPr>
          </a:p>
          <a:p>
            <a:pPr>
              <a:lnSpc>
                <a:spcPct val="90000"/>
              </a:lnSpc>
            </a:pPr>
            <a:r>
              <a:rPr lang="en-US" altLang="zh-CN" sz="1800">
                <a:latin typeface="微软雅黑" panose="020B0503020204020204" charset="-122"/>
                <a:ea typeface="微软雅黑" panose="020B0503020204020204" charset="-122"/>
                <a:cs typeface="微软雅黑" panose="020B0503020204020204" charset="-122"/>
                <a:sym typeface="+mn-ea"/>
              </a:rPr>
              <a:t>-20℃-+70℃</a:t>
            </a:r>
            <a:r>
              <a:rPr lang="zh-CN" altLang="en-US" sz="1800">
                <a:latin typeface="微软雅黑" panose="020B0503020204020204" charset="-122"/>
                <a:ea typeface="微软雅黑" panose="020B0503020204020204" charset="-122"/>
                <a:cs typeface="微软雅黑" panose="020B0503020204020204" charset="-122"/>
                <a:sym typeface="+mn-ea"/>
              </a:rPr>
              <a:t>下可以正常工作</a:t>
            </a:r>
            <a:endParaRPr lang="zh-CN" altLang="en-US" sz="1800">
              <a:latin typeface="微软雅黑" panose="020B0503020204020204" charset="-122"/>
              <a:ea typeface="微软雅黑" panose="020B0503020204020204" charset="-122"/>
              <a:cs typeface="微软雅黑" panose="020B0503020204020204" charset="-122"/>
            </a:endParaRPr>
          </a:p>
          <a:p>
            <a:pPr>
              <a:lnSpc>
                <a:spcPct val="90000"/>
              </a:lnSpc>
            </a:pPr>
            <a:r>
              <a:rPr lang="zh-CN" altLang="en-US" sz="1800">
                <a:latin typeface="微软雅黑" panose="020B0503020204020204" charset="-122"/>
                <a:ea typeface="微软雅黑" panose="020B0503020204020204" charset="-122"/>
                <a:cs typeface="微软雅黑" panose="020B0503020204020204" charset="-122"/>
                <a:sym typeface="+mn-ea"/>
              </a:rPr>
              <a:t>运行</a:t>
            </a:r>
            <a:r>
              <a:rPr lang="en-US" altLang="zh-CN" sz="1800">
                <a:latin typeface="微软雅黑" panose="020B0503020204020204" charset="-122"/>
                <a:ea typeface="微软雅黑" panose="020B0503020204020204" charset="-122"/>
                <a:cs typeface="微软雅黑" panose="020B0503020204020204" charset="-122"/>
                <a:sym typeface="+mn-ea"/>
              </a:rPr>
              <a:t>Wince</a:t>
            </a:r>
            <a:r>
              <a:rPr lang="zh-CN" altLang="en-US" sz="1800">
                <a:latin typeface="微软雅黑" panose="020B0503020204020204" charset="-122"/>
                <a:ea typeface="微软雅黑" panose="020B0503020204020204" charset="-122"/>
                <a:cs typeface="微软雅黑" panose="020B0503020204020204" charset="-122"/>
                <a:sym typeface="+mn-ea"/>
              </a:rPr>
              <a:t>平台</a:t>
            </a:r>
            <a:endParaRPr lang="zh-CN" altLang="en-US" sz="1800">
              <a:latin typeface="微软雅黑" panose="020B0503020204020204" charset="-122"/>
              <a:ea typeface="微软雅黑" panose="020B0503020204020204" charset="-122"/>
              <a:cs typeface="微软雅黑" panose="020B0503020204020204" charset="-122"/>
            </a:endParaRPr>
          </a:p>
          <a:p>
            <a:pPr>
              <a:lnSpc>
                <a:spcPct val="90000"/>
              </a:lnSpc>
            </a:pPr>
            <a:r>
              <a:rPr lang="zh-CN" altLang="en-US" sz="1800">
                <a:latin typeface="微软雅黑" panose="020B0503020204020204" charset="-122"/>
                <a:ea typeface="微软雅黑" panose="020B0503020204020204" charset="-122"/>
                <a:cs typeface="微软雅黑" panose="020B0503020204020204" charset="-122"/>
                <a:sym typeface="+mn-ea"/>
              </a:rPr>
              <a:t>具有良好的电磁兼容性</a:t>
            </a:r>
            <a:endParaRPr lang="zh-CN" altLang="en-US" sz="1800">
              <a:latin typeface="微软雅黑" panose="020B0503020204020204" charset="-122"/>
              <a:ea typeface="微软雅黑" panose="020B0503020204020204" charset="-122"/>
              <a:cs typeface="微软雅黑" panose="020B0503020204020204" charset="-122"/>
            </a:endParaRPr>
          </a:p>
          <a:p>
            <a:pPr>
              <a:lnSpc>
                <a:spcPct val="90000"/>
              </a:lnSpc>
            </a:pPr>
            <a:r>
              <a:rPr lang="zh-CN" altLang="en-US" sz="1800">
                <a:latin typeface="微软雅黑" panose="020B0503020204020204" charset="-122"/>
                <a:ea typeface="微软雅黑" panose="020B0503020204020204" charset="-122"/>
                <a:cs typeface="微软雅黑" panose="020B0503020204020204" charset="-122"/>
                <a:sym typeface="+mn-ea"/>
              </a:rPr>
              <a:t>具备</a:t>
            </a:r>
            <a:r>
              <a:rPr lang="en-US" altLang="zh-CN" sz="1800">
                <a:latin typeface="微软雅黑" panose="020B0503020204020204" charset="-122"/>
                <a:ea typeface="微软雅黑" panose="020B0503020204020204" charset="-122"/>
                <a:cs typeface="微软雅黑" panose="020B0503020204020204" charset="-122"/>
                <a:sym typeface="+mn-ea"/>
              </a:rPr>
              <a:t>IO</a:t>
            </a:r>
            <a:r>
              <a:rPr lang="zh-CN" altLang="en-US" sz="1800">
                <a:latin typeface="微软雅黑" panose="020B0503020204020204" charset="-122"/>
                <a:ea typeface="微软雅黑" panose="020B0503020204020204" charset="-122"/>
                <a:cs typeface="微软雅黑" panose="020B0503020204020204" charset="-122"/>
                <a:sym typeface="+mn-ea"/>
              </a:rPr>
              <a:t>控制的输入输出及模拟量数据的读取（用于泵站及储脂站数据的收集）</a:t>
            </a:r>
            <a:endParaRPr lang="zh-CN" altLang="en-US" sz="1800">
              <a:latin typeface="微软雅黑" panose="020B0503020204020204" charset="-122"/>
              <a:ea typeface="微软雅黑" panose="020B0503020204020204" charset="-122"/>
              <a:cs typeface="微软雅黑" panose="020B0503020204020204" charset="-122"/>
            </a:endParaRPr>
          </a:p>
          <a:p>
            <a:pPr>
              <a:lnSpc>
                <a:spcPct val="90000"/>
              </a:lnSpc>
            </a:pPr>
            <a:r>
              <a:rPr lang="zh-CN" altLang="en-US" sz="1800">
                <a:latin typeface="微软雅黑" panose="020B0503020204020204" charset="-122"/>
                <a:ea typeface="微软雅黑" panose="020B0503020204020204" charset="-122"/>
                <a:cs typeface="微软雅黑" panose="020B0503020204020204" charset="-122"/>
                <a:sym typeface="+mn-ea"/>
              </a:rPr>
              <a:t>具备标准的通讯接口，可以跟远程系统进行通讯</a:t>
            </a:r>
            <a:endParaRPr lang="zh-CN" altLang="en-US" sz="1800">
              <a:latin typeface="微软雅黑" panose="020B0503020204020204" charset="-122"/>
              <a:ea typeface="微软雅黑" panose="020B0503020204020204" charset="-122"/>
              <a:cs typeface="微软雅黑" panose="020B0503020204020204" charset="-122"/>
            </a:endParaRPr>
          </a:p>
          <a:p>
            <a:pPr>
              <a:lnSpc>
                <a:spcPct val="90000"/>
              </a:lnSpc>
              <a:buNone/>
            </a:pPr>
            <a:r>
              <a:rPr lang="en-US" altLang="zh-CN" sz="1800">
                <a:latin typeface="微软雅黑" panose="020B0503020204020204" charset="-122"/>
                <a:ea typeface="微软雅黑" panose="020B0503020204020204" charset="-122"/>
                <a:cs typeface="微软雅黑" panose="020B0503020204020204" charset="-122"/>
                <a:sym typeface="+mn-ea"/>
              </a:rPr>
              <a:t>B</a:t>
            </a:r>
            <a:r>
              <a:rPr lang="zh-CN" altLang="en-US" sz="1800">
                <a:latin typeface="微软雅黑" panose="020B0503020204020204" charset="-122"/>
                <a:ea typeface="微软雅黑" panose="020B0503020204020204" charset="-122"/>
                <a:cs typeface="微软雅黑" panose="020B0503020204020204" charset="-122"/>
                <a:sym typeface="+mn-ea"/>
              </a:rPr>
              <a:t>、软件平台</a:t>
            </a:r>
            <a:endParaRPr lang="zh-CN" altLang="en-US" sz="1800">
              <a:latin typeface="微软雅黑" panose="020B0503020204020204" charset="-122"/>
              <a:ea typeface="微软雅黑" panose="020B0503020204020204" charset="-122"/>
              <a:cs typeface="微软雅黑" panose="020B0503020204020204" charset="-122"/>
            </a:endParaRPr>
          </a:p>
          <a:p>
            <a:pPr>
              <a:lnSpc>
                <a:spcPct val="90000"/>
              </a:lnSpc>
            </a:pPr>
            <a:r>
              <a:rPr lang="zh-CN" altLang="en-US" sz="1800">
                <a:latin typeface="微软雅黑" panose="020B0503020204020204" charset="-122"/>
                <a:ea typeface="微软雅黑" panose="020B0503020204020204" charset="-122"/>
                <a:cs typeface="微软雅黑" panose="020B0503020204020204" charset="-122"/>
                <a:sym typeface="+mn-ea"/>
              </a:rPr>
              <a:t>实现系统的所有控制</a:t>
            </a:r>
            <a:endParaRPr lang="zh-CN" altLang="en-US" sz="1800">
              <a:latin typeface="微软雅黑" panose="020B0503020204020204" charset="-122"/>
              <a:ea typeface="微软雅黑" panose="020B0503020204020204" charset="-122"/>
              <a:cs typeface="微软雅黑" panose="020B0503020204020204" charset="-122"/>
            </a:endParaRPr>
          </a:p>
          <a:p>
            <a:pPr>
              <a:lnSpc>
                <a:spcPct val="90000"/>
              </a:lnSpc>
            </a:pPr>
            <a:r>
              <a:rPr lang="zh-CN" altLang="en-US" sz="1800">
                <a:latin typeface="微软雅黑" panose="020B0503020204020204" charset="-122"/>
                <a:ea typeface="微软雅黑" panose="020B0503020204020204" charset="-122"/>
                <a:cs typeface="微软雅黑" panose="020B0503020204020204" charset="-122"/>
                <a:sym typeface="+mn-ea"/>
              </a:rPr>
              <a:t>软件平台可移植</a:t>
            </a:r>
            <a:endParaRPr lang="zh-CN" altLang="en-US" sz="1800">
              <a:latin typeface="微软雅黑" panose="020B0503020204020204" charset="-122"/>
              <a:ea typeface="微软雅黑" panose="020B0503020204020204" charset="-122"/>
              <a:cs typeface="微软雅黑" panose="020B0503020204020204" charset="-122"/>
            </a:endParaRPr>
          </a:p>
          <a:p>
            <a:pPr>
              <a:lnSpc>
                <a:spcPct val="90000"/>
              </a:lnSpc>
            </a:pPr>
            <a:r>
              <a:rPr lang="zh-CN" altLang="en-US" sz="1800">
                <a:latin typeface="微软雅黑" panose="020B0503020204020204" charset="-122"/>
                <a:ea typeface="微软雅黑" panose="020B0503020204020204" charset="-122"/>
                <a:cs typeface="微软雅黑" panose="020B0503020204020204" charset="-122"/>
                <a:sym typeface="+mn-ea"/>
              </a:rPr>
              <a:t>通讯协议暂定为国际标准接口</a:t>
            </a:r>
            <a:r>
              <a:rPr lang="en-US" altLang="zh-CN" sz="1800">
                <a:latin typeface="微软雅黑" panose="020B0503020204020204" charset="-122"/>
                <a:ea typeface="微软雅黑" panose="020B0503020204020204" charset="-122"/>
                <a:cs typeface="微软雅黑" panose="020B0503020204020204" charset="-122"/>
                <a:sym typeface="+mn-ea"/>
              </a:rPr>
              <a:t>Modbus RTU</a:t>
            </a:r>
            <a:r>
              <a:rPr lang="zh-CN" altLang="en-US" sz="1800">
                <a:latin typeface="微软雅黑" panose="020B0503020204020204" charset="-122"/>
                <a:ea typeface="微软雅黑" panose="020B0503020204020204" charset="-122"/>
                <a:cs typeface="微软雅黑" panose="020B0503020204020204" charset="-122"/>
                <a:sym typeface="+mn-ea"/>
              </a:rPr>
              <a:t>或</a:t>
            </a:r>
            <a:r>
              <a:rPr lang="en-US" altLang="zh-CN" sz="1800">
                <a:latin typeface="微软雅黑" panose="020B0503020204020204" charset="-122"/>
                <a:ea typeface="微软雅黑" panose="020B0503020204020204" charset="-122"/>
                <a:cs typeface="微软雅黑" panose="020B0503020204020204" charset="-122"/>
                <a:sym typeface="+mn-ea"/>
              </a:rPr>
              <a:t>Modbus TCP/IP</a:t>
            </a:r>
            <a:endParaRPr lang="en-US" altLang="zh-CN" sz="1800">
              <a:latin typeface="微软雅黑" panose="020B0503020204020204" charset="-122"/>
              <a:ea typeface="微软雅黑" panose="020B0503020204020204" charset="-122"/>
              <a:cs typeface="微软雅黑" panose="020B0503020204020204" charset="-122"/>
            </a:endParaRPr>
          </a:p>
          <a:p>
            <a:pPr>
              <a:lnSpc>
                <a:spcPct val="90000"/>
              </a:lnSpc>
            </a:pPr>
            <a:r>
              <a:rPr lang="zh-CN" altLang="en-US" sz="1800">
                <a:latin typeface="微软雅黑" panose="020B0503020204020204" charset="-122"/>
                <a:ea typeface="微软雅黑" panose="020B0503020204020204" charset="-122"/>
                <a:cs typeface="微软雅黑" panose="020B0503020204020204" charset="-122"/>
                <a:sym typeface="+mn-ea"/>
              </a:rPr>
              <a:t>可扩展至</a:t>
            </a:r>
            <a:r>
              <a:rPr lang="en-US" altLang="zh-CN" sz="1800">
                <a:latin typeface="微软雅黑" panose="020B0503020204020204" charset="-122"/>
                <a:ea typeface="微软雅黑" panose="020B0503020204020204" charset="-122"/>
                <a:cs typeface="微软雅黑" panose="020B0503020204020204" charset="-122"/>
                <a:sym typeface="+mn-ea"/>
              </a:rPr>
              <a:t>1000</a:t>
            </a:r>
            <a:r>
              <a:rPr lang="zh-CN" altLang="en-US" sz="1800">
                <a:latin typeface="微软雅黑" panose="020B0503020204020204" charset="-122"/>
                <a:ea typeface="微软雅黑" panose="020B0503020204020204" charset="-122"/>
                <a:cs typeface="微软雅黑" panose="020B0503020204020204" charset="-122"/>
                <a:sym typeface="+mn-ea"/>
              </a:rPr>
              <a:t>个润滑点</a:t>
            </a:r>
            <a:endParaRPr lang="zh-CN" altLang="en-US" sz="1800">
              <a:latin typeface="微软雅黑" panose="020B0503020204020204" charset="-122"/>
              <a:ea typeface="微软雅黑" panose="020B0503020204020204" charset="-122"/>
              <a:cs typeface="微软雅黑" panose="020B0503020204020204" charset="-122"/>
            </a:endParaRPr>
          </a:p>
          <a:p>
            <a:pPr>
              <a:lnSpc>
                <a:spcPct val="90000"/>
              </a:lnSpc>
            </a:pPr>
            <a:endParaRPr lang="zh-CN" altLang="en-US" sz="1800">
              <a:latin typeface="微软雅黑" panose="020B0503020204020204" charset="-122"/>
              <a:ea typeface="微软雅黑" panose="020B0503020204020204" charset="-122"/>
              <a:cs typeface="微软雅黑" panose="020B0503020204020204" charset="-122"/>
            </a:endParaRPr>
          </a:p>
          <a:p>
            <a:pPr>
              <a:lnSpc>
                <a:spcPct val="80000"/>
              </a:lnSpc>
              <a:buNone/>
            </a:pPr>
            <a:endParaRPr lang="en-US" altLang="zh-CN" sz="1800">
              <a:latin typeface="微软雅黑" panose="020B0503020204020204" charset="-122"/>
              <a:ea typeface="微软雅黑" panose="020B0503020204020204" charset="-122"/>
              <a:cs typeface="微软雅黑" panose="020B0503020204020204" charset="-122"/>
            </a:endParaRPr>
          </a:p>
          <a:p>
            <a:pPr algn="just">
              <a:lnSpc>
                <a:spcPct val="80000"/>
              </a:lnSpc>
              <a:buNone/>
            </a:pPr>
            <a:endParaRPr lang="zh-CN" altLang="en-US" sz="1800">
              <a:latin typeface="微软雅黑" panose="020B0503020204020204" charset="-122"/>
              <a:ea typeface="微软雅黑" panose="020B0503020204020204" charset="-122"/>
              <a:cs typeface="微软雅黑" panose="020B0503020204020204" charset="-122"/>
            </a:endParaRPr>
          </a:p>
          <a:p>
            <a:pPr algn="just">
              <a:lnSpc>
                <a:spcPct val="80000"/>
              </a:lnSpc>
              <a:buNone/>
            </a:pPr>
            <a:endParaRPr lang="zh-CN" altLang="en-US" sz="1800">
              <a:latin typeface="微软雅黑" panose="020B0503020204020204" charset="-122"/>
              <a:ea typeface="微软雅黑" panose="020B0503020204020204" charset="-122"/>
              <a:cs typeface="微软雅黑" panose="020B0503020204020204" charset="-122"/>
            </a:endParaRPr>
          </a:p>
          <a:p>
            <a:pPr algn="just">
              <a:lnSpc>
                <a:spcPct val="120000"/>
              </a:lnSpc>
              <a:buNone/>
            </a:pPr>
            <a:endParaRPr lang="zh-CN" altLang="en-US" sz="1800">
              <a:latin typeface="微软雅黑" panose="020B0503020204020204" charset="-122"/>
              <a:ea typeface="微软雅黑" panose="020B0503020204020204" charset="-122"/>
              <a:cs typeface="微软雅黑" panose="020B0503020204020204" charset="-122"/>
            </a:endParaRPr>
          </a:p>
          <a:p>
            <a:pPr algn="just">
              <a:lnSpc>
                <a:spcPct val="120000"/>
              </a:lnSpc>
              <a:buNone/>
            </a:pPr>
            <a:endParaRPr lang="zh-CN" altLang="en-US" sz="1800">
              <a:latin typeface="微软雅黑" panose="020B0503020204020204" charset="-122"/>
              <a:ea typeface="微软雅黑" panose="020B0503020204020204" charset="-122"/>
              <a:cs typeface="微软雅黑" panose="020B0503020204020204" charset="-122"/>
            </a:endParaRPr>
          </a:p>
          <a:p>
            <a:pPr marL="0" indent="0" algn="just">
              <a:lnSpc>
                <a:spcPct val="120000"/>
              </a:lnSpc>
              <a:buNone/>
            </a:pPr>
            <a:endParaRPr lang="zh-CN" altLang="en-US" sz="1800">
              <a:latin typeface="微软雅黑" panose="020B0503020204020204" charset="-122"/>
              <a:ea typeface="微软雅黑" panose="020B0503020204020204" charset="-122"/>
              <a:cs typeface="微软雅黑" panose="020B0503020204020204" charset="-122"/>
            </a:endParaRPr>
          </a:p>
          <a:p>
            <a:pPr algn="just">
              <a:lnSpc>
                <a:spcPct val="80000"/>
              </a:lnSpc>
              <a:buNone/>
            </a:pPr>
            <a:endParaRPr sz="1800">
              <a:latin typeface="微软雅黑" panose="020B0503020204020204" charset="-122"/>
              <a:ea typeface="微软雅黑" panose="020B0503020204020204" charset="-122"/>
              <a:cs typeface="微软雅黑" panose="020B0503020204020204" charset="-122"/>
            </a:endParaRPr>
          </a:p>
        </p:txBody>
      </p:sp>
      <p:pic>
        <p:nvPicPr>
          <p:cNvPr id="2" name="图片 1" descr="LOGO"/>
          <p:cNvPicPr>
            <a:picLocks noChangeAspect="1"/>
          </p:cNvPicPr>
          <p:nvPr/>
        </p:nvPicPr>
        <p:blipFill>
          <a:blip r:embed="rId1"/>
          <a:stretch>
            <a:fillRect/>
          </a:stretch>
        </p:blipFill>
        <p:spPr>
          <a:xfrm>
            <a:off x="10594975" y="97155"/>
            <a:ext cx="1134110" cy="586105"/>
          </a:xfrm>
          <a:prstGeom prst="rect">
            <a:avLst/>
          </a:prstGeom>
        </p:spPr>
      </p:pic>
      <p:grpSp>
        <p:nvGrpSpPr>
          <p:cNvPr id="5" name="组合 4"/>
          <p:cNvGrpSpPr/>
          <p:nvPr/>
        </p:nvGrpSpPr>
        <p:grpSpPr>
          <a:xfrm>
            <a:off x="280670" y="377190"/>
            <a:ext cx="681990" cy="288925"/>
            <a:chOff x="289" y="460"/>
            <a:chExt cx="1389" cy="588"/>
          </a:xfrm>
        </p:grpSpPr>
        <p:grpSp>
          <p:nvGrpSpPr>
            <p:cNvPr id="6" name="组合 5"/>
            <p:cNvGrpSpPr/>
            <p:nvPr/>
          </p:nvGrpSpPr>
          <p:grpSpPr>
            <a:xfrm rot="18900000">
              <a:off x="1062" y="460"/>
              <a:ext cx="616" cy="584"/>
              <a:chOff x="9851" y="5951"/>
              <a:chExt cx="972" cy="922"/>
            </a:xfrm>
          </p:grpSpPr>
          <p:sp>
            <p:nvSpPr>
              <p:cNvPr id="7" name="矩形 6"/>
              <p:cNvSpPr/>
              <p:nvPr/>
            </p:nvSpPr>
            <p:spPr>
              <a:xfrm>
                <a:off x="10061" y="6161"/>
                <a:ext cx="762" cy="712"/>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8" name="矩形 7"/>
              <p:cNvSpPr/>
              <p:nvPr/>
            </p:nvSpPr>
            <p:spPr>
              <a:xfrm>
                <a:off x="9851" y="5951"/>
                <a:ext cx="762" cy="7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nvGrpSpPr>
            <p:cNvPr id="9" name="组合 8"/>
            <p:cNvGrpSpPr/>
            <p:nvPr/>
          </p:nvGrpSpPr>
          <p:grpSpPr>
            <a:xfrm rot="18900000">
              <a:off x="680" y="460"/>
              <a:ext cx="616" cy="584"/>
              <a:chOff x="9851" y="5951"/>
              <a:chExt cx="972" cy="922"/>
            </a:xfrm>
          </p:grpSpPr>
          <p:sp>
            <p:nvSpPr>
              <p:cNvPr id="10" name="矩形 9"/>
              <p:cNvSpPr/>
              <p:nvPr/>
            </p:nvSpPr>
            <p:spPr>
              <a:xfrm>
                <a:off x="10061" y="6161"/>
                <a:ext cx="762" cy="712"/>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1" name="矩形 10"/>
              <p:cNvSpPr/>
              <p:nvPr/>
            </p:nvSpPr>
            <p:spPr>
              <a:xfrm>
                <a:off x="9851" y="5951"/>
                <a:ext cx="762" cy="7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nvGrpSpPr>
            <p:cNvPr id="12" name="组合 11"/>
            <p:cNvGrpSpPr/>
            <p:nvPr/>
          </p:nvGrpSpPr>
          <p:grpSpPr>
            <a:xfrm rot="18900000">
              <a:off x="289" y="464"/>
              <a:ext cx="616" cy="584"/>
              <a:chOff x="9851" y="5951"/>
              <a:chExt cx="972" cy="922"/>
            </a:xfrm>
          </p:grpSpPr>
          <p:sp>
            <p:nvSpPr>
              <p:cNvPr id="13" name="矩形 12"/>
              <p:cNvSpPr/>
              <p:nvPr/>
            </p:nvSpPr>
            <p:spPr>
              <a:xfrm>
                <a:off x="10061" y="6161"/>
                <a:ext cx="762" cy="712"/>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4" name="矩形 13"/>
              <p:cNvSpPr/>
              <p:nvPr/>
            </p:nvSpPr>
            <p:spPr>
              <a:xfrm>
                <a:off x="9851" y="5951"/>
                <a:ext cx="762" cy="7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sp>
        <p:nvSpPr>
          <p:cNvPr id="15" name="矩形 14"/>
          <p:cNvSpPr/>
          <p:nvPr/>
        </p:nvSpPr>
        <p:spPr>
          <a:xfrm>
            <a:off x="1044575" y="775335"/>
            <a:ext cx="10800080" cy="144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17" name="图片 16" descr="图片1"/>
          <p:cNvPicPr>
            <a:picLocks noChangeAspect="1"/>
          </p:cNvPicPr>
          <p:nvPr/>
        </p:nvPicPr>
        <p:blipFill>
          <a:blip r:embed="rId2"/>
          <a:stretch>
            <a:fillRect/>
          </a:stretch>
        </p:blipFill>
        <p:spPr>
          <a:xfrm>
            <a:off x="8112760" y="56515"/>
            <a:ext cx="2542540" cy="77152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000" advTm="10000">
        <p:cover/>
      </p:transition>
    </mc:Choice>
    <mc:Fallback>
      <p:transition spd="slow" advTm="10000">
        <p:cov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1" fill="hold" grpId="0" nodeType="after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500" fill="hold"/>
                                        <p:tgtEl>
                                          <p:spTgt spid="15"/>
                                        </p:tgtEl>
                                        <p:attrNameLst>
                                          <p:attrName>ppt_x</p:attrName>
                                        </p:attrNameLst>
                                      </p:cBhvr>
                                      <p:tavLst>
                                        <p:tav tm="0">
                                          <p:val>
                                            <p:strVal val="#ppt_x"/>
                                          </p:val>
                                        </p:tav>
                                        <p:tav tm="100000">
                                          <p:val>
                                            <p:strVal val="#ppt_x"/>
                                          </p:val>
                                        </p:tav>
                                      </p:tavLst>
                                    </p:anim>
                                    <p:anim calcmode="lin" valueType="num">
                                      <p:cBhvr additive="base">
                                        <p:cTn id="13" dur="500" fill="hold"/>
                                        <p:tgtEl>
                                          <p:spTgt spid="15"/>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22" presetClass="entr" presetSubtype="4" fill="hold" grpId="0" nodeType="afterEffect">
                                  <p:stCondLst>
                                    <p:cond delay="0"/>
                                  </p:stCondLst>
                                  <p:childTnLst>
                                    <p:set>
                                      <p:cBhvr>
                                        <p:cTn id="16" dur="1" fill="hold">
                                          <p:stCondLst>
                                            <p:cond delay="0"/>
                                          </p:stCondLst>
                                        </p:cTn>
                                        <p:tgtEl>
                                          <p:spTgt spid="41"/>
                                        </p:tgtEl>
                                        <p:attrNameLst>
                                          <p:attrName>style.visibility</p:attrName>
                                        </p:attrNameLst>
                                      </p:cBhvr>
                                      <p:to>
                                        <p:strVal val="visible"/>
                                      </p:to>
                                    </p:set>
                                    <p:animEffect transition="in" filter="wipe(down)">
                                      <p:cBhvr>
                                        <p:cTn id="17" dur="500"/>
                                        <p:tgtEl>
                                          <p:spTgt spid="41"/>
                                        </p:tgtEl>
                                      </p:cBhvr>
                                    </p:animEffect>
                                  </p:childTnLst>
                                </p:cTn>
                              </p:par>
                            </p:childTnLst>
                          </p:cTn>
                        </p:par>
                        <p:par>
                          <p:cTn id="18" fill="hold">
                            <p:stCondLst>
                              <p:cond delay="1500"/>
                            </p:stCondLst>
                            <p:childTnLst>
                              <p:par>
                                <p:cTn id="19" presetID="10" presetClass="entr" presetSubtype="0" fill="hold" nodeType="after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500"/>
                                        <p:tgtEl>
                                          <p:spTgt spid="17"/>
                                        </p:tgtEl>
                                      </p:cBhvr>
                                    </p:animEffect>
                                  </p:childTnLst>
                                </p:cTn>
                              </p:par>
                            </p:childTnLst>
                          </p:cTn>
                        </p:par>
                        <p:par>
                          <p:cTn id="22" fill="hold">
                            <p:stCondLst>
                              <p:cond delay="2000"/>
                            </p:stCondLst>
                            <p:childTnLst>
                              <p:par>
                                <p:cTn id="23" presetID="2" presetClass="entr" presetSubtype="2" fill="hold" nodeType="after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additive="base">
                                        <p:cTn id="25" dur="500" fill="hold"/>
                                        <p:tgtEl>
                                          <p:spTgt spid="2"/>
                                        </p:tgtEl>
                                        <p:attrNameLst>
                                          <p:attrName>ppt_x</p:attrName>
                                        </p:attrNameLst>
                                      </p:cBhvr>
                                      <p:tavLst>
                                        <p:tav tm="0">
                                          <p:val>
                                            <p:strVal val="1+#ppt_w/2"/>
                                          </p:val>
                                        </p:tav>
                                        <p:tav tm="100000">
                                          <p:val>
                                            <p:strVal val="#ppt_x"/>
                                          </p:val>
                                        </p:tav>
                                      </p:tavLst>
                                    </p:anim>
                                    <p:anim calcmode="lin" valueType="num">
                                      <p:cBhvr additive="base">
                                        <p:cTn id="26" dur="500" fill="hold"/>
                                        <p:tgtEl>
                                          <p:spTgt spid="2"/>
                                        </p:tgtEl>
                                        <p:attrNameLst>
                                          <p:attrName>ppt_y</p:attrName>
                                        </p:attrNameLst>
                                      </p:cBhvr>
                                      <p:tavLst>
                                        <p:tav tm="0">
                                          <p:val>
                                            <p:strVal val="#ppt_y"/>
                                          </p:val>
                                        </p:tav>
                                        <p:tav tm="100000">
                                          <p:val>
                                            <p:strVal val="#ppt_y"/>
                                          </p:val>
                                        </p:tav>
                                      </p:tavLst>
                                    </p:anim>
                                  </p:childTnLst>
                                </p:cTn>
                              </p:par>
                            </p:childTnLst>
                          </p:cTn>
                        </p:par>
                        <p:par>
                          <p:cTn id="27" fill="hold">
                            <p:stCondLst>
                              <p:cond delay="2500"/>
                            </p:stCondLst>
                            <p:childTnLst>
                              <p:par>
                                <p:cTn id="28" presetID="10" presetClass="entr" presetSubtype="0" fill="hold" grpId="0" nodeType="after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fade">
                                      <p:cBhvr>
                                        <p:cTn id="3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15" grpId="0" bldLvl="0" animBg="1"/>
      <p:bldP spid="4"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文本框 40"/>
          <p:cNvSpPr txBox="1"/>
          <p:nvPr/>
        </p:nvSpPr>
        <p:spPr>
          <a:xfrm>
            <a:off x="1170940" y="290830"/>
            <a:ext cx="4918075" cy="460375"/>
          </a:xfrm>
          <a:prstGeom prst="rect">
            <a:avLst/>
          </a:prstGeom>
          <a:noFill/>
        </p:spPr>
        <p:txBody>
          <a:bodyPr wrap="square" rtlCol="0">
            <a:spAutoFit/>
          </a:bodyPr>
          <a:p>
            <a:pPr lvl="0">
              <a:defRPr/>
            </a:pPr>
            <a:r>
              <a:rPr lang="zh-CN" altLang="en-US" sz="2400" b="1">
                <a:solidFill>
                  <a:srgbClr val="C00000"/>
                </a:solidFill>
                <a:latin typeface="微软雅黑" panose="020B0503020204020204" charset="-122"/>
                <a:ea typeface="微软雅黑" panose="020B0503020204020204" charset="-122"/>
                <a:sym typeface="+mn-ea"/>
              </a:rPr>
              <a:t>电气设计部件基础要求</a:t>
            </a:r>
            <a:endParaRPr lang="zh-CN" altLang="en-US" sz="2400" b="1" kern="0" dirty="0">
              <a:solidFill>
                <a:srgbClr val="C00000"/>
              </a:solidFill>
              <a:latin typeface="微软雅黑" panose="020B0503020204020204" charset="-122"/>
              <a:ea typeface="微软雅黑" panose="020B0503020204020204" charset="-122"/>
              <a:cs typeface="微软雅黑" panose="020B0503020204020204" charset="-122"/>
              <a:sym typeface="+mn-ea"/>
            </a:endParaRPr>
          </a:p>
        </p:txBody>
      </p:sp>
      <p:sp>
        <p:nvSpPr>
          <p:cNvPr id="4" name="文本占位符 6146"/>
          <p:cNvSpPr>
            <a:spLocks noGrp="1"/>
          </p:cNvSpPr>
          <p:nvPr/>
        </p:nvSpPr>
        <p:spPr>
          <a:xfrm>
            <a:off x="1019810" y="1009650"/>
            <a:ext cx="9575165" cy="5683250"/>
          </a:xfrm>
          <a:prstGeom prst="rect">
            <a:avLst/>
          </a:prstGeom>
        </p:spPr>
        <p:txBody>
          <a:bodyPr vert="horz" lIns="91440" tIns="45720" rIns="91440" bIns="45720" rtlCol="0" anchor="t">
            <a:noAutofit/>
          </a:bodyPr>
          <a:lstStyle>
            <a:lvl1pPr marL="228600" indent="-228600" algn="l" defTabSz="915035"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5035"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5035"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565" indent="-228600" algn="l" defTabSz="91503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503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5235" indent="-228600" algn="l" defTabSz="91503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503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635" indent="-228600" algn="l" defTabSz="91503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835" indent="-228600" algn="l" defTabSz="91503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buNone/>
            </a:pPr>
            <a:r>
              <a:rPr lang="en-US" altLang="zh-CN" sz="1800">
                <a:latin typeface="微软雅黑" panose="020B0503020204020204" charset="-122"/>
                <a:ea typeface="微软雅黑" panose="020B0503020204020204" charset="-122"/>
                <a:cs typeface="微软雅黑" panose="020B0503020204020204" charset="-122"/>
                <a:sym typeface="+mn-ea"/>
              </a:rPr>
              <a:t>5</a:t>
            </a:r>
            <a:r>
              <a:rPr lang="zh-CN" altLang="en-US" sz="1800">
                <a:latin typeface="微软雅黑" panose="020B0503020204020204" charset="-122"/>
                <a:ea typeface="微软雅黑" panose="020B0503020204020204" charset="-122"/>
                <a:cs typeface="微软雅黑" panose="020B0503020204020204" charset="-122"/>
                <a:sym typeface="+mn-ea"/>
              </a:rPr>
              <a:t>）</a:t>
            </a:r>
            <a:r>
              <a:rPr lang="en-US" altLang="zh-CN" sz="1800">
                <a:latin typeface="微软雅黑" panose="020B0503020204020204" charset="-122"/>
                <a:ea typeface="微软雅黑" panose="020B0503020204020204" charset="-122"/>
                <a:cs typeface="微软雅黑" panose="020B0503020204020204" charset="-122"/>
                <a:sym typeface="+mn-ea"/>
              </a:rPr>
              <a:t>Can</a:t>
            </a:r>
            <a:r>
              <a:rPr lang="zh-CN" altLang="en-US" sz="1800">
                <a:latin typeface="微软雅黑" panose="020B0503020204020204" charset="-122"/>
                <a:ea typeface="微软雅黑" panose="020B0503020204020204" charset="-122"/>
                <a:cs typeface="微软雅黑" panose="020B0503020204020204" charset="-122"/>
                <a:sym typeface="+mn-ea"/>
              </a:rPr>
              <a:t>远端模块</a:t>
            </a:r>
            <a:endParaRPr lang="zh-CN" altLang="en-US" sz="1800">
              <a:latin typeface="微软雅黑" panose="020B0503020204020204" charset="-122"/>
              <a:ea typeface="微软雅黑" panose="020B0503020204020204" charset="-122"/>
              <a:cs typeface="微软雅黑" panose="020B0503020204020204" charset="-122"/>
            </a:endParaRPr>
          </a:p>
          <a:p>
            <a:pPr>
              <a:lnSpc>
                <a:spcPct val="100000"/>
              </a:lnSpc>
              <a:buNone/>
            </a:pPr>
            <a:r>
              <a:rPr lang="zh-CN" altLang="en-US" sz="1800">
                <a:latin typeface="微软雅黑" panose="020B0503020204020204" charset="-122"/>
                <a:ea typeface="微软雅黑" panose="020B0503020204020204" charset="-122"/>
                <a:cs typeface="微软雅黑" panose="020B0503020204020204" charset="-122"/>
                <a:sym typeface="+mn-ea"/>
              </a:rPr>
              <a:t>硬件描述</a:t>
            </a:r>
            <a:endParaRPr lang="zh-CN" altLang="en-US" sz="1800">
              <a:latin typeface="微软雅黑" panose="020B0503020204020204" charset="-122"/>
              <a:ea typeface="微软雅黑" panose="020B0503020204020204" charset="-122"/>
              <a:cs typeface="微软雅黑" panose="020B0503020204020204" charset="-122"/>
            </a:endParaRPr>
          </a:p>
          <a:p>
            <a:pPr>
              <a:lnSpc>
                <a:spcPct val="100000"/>
              </a:lnSpc>
              <a:buNone/>
            </a:pPr>
            <a:r>
              <a:rPr lang="en-US" altLang="zh-CN" sz="1800">
                <a:latin typeface="微软雅黑" panose="020B0503020204020204" charset="-122"/>
                <a:ea typeface="微软雅黑" panose="020B0503020204020204" charset="-122"/>
                <a:cs typeface="微软雅黑" panose="020B0503020204020204" charset="-122"/>
                <a:sym typeface="+mn-ea"/>
              </a:rPr>
              <a:t>A</a:t>
            </a:r>
            <a:r>
              <a:rPr lang="zh-CN" altLang="en-US" sz="1800">
                <a:latin typeface="微软雅黑" panose="020B0503020204020204" charset="-122"/>
                <a:ea typeface="微软雅黑" panose="020B0503020204020204" charset="-122"/>
                <a:cs typeface="微软雅黑" panose="020B0503020204020204" charset="-122"/>
                <a:sym typeface="+mn-ea"/>
              </a:rPr>
              <a:t>、具备驱动电磁给油器的能力</a:t>
            </a:r>
            <a:endParaRPr lang="zh-CN" altLang="en-US" sz="1800">
              <a:latin typeface="微软雅黑" panose="020B0503020204020204" charset="-122"/>
              <a:ea typeface="微软雅黑" panose="020B0503020204020204" charset="-122"/>
              <a:cs typeface="微软雅黑" panose="020B0503020204020204" charset="-122"/>
            </a:endParaRPr>
          </a:p>
          <a:p>
            <a:pPr>
              <a:lnSpc>
                <a:spcPct val="100000"/>
              </a:lnSpc>
              <a:buNone/>
            </a:pPr>
            <a:r>
              <a:rPr lang="en-US" altLang="zh-CN" sz="1800">
                <a:latin typeface="微软雅黑" panose="020B0503020204020204" charset="-122"/>
                <a:ea typeface="微软雅黑" panose="020B0503020204020204" charset="-122"/>
                <a:cs typeface="微软雅黑" panose="020B0503020204020204" charset="-122"/>
                <a:sym typeface="+mn-ea"/>
              </a:rPr>
              <a:t>B</a:t>
            </a:r>
            <a:r>
              <a:rPr lang="zh-CN" altLang="en-US" sz="1800">
                <a:latin typeface="微软雅黑" panose="020B0503020204020204" charset="-122"/>
                <a:ea typeface="微软雅黑" panose="020B0503020204020204" charset="-122"/>
                <a:cs typeface="微软雅黑" panose="020B0503020204020204" charset="-122"/>
                <a:sym typeface="+mn-ea"/>
              </a:rPr>
              <a:t>、可以独立运行</a:t>
            </a:r>
            <a:endParaRPr lang="zh-CN" altLang="en-US" sz="1800">
              <a:latin typeface="微软雅黑" panose="020B0503020204020204" charset="-122"/>
              <a:ea typeface="微软雅黑" panose="020B0503020204020204" charset="-122"/>
              <a:cs typeface="微软雅黑" panose="020B0503020204020204" charset="-122"/>
            </a:endParaRPr>
          </a:p>
          <a:p>
            <a:pPr>
              <a:lnSpc>
                <a:spcPct val="100000"/>
              </a:lnSpc>
              <a:buNone/>
            </a:pPr>
            <a:r>
              <a:rPr lang="en-US" altLang="zh-CN" sz="1800">
                <a:latin typeface="微软雅黑" panose="020B0503020204020204" charset="-122"/>
                <a:ea typeface="微软雅黑" panose="020B0503020204020204" charset="-122"/>
                <a:cs typeface="微软雅黑" panose="020B0503020204020204" charset="-122"/>
                <a:sym typeface="+mn-ea"/>
              </a:rPr>
              <a:t>C</a:t>
            </a:r>
            <a:r>
              <a:rPr lang="zh-CN" altLang="en-US" sz="1800">
                <a:latin typeface="微软雅黑" panose="020B0503020204020204" charset="-122"/>
                <a:ea typeface="微软雅黑" panose="020B0503020204020204" charset="-122"/>
                <a:cs typeface="微软雅黑" panose="020B0503020204020204" charset="-122"/>
                <a:sym typeface="+mn-ea"/>
              </a:rPr>
              <a:t>、具备检测自身所处的环境温度及湿度</a:t>
            </a:r>
            <a:endParaRPr lang="zh-CN" altLang="en-US" sz="1800">
              <a:latin typeface="微软雅黑" panose="020B0503020204020204" charset="-122"/>
              <a:ea typeface="微软雅黑" panose="020B0503020204020204" charset="-122"/>
              <a:cs typeface="微软雅黑" panose="020B0503020204020204" charset="-122"/>
            </a:endParaRPr>
          </a:p>
          <a:p>
            <a:pPr>
              <a:lnSpc>
                <a:spcPct val="100000"/>
              </a:lnSpc>
              <a:buNone/>
            </a:pPr>
            <a:r>
              <a:rPr lang="en-US" altLang="zh-CN" sz="1800">
                <a:latin typeface="微软雅黑" panose="020B0503020204020204" charset="-122"/>
                <a:ea typeface="微软雅黑" panose="020B0503020204020204" charset="-122"/>
                <a:cs typeface="微软雅黑" panose="020B0503020204020204" charset="-122"/>
                <a:sym typeface="+mn-ea"/>
              </a:rPr>
              <a:t>D</a:t>
            </a:r>
            <a:r>
              <a:rPr lang="zh-CN" altLang="en-US" sz="1800">
                <a:latin typeface="微软雅黑" panose="020B0503020204020204" charset="-122"/>
                <a:ea typeface="微软雅黑" panose="020B0503020204020204" charset="-122"/>
                <a:cs typeface="微软雅黑" panose="020B0503020204020204" charset="-122"/>
                <a:sym typeface="+mn-ea"/>
              </a:rPr>
              <a:t>、具备短路保护能力，并在短路后不影响其他并行</a:t>
            </a:r>
            <a:r>
              <a:rPr lang="en-US" altLang="zh-CN" sz="1800">
                <a:latin typeface="微软雅黑" panose="020B0503020204020204" charset="-122"/>
                <a:ea typeface="微软雅黑" panose="020B0503020204020204" charset="-122"/>
                <a:cs typeface="微软雅黑" panose="020B0503020204020204" charset="-122"/>
                <a:sym typeface="+mn-ea"/>
              </a:rPr>
              <a:t>can</a:t>
            </a:r>
            <a:r>
              <a:rPr lang="zh-CN" altLang="en-US" sz="1800">
                <a:latin typeface="微软雅黑" panose="020B0503020204020204" charset="-122"/>
                <a:ea typeface="微软雅黑" panose="020B0503020204020204" charset="-122"/>
                <a:cs typeface="微软雅黑" panose="020B0503020204020204" charset="-122"/>
                <a:sym typeface="+mn-ea"/>
              </a:rPr>
              <a:t>模块</a:t>
            </a:r>
            <a:endParaRPr lang="zh-CN" altLang="en-US" sz="1800">
              <a:latin typeface="微软雅黑" panose="020B0503020204020204" charset="-122"/>
              <a:ea typeface="微软雅黑" panose="020B0503020204020204" charset="-122"/>
              <a:cs typeface="微软雅黑" panose="020B0503020204020204" charset="-122"/>
            </a:endParaRPr>
          </a:p>
          <a:p>
            <a:pPr>
              <a:lnSpc>
                <a:spcPct val="100000"/>
              </a:lnSpc>
              <a:buNone/>
            </a:pPr>
            <a:r>
              <a:rPr lang="en-US" altLang="zh-CN" sz="1800">
                <a:latin typeface="微软雅黑" panose="020B0503020204020204" charset="-122"/>
                <a:ea typeface="微软雅黑" panose="020B0503020204020204" charset="-122"/>
                <a:cs typeface="微软雅黑" panose="020B0503020204020204" charset="-122"/>
                <a:sym typeface="+mn-ea"/>
              </a:rPr>
              <a:t>E</a:t>
            </a:r>
            <a:r>
              <a:rPr lang="zh-CN" altLang="en-US" sz="1800">
                <a:latin typeface="微软雅黑" panose="020B0503020204020204" charset="-122"/>
                <a:ea typeface="微软雅黑" panose="020B0503020204020204" charset="-122"/>
                <a:cs typeface="微软雅黑" panose="020B0503020204020204" charset="-122"/>
                <a:sym typeface="+mn-ea"/>
              </a:rPr>
              <a:t>、具备故障鉴别能力，能够有效的监测到自身电路故障</a:t>
            </a:r>
            <a:endParaRPr lang="zh-CN" altLang="en-US" sz="1800">
              <a:latin typeface="微软雅黑" panose="020B0503020204020204" charset="-122"/>
              <a:ea typeface="微软雅黑" panose="020B0503020204020204" charset="-122"/>
              <a:cs typeface="微软雅黑" panose="020B0503020204020204" charset="-122"/>
            </a:endParaRPr>
          </a:p>
          <a:p>
            <a:pPr>
              <a:lnSpc>
                <a:spcPct val="100000"/>
              </a:lnSpc>
              <a:buNone/>
            </a:pPr>
            <a:r>
              <a:rPr lang="en-US" altLang="zh-CN" sz="1800">
                <a:latin typeface="微软雅黑" panose="020B0503020204020204" charset="-122"/>
                <a:ea typeface="微软雅黑" panose="020B0503020204020204" charset="-122"/>
                <a:cs typeface="微软雅黑" panose="020B0503020204020204" charset="-122"/>
                <a:sym typeface="+mn-ea"/>
              </a:rPr>
              <a:t>F</a:t>
            </a:r>
            <a:r>
              <a:rPr lang="zh-CN" altLang="en-US" sz="1800">
                <a:latin typeface="微软雅黑" panose="020B0503020204020204" charset="-122"/>
                <a:ea typeface="微软雅黑" panose="020B0503020204020204" charset="-122"/>
                <a:cs typeface="微软雅黑" panose="020B0503020204020204" charset="-122"/>
                <a:sym typeface="+mn-ea"/>
              </a:rPr>
              <a:t>、远端</a:t>
            </a:r>
            <a:r>
              <a:rPr lang="en-US" altLang="zh-CN" sz="1800">
                <a:latin typeface="微软雅黑" panose="020B0503020204020204" charset="-122"/>
                <a:ea typeface="微软雅黑" panose="020B0503020204020204" charset="-122"/>
                <a:cs typeface="微软雅黑" panose="020B0503020204020204" charset="-122"/>
                <a:sym typeface="+mn-ea"/>
              </a:rPr>
              <a:t>ID</a:t>
            </a:r>
            <a:r>
              <a:rPr lang="zh-CN" altLang="en-US" sz="1800">
                <a:latin typeface="微软雅黑" panose="020B0503020204020204" charset="-122"/>
                <a:ea typeface="微软雅黑" panose="020B0503020204020204" charset="-122"/>
                <a:cs typeface="微软雅黑" panose="020B0503020204020204" charset="-122"/>
                <a:sym typeface="+mn-ea"/>
              </a:rPr>
              <a:t>的设定需要通俗易懂，具备推广能力</a:t>
            </a:r>
            <a:endParaRPr lang="zh-CN" altLang="en-US" sz="1800">
              <a:latin typeface="微软雅黑" panose="020B0503020204020204" charset="-122"/>
              <a:ea typeface="微软雅黑" panose="020B0503020204020204" charset="-122"/>
              <a:cs typeface="微软雅黑" panose="020B0503020204020204" charset="-122"/>
            </a:endParaRPr>
          </a:p>
          <a:p>
            <a:pPr>
              <a:lnSpc>
                <a:spcPct val="100000"/>
              </a:lnSpc>
              <a:buNone/>
            </a:pPr>
            <a:r>
              <a:rPr lang="en-US" altLang="zh-CN" sz="1800">
                <a:latin typeface="微软雅黑" panose="020B0503020204020204" charset="-122"/>
                <a:ea typeface="微软雅黑" panose="020B0503020204020204" charset="-122"/>
                <a:cs typeface="微软雅黑" panose="020B0503020204020204" charset="-122"/>
                <a:sym typeface="+mn-ea"/>
              </a:rPr>
              <a:t>G</a:t>
            </a:r>
            <a:r>
              <a:rPr lang="zh-CN" altLang="en-US" sz="1800">
                <a:latin typeface="微软雅黑" panose="020B0503020204020204" charset="-122"/>
                <a:ea typeface="微软雅黑" panose="020B0503020204020204" charset="-122"/>
                <a:cs typeface="微软雅黑" panose="020B0503020204020204" charset="-122"/>
                <a:sym typeface="+mn-ea"/>
              </a:rPr>
              <a:t>、线路设计不再使用接线</a:t>
            </a:r>
            <a:endParaRPr lang="zh-CN" altLang="en-US" sz="1800">
              <a:latin typeface="微软雅黑" panose="020B0503020204020204" charset="-122"/>
              <a:ea typeface="微软雅黑" panose="020B0503020204020204" charset="-122"/>
              <a:cs typeface="微软雅黑" panose="020B0503020204020204" charset="-122"/>
            </a:endParaRPr>
          </a:p>
          <a:p>
            <a:pPr>
              <a:lnSpc>
                <a:spcPct val="100000"/>
              </a:lnSpc>
              <a:buNone/>
            </a:pPr>
            <a:r>
              <a:rPr lang="en-US" altLang="zh-CN" sz="1800">
                <a:latin typeface="微软雅黑" panose="020B0503020204020204" charset="-122"/>
                <a:ea typeface="微软雅黑" panose="020B0503020204020204" charset="-122"/>
                <a:cs typeface="微软雅黑" panose="020B0503020204020204" charset="-122"/>
                <a:sym typeface="+mn-ea"/>
              </a:rPr>
              <a:t>H</a:t>
            </a:r>
            <a:r>
              <a:rPr lang="zh-CN" altLang="en-US" sz="1800">
                <a:latin typeface="微软雅黑" panose="020B0503020204020204" charset="-122"/>
                <a:ea typeface="微软雅黑" panose="020B0503020204020204" charset="-122"/>
                <a:cs typeface="微软雅黑" panose="020B0503020204020204" charset="-122"/>
                <a:sym typeface="+mn-ea"/>
              </a:rPr>
              <a:t>、防水等级</a:t>
            </a:r>
            <a:r>
              <a:rPr lang="en-US" altLang="zh-CN" sz="1800">
                <a:latin typeface="微软雅黑" panose="020B0503020204020204" charset="-122"/>
                <a:ea typeface="微软雅黑" panose="020B0503020204020204" charset="-122"/>
                <a:cs typeface="微软雅黑" panose="020B0503020204020204" charset="-122"/>
                <a:sym typeface="+mn-ea"/>
              </a:rPr>
              <a:t>ip65  </a:t>
            </a:r>
            <a:endParaRPr lang="en-US" altLang="zh-CN" sz="1800">
              <a:latin typeface="微软雅黑" panose="020B0503020204020204" charset="-122"/>
              <a:ea typeface="微软雅黑" panose="020B0503020204020204" charset="-122"/>
              <a:cs typeface="微软雅黑" panose="020B0503020204020204" charset="-122"/>
            </a:endParaRPr>
          </a:p>
          <a:p>
            <a:pPr>
              <a:lnSpc>
                <a:spcPct val="100000"/>
              </a:lnSpc>
              <a:buNone/>
            </a:pPr>
            <a:r>
              <a:rPr lang="en-US" altLang="zh-CN" sz="1800">
                <a:latin typeface="微软雅黑" panose="020B0503020204020204" charset="-122"/>
                <a:ea typeface="微软雅黑" panose="020B0503020204020204" charset="-122"/>
                <a:cs typeface="微软雅黑" panose="020B0503020204020204" charset="-122"/>
                <a:sym typeface="+mn-ea"/>
              </a:rPr>
              <a:t>I</a:t>
            </a:r>
            <a:r>
              <a:rPr lang="zh-CN" altLang="en-US" sz="1800">
                <a:latin typeface="微软雅黑" panose="020B0503020204020204" charset="-122"/>
                <a:ea typeface="微软雅黑" panose="020B0503020204020204" charset="-122"/>
                <a:cs typeface="微软雅黑" panose="020B0503020204020204" charset="-122"/>
                <a:sym typeface="+mn-ea"/>
              </a:rPr>
              <a:t>、设计工作电源、板子电源、通讯信号供给七芯电揽</a:t>
            </a:r>
            <a:endParaRPr lang="zh-CN" altLang="en-US" sz="1800">
              <a:latin typeface="微软雅黑" panose="020B0503020204020204" charset="-122"/>
              <a:ea typeface="微软雅黑" panose="020B0503020204020204" charset="-122"/>
              <a:cs typeface="微软雅黑" panose="020B0503020204020204" charset="-122"/>
            </a:endParaRPr>
          </a:p>
          <a:p>
            <a:pPr>
              <a:lnSpc>
                <a:spcPct val="100000"/>
              </a:lnSpc>
              <a:buNone/>
            </a:pPr>
            <a:r>
              <a:rPr lang="en-US" altLang="zh-CN" sz="1800">
                <a:latin typeface="微软雅黑" panose="020B0503020204020204" charset="-122"/>
                <a:ea typeface="微软雅黑" panose="020B0503020204020204" charset="-122"/>
                <a:cs typeface="微软雅黑" panose="020B0503020204020204" charset="-122"/>
                <a:sym typeface="+mn-ea"/>
              </a:rPr>
              <a:t>J</a:t>
            </a:r>
            <a:r>
              <a:rPr lang="zh-CN" altLang="en-US" sz="1800">
                <a:latin typeface="微软雅黑" panose="020B0503020204020204" charset="-122"/>
                <a:ea typeface="微软雅黑" panose="020B0503020204020204" charset="-122"/>
                <a:cs typeface="微软雅黑" panose="020B0503020204020204" charset="-122"/>
                <a:sym typeface="+mn-ea"/>
              </a:rPr>
              <a:t>、设计具备</a:t>
            </a:r>
            <a:r>
              <a:rPr lang="en-US" altLang="zh-CN" sz="1800">
                <a:latin typeface="微软雅黑" panose="020B0503020204020204" charset="-122"/>
                <a:ea typeface="微软雅黑" panose="020B0503020204020204" charset="-122"/>
                <a:cs typeface="微软雅黑" panose="020B0503020204020204" charset="-122"/>
                <a:sym typeface="+mn-ea"/>
              </a:rPr>
              <a:t>4-20ma</a:t>
            </a:r>
            <a:r>
              <a:rPr lang="zh-CN" altLang="en-US" sz="1800">
                <a:latin typeface="微软雅黑" panose="020B0503020204020204" charset="-122"/>
                <a:ea typeface="微软雅黑" panose="020B0503020204020204" charset="-122"/>
                <a:cs typeface="微软雅黑" panose="020B0503020204020204" charset="-122"/>
                <a:sym typeface="+mn-ea"/>
              </a:rPr>
              <a:t>模拟量通道</a:t>
            </a:r>
            <a:endParaRPr lang="zh-CN" altLang="en-US" sz="1800">
              <a:latin typeface="微软雅黑" panose="020B0503020204020204" charset="-122"/>
              <a:ea typeface="微软雅黑" panose="020B0503020204020204" charset="-122"/>
              <a:cs typeface="微软雅黑" panose="020B0503020204020204" charset="-122"/>
            </a:endParaRPr>
          </a:p>
          <a:p>
            <a:pPr>
              <a:lnSpc>
                <a:spcPct val="100000"/>
              </a:lnSpc>
              <a:buNone/>
            </a:pPr>
            <a:endParaRPr lang="en-US" altLang="zh-CN" sz="1800">
              <a:latin typeface="微软雅黑" panose="020B0503020204020204" charset="-122"/>
              <a:ea typeface="微软雅黑" panose="020B0503020204020204" charset="-122"/>
              <a:cs typeface="微软雅黑" panose="020B0503020204020204" charset="-122"/>
            </a:endParaRPr>
          </a:p>
          <a:p>
            <a:pPr algn="just">
              <a:lnSpc>
                <a:spcPct val="100000"/>
              </a:lnSpc>
              <a:buNone/>
            </a:pPr>
            <a:endParaRPr lang="zh-CN" altLang="en-US" sz="1800">
              <a:latin typeface="微软雅黑" panose="020B0503020204020204" charset="-122"/>
              <a:ea typeface="微软雅黑" panose="020B0503020204020204" charset="-122"/>
              <a:cs typeface="微软雅黑" panose="020B0503020204020204" charset="-122"/>
            </a:endParaRPr>
          </a:p>
          <a:p>
            <a:pPr algn="just">
              <a:lnSpc>
                <a:spcPct val="100000"/>
              </a:lnSpc>
              <a:buNone/>
            </a:pPr>
            <a:endParaRPr lang="zh-CN" altLang="en-US" sz="1800">
              <a:latin typeface="微软雅黑" panose="020B0503020204020204" charset="-122"/>
              <a:ea typeface="微软雅黑" panose="020B0503020204020204" charset="-122"/>
              <a:cs typeface="微软雅黑" panose="020B0503020204020204" charset="-122"/>
            </a:endParaRPr>
          </a:p>
          <a:p>
            <a:pPr algn="just">
              <a:lnSpc>
                <a:spcPct val="100000"/>
              </a:lnSpc>
              <a:buNone/>
            </a:pPr>
            <a:endParaRPr lang="zh-CN" altLang="en-US" sz="1800">
              <a:latin typeface="微软雅黑" panose="020B0503020204020204" charset="-122"/>
              <a:ea typeface="微软雅黑" panose="020B0503020204020204" charset="-122"/>
              <a:cs typeface="微软雅黑" panose="020B0503020204020204" charset="-122"/>
            </a:endParaRPr>
          </a:p>
          <a:p>
            <a:pPr algn="just">
              <a:lnSpc>
                <a:spcPct val="100000"/>
              </a:lnSpc>
              <a:buNone/>
            </a:pPr>
            <a:endParaRPr lang="zh-CN" altLang="en-US" sz="1800">
              <a:latin typeface="微软雅黑" panose="020B0503020204020204" charset="-122"/>
              <a:ea typeface="微软雅黑" panose="020B0503020204020204" charset="-122"/>
              <a:cs typeface="微软雅黑" panose="020B0503020204020204" charset="-122"/>
            </a:endParaRPr>
          </a:p>
          <a:p>
            <a:pPr marL="0" indent="0" algn="just">
              <a:lnSpc>
                <a:spcPct val="100000"/>
              </a:lnSpc>
              <a:buNone/>
            </a:pPr>
            <a:endParaRPr lang="zh-CN" altLang="en-US" sz="1800">
              <a:latin typeface="微软雅黑" panose="020B0503020204020204" charset="-122"/>
              <a:ea typeface="微软雅黑" panose="020B0503020204020204" charset="-122"/>
              <a:cs typeface="微软雅黑" panose="020B0503020204020204" charset="-122"/>
            </a:endParaRPr>
          </a:p>
          <a:p>
            <a:pPr algn="just">
              <a:lnSpc>
                <a:spcPct val="80000"/>
              </a:lnSpc>
              <a:buNone/>
            </a:pPr>
            <a:endParaRPr sz="1800">
              <a:latin typeface="微软雅黑" panose="020B0503020204020204" charset="-122"/>
              <a:ea typeface="微软雅黑" panose="020B0503020204020204" charset="-122"/>
              <a:cs typeface="微软雅黑" panose="020B0503020204020204" charset="-122"/>
            </a:endParaRPr>
          </a:p>
        </p:txBody>
      </p:sp>
      <p:pic>
        <p:nvPicPr>
          <p:cNvPr id="2" name="图片 1" descr="LOGO"/>
          <p:cNvPicPr>
            <a:picLocks noChangeAspect="1"/>
          </p:cNvPicPr>
          <p:nvPr/>
        </p:nvPicPr>
        <p:blipFill>
          <a:blip r:embed="rId1"/>
          <a:stretch>
            <a:fillRect/>
          </a:stretch>
        </p:blipFill>
        <p:spPr>
          <a:xfrm>
            <a:off x="10594975" y="99060"/>
            <a:ext cx="1134110" cy="586105"/>
          </a:xfrm>
          <a:prstGeom prst="rect">
            <a:avLst/>
          </a:prstGeom>
        </p:spPr>
      </p:pic>
      <p:grpSp>
        <p:nvGrpSpPr>
          <p:cNvPr id="5" name="组合 4"/>
          <p:cNvGrpSpPr/>
          <p:nvPr/>
        </p:nvGrpSpPr>
        <p:grpSpPr>
          <a:xfrm>
            <a:off x="280670" y="377190"/>
            <a:ext cx="681990" cy="288925"/>
            <a:chOff x="289" y="460"/>
            <a:chExt cx="1389" cy="588"/>
          </a:xfrm>
        </p:grpSpPr>
        <p:grpSp>
          <p:nvGrpSpPr>
            <p:cNvPr id="6" name="组合 5"/>
            <p:cNvGrpSpPr/>
            <p:nvPr/>
          </p:nvGrpSpPr>
          <p:grpSpPr>
            <a:xfrm rot="18900000">
              <a:off x="1062" y="460"/>
              <a:ext cx="616" cy="584"/>
              <a:chOff x="9851" y="5951"/>
              <a:chExt cx="972" cy="922"/>
            </a:xfrm>
          </p:grpSpPr>
          <p:sp>
            <p:nvSpPr>
              <p:cNvPr id="7" name="矩形 6"/>
              <p:cNvSpPr/>
              <p:nvPr/>
            </p:nvSpPr>
            <p:spPr>
              <a:xfrm>
                <a:off x="10061" y="6161"/>
                <a:ext cx="762" cy="712"/>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8" name="矩形 7"/>
              <p:cNvSpPr/>
              <p:nvPr/>
            </p:nvSpPr>
            <p:spPr>
              <a:xfrm>
                <a:off x="9851" y="5951"/>
                <a:ext cx="762" cy="7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nvGrpSpPr>
            <p:cNvPr id="9" name="组合 8"/>
            <p:cNvGrpSpPr/>
            <p:nvPr/>
          </p:nvGrpSpPr>
          <p:grpSpPr>
            <a:xfrm rot="18900000">
              <a:off x="680" y="460"/>
              <a:ext cx="616" cy="584"/>
              <a:chOff x="9851" y="5951"/>
              <a:chExt cx="972" cy="922"/>
            </a:xfrm>
          </p:grpSpPr>
          <p:sp>
            <p:nvSpPr>
              <p:cNvPr id="10" name="矩形 9"/>
              <p:cNvSpPr/>
              <p:nvPr/>
            </p:nvSpPr>
            <p:spPr>
              <a:xfrm>
                <a:off x="10061" y="6161"/>
                <a:ext cx="762" cy="712"/>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1" name="矩形 10"/>
              <p:cNvSpPr/>
              <p:nvPr/>
            </p:nvSpPr>
            <p:spPr>
              <a:xfrm>
                <a:off x="9851" y="5951"/>
                <a:ext cx="762" cy="7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nvGrpSpPr>
            <p:cNvPr id="12" name="组合 11"/>
            <p:cNvGrpSpPr/>
            <p:nvPr/>
          </p:nvGrpSpPr>
          <p:grpSpPr>
            <a:xfrm rot="18900000">
              <a:off x="289" y="464"/>
              <a:ext cx="616" cy="584"/>
              <a:chOff x="9851" y="5951"/>
              <a:chExt cx="972" cy="922"/>
            </a:xfrm>
          </p:grpSpPr>
          <p:sp>
            <p:nvSpPr>
              <p:cNvPr id="13" name="矩形 12"/>
              <p:cNvSpPr/>
              <p:nvPr/>
            </p:nvSpPr>
            <p:spPr>
              <a:xfrm>
                <a:off x="10061" y="6161"/>
                <a:ext cx="762" cy="712"/>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4" name="矩形 13"/>
              <p:cNvSpPr/>
              <p:nvPr/>
            </p:nvSpPr>
            <p:spPr>
              <a:xfrm>
                <a:off x="9851" y="5951"/>
                <a:ext cx="762" cy="7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sp>
        <p:nvSpPr>
          <p:cNvPr id="15" name="矩形 14"/>
          <p:cNvSpPr/>
          <p:nvPr/>
        </p:nvSpPr>
        <p:spPr>
          <a:xfrm>
            <a:off x="1044575" y="775335"/>
            <a:ext cx="10800080" cy="144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17" name="图片 16" descr="图片1"/>
          <p:cNvPicPr>
            <a:picLocks noChangeAspect="1"/>
          </p:cNvPicPr>
          <p:nvPr/>
        </p:nvPicPr>
        <p:blipFill>
          <a:blip r:embed="rId2"/>
          <a:stretch>
            <a:fillRect/>
          </a:stretch>
        </p:blipFill>
        <p:spPr>
          <a:xfrm>
            <a:off x="8112760" y="56515"/>
            <a:ext cx="2542540" cy="77152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000" advTm="10000">
        <p:cover/>
      </p:transition>
    </mc:Choice>
    <mc:Fallback>
      <p:transition spd="slow" advTm="10000">
        <p:cov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1" fill="hold" grpId="0" nodeType="after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500" fill="hold"/>
                                        <p:tgtEl>
                                          <p:spTgt spid="15"/>
                                        </p:tgtEl>
                                        <p:attrNameLst>
                                          <p:attrName>ppt_x</p:attrName>
                                        </p:attrNameLst>
                                      </p:cBhvr>
                                      <p:tavLst>
                                        <p:tav tm="0">
                                          <p:val>
                                            <p:strVal val="#ppt_x"/>
                                          </p:val>
                                        </p:tav>
                                        <p:tav tm="100000">
                                          <p:val>
                                            <p:strVal val="#ppt_x"/>
                                          </p:val>
                                        </p:tav>
                                      </p:tavLst>
                                    </p:anim>
                                    <p:anim calcmode="lin" valueType="num">
                                      <p:cBhvr additive="base">
                                        <p:cTn id="13" dur="500" fill="hold"/>
                                        <p:tgtEl>
                                          <p:spTgt spid="15"/>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22" presetClass="entr" presetSubtype="4" fill="hold" grpId="0" nodeType="afterEffect">
                                  <p:stCondLst>
                                    <p:cond delay="0"/>
                                  </p:stCondLst>
                                  <p:childTnLst>
                                    <p:set>
                                      <p:cBhvr>
                                        <p:cTn id="16" dur="1" fill="hold">
                                          <p:stCondLst>
                                            <p:cond delay="0"/>
                                          </p:stCondLst>
                                        </p:cTn>
                                        <p:tgtEl>
                                          <p:spTgt spid="41"/>
                                        </p:tgtEl>
                                        <p:attrNameLst>
                                          <p:attrName>style.visibility</p:attrName>
                                        </p:attrNameLst>
                                      </p:cBhvr>
                                      <p:to>
                                        <p:strVal val="visible"/>
                                      </p:to>
                                    </p:set>
                                    <p:animEffect transition="in" filter="wipe(down)">
                                      <p:cBhvr>
                                        <p:cTn id="17" dur="500"/>
                                        <p:tgtEl>
                                          <p:spTgt spid="41"/>
                                        </p:tgtEl>
                                      </p:cBhvr>
                                    </p:animEffect>
                                  </p:childTnLst>
                                </p:cTn>
                              </p:par>
                            </p:childTnLst>
                          </p:cTn>
                        </p:par>
                        <p:par>
                          <p:cTn id="18" fill="hold">
                            <p:stCondLst>
                              <p:cond delay="1500"/>
                            </p:stCondLst>
                            <p:childTnLst>
                              <p:par>
                                <p:cTn id="19" presetID="10" presetClass="entr" presetSubtype="0" fill="hold" nodeType="after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500"/>
                                        <p:tgtEl>
                                          <p:spTgt spid="17"/>
                                        </p:tgtEl>
                                      </p:cBhvr>
                                    </p:animEffect>
                                  </p:childTnLst>
                                </p:cTn>
                              </p:par>
                            </p:childTnLst>
                          </p:cTn>
                        </p:par>
                        <p:par>
                          <p:cTn id="22" fill="hold">
                            <p:stCondLst>
                              <p:cond delay="2000"/>
                            </p:stCondLst>
                            <p:childTnLst>
                              <p:par>
                                <p:cTn id="23" presetID="2" presetClass="entr" presetSubtype="2" fill="hold" nodeType="after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additive="base">
                                        <p:cTn id="25" dur="500" fill="hold"/>
                                        <p:tgtEl>
                                          <p:spTgt spid="2"/>
                                        </p:tgtEl>
                                        <p:attrNameLst>
                                          <p:attrName>ppt_x</p:attrName>
                                        </p:attrNameLst>
                                      </p:cBhvr>
                                      <p:tavLst>
                                        <p:tav tm="0">
                                          <p:val>
                                            <p:strVal val="1+#ppt_w/2"/>
                                          </p:val>
                                        </p:tav>
                                        <p:tav tm="100000">
                                          <p:val>
                                            <p:strVal val="#ppt_x"/>
                                          </p:val>
                                        </p:tav>
                                      </p:tavLst>
                                    </p:anim>
                                    <p:anim calcmode="lin" valueType="num">
                                      <p:cBhvr additive="base">
                                        <p:cTn id="26" dur="500" fill="hold"/>
                                        <p:tgtEl>
                                          <p:spTgt spid="2"/>
                                        </p:tgtEl>
                                        <p:attrNameLst>
                                          <p:attrName>ppt_y</p:attrName>
                                        </p:attrNameLst>
                                      </p:cBhvr>
                                      <p:tavLst>
                                        <p:tav tm="0">
                                          <p:val>
                                            <p:strVal val="#ppt_y"/>
                                          </p:val>
                                        </p:tav>
                                        <p:tav tm="100000">
                                          <p:val>
                                            <p:strVal val="#ppt_y"/>
                                          </p:val>
                                        </p:tav>
                                      </p:tavLst>
                                    </p:anim>
                                  </p:childTnLst>
                                </p:cTn>
                              </p:par>
                            </p:childTnLst>
                          </p:cTn>
                        </p:par>
                        <p:par>
                          <p:cTn id="27" fill="hold">
                            <p:stCondLst>
                              <p:cond delay="2500"/>
                            </p:stCondLst>
                            <p:childTnLst>
                              <p:par>
                                <p:cTn id="28" presetID="10" presetClass="entr" presetSubtype="0" fill="hold" grpId="0" nodeType="after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fade">
                                      <p:cBhvr>
                                        <p:cTn id="3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15" grpId="0" bldLvl="0" animBg="1"/>
      <p:bldP spid="4"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文本框 40"/>
          <p:cNvSpPr txBox="1"/>
          <p:nvPr/>
        </p:nvSpPr>
        <p:spPr>
          <a:xfrm>
            <a:off x="1170940" y="290830"/>
            <a:ext cx="4918075" cy="460375"/>
          </a:xfrm>
          <a:prstGeom prst="rect">
            <a:avLst/>
          </a:prstGeom>
          <a:noFill/>
        </p:spPr>
        <p:txBody>
          <a:bodyPr wrap="square" rtlCol="0">
            <a:spAutoFit/>
          </a:bodyPr>
          <a:p>
            <a:pPr lvl="0">
              <a:defRPr/>
            </a:pPr>
            <a:r>
              <a:rPr lang="zh-CN" altLang="en-US" sz="2400" b="1">
                <a:solidFill>
                  <a:srgbClr val="C00000"/>
                </a:solidFill>
                <a:latin typeface="微软雅黑" panose="020B0503020204020204" charset="-122"/>
                <a:ea typeface="微软雅黑" panose="020B0503020204020204" charset="-122"/>
                <a:sym typeface="+mn-ea"/>
              </a:rPr>
              <a:t>电气设计部件基础要求</a:t>
            </a:r>
            <a:endParaRPr lang="zh-CN" altLang="en-US" sz="2400" b="1" kern="0" dirty="0">
              <a:solidFill>
                <a:srgbClr val="C00000"/>
              </a:solidFill>
              <a:latin typeface="微软雅黑" panose="020B0503020204020204" charset="-122"/>
              <a:ea typeface="微软雅黑" panose="020B0503020204020204" charset="-122"/>
              <a:cs typeface="微软雅黑" panose="020B0503020204020204" charset="-122"/>
              <a:sym typeface="+mn-ea"/>
            </a:endParaRPr>
          </a:p>
        </p:txBody>
      </p:sp>
      <p:sp>
        <p:nvSpPr>
          <p:cNvPr id="4" name="文本占位符 6146"/>
          <p:cNvSpPr>
            <a:spLocks noGrp="1"/>
          </p:cNvSpPr>
          <p:nvPr/>
        </p:nvSpPr>
        <p:spPr>
          <a:xfrm>
            <a:off x="1019810" y="1009650"/>
            <a:ext cx="9575165" cy="4974590"/>
          </a:xfrm>
          <a:prstGeom prst="rect">
            <a:avLst/>
          </a:prstGeom>
        </p:spPr>
        <p:txBody>
          <a:bodyPr vert="horz" lIns="91440" tIns="45720" rIns="91440" bIns="45720" rtlCol="0" anchor="t">
            <a:noAutofit/>
          </a:bodyPr>
          <a:lstStyle>
            <a:lvl1pPr marL="228600" indent="-228600" algn="l" defTabSz="915035"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5035"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5035"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565" indent="-228600" algn="l" defTabSz="91503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503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5235" indent="-228600" algn="l" defTabSz="91503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503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635" indent="-228600" algn="l" defTabSz="91503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835" indent="-228600" algn="l" defTabSz="91503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buNone/>
            </a:pPr>
            <a:r>
              <a:rPr lang="en-US" altLang="zh-CN" sz="1800">
                <a:latin typeface="微软雅黑" panose="020B0503020204020204" charset="-122"/>
                <a:ea typeface="微软雅黑" panose="020B0503020204020204" charset="-122"/>
                <a:cs typeface="微软雅黑" panose="020B0503020204020204" charset="-122"/>
                <a:sym typeface="+mn-ea"/>
              </a:rPr>
              <a:t>6</a:t>
            </a:r>
            <a:r>
              <a:rPr lang="zh-CN" altLang="en-US" sz="1800">
                <a:latin typeface="微软雅黑" panose="020B0503020204020204" charset="-122"/>
                <a:ea typeface="微软雅黑" panose="020B0503020204020204" charset="-122"/>
                <a:cs typeface="微软雅黑" panose="020B0503020204020204" charset="-122"/>
                <a:sym typeface="+mn-ea"/>
              </a:rPr>
              <a:t>）传感器</a:t>
            </a:r>
            <a:endParaRPr lang="zh-CN" altLang="en-US" sz="1800">
              <a:latin typeface="微软雅黑" panose="020B0503020204020204" charset="-122"/>
              <a:ea typeface="微软雅黑" panose="020B0503020204020204" charset="-122"/>
              <a:cs typeface="微软雅黑" panose="020B0503020204020204" charset="-122"/>
            </a:endParaRPr>
          </a:p>
          <a:p>
            <a:pPr>
              <a:lnSpc>
                <a:spcPct val="100000"/>
              </a:lnSpc>
              <a:buNone/>
            </a:pPr>
            <a:r>
              <a:rPr lang="zh-CN" altLang="en-US" sz="1800">
                <a:latin typeface="微软雅黑" panose="020B0503020204020204" charset="-122"/>
                <a:ea typeface="微软雅黑" panose="020B0503020204020204" charset="-122"/>
                <a:cs typeface="微软雅黑" panose="020B0503020204020204" charset="-122"/>
                <a:sym typeface="+mn-ea"/>
              </a:rPr>
              <a:t>系统中所用到的传感器包含压力、压差、液位、温度、重力、流量、轴承在线检测等几种传感器</a:t>
            </a:r>
            <a:endParaRPr lang="zh-CN" altLang="en-US" sz="1800">
              <a:latin typeface="微软雅黑" panose="020B0503020204020204" charset="-122"/>
              <a:ea typeface="微软雅黑" panose="020B0503020204020204" charset="-122"/>
              <a:cs typeface="微软雅黑" panose="020B0503020204020204" charset="-122"/>
            </a:endParaRPr>
          </a:p>
          <a:p>
            <a:pPr>
              <a:lnSpc>
                <a:spcPct val="140000"/>
              </a:lnSpc>
              <a:buNone/>
            </a:pPr>
            <a:r>
              <a:rPr lang="zh-CN" altLang="en-US" sz="1800">
                <a:latin typeface="微软雅黑" panose="020B0503020204020204" charset="-122"/>
                <a:ea typeface="微软雅黑" panose="020B0503020204020204" charset="-122"/>
                <a:cs typeface="微软雅黑" panose="020B0503020204020204" charset="-122"/>
                <a:sym typeface="+mn-ea"/>
              </a:rPr>
              <a:t>其中压力、 压差、液位、温度、重力、轴承在线检测设计均为标准电流模拟量信号范围</a:t>
            </a:r>
            <a:r>
              <a:rPr lang="en-US" altLang="zh-CN" sz="1800">
                <a:latin typeface="微软雅黑" panose="020B0503020204020204" charset="-122"/>
                <a:ea typeface="微软雅黑" panose="020B0503020204020204" charset="-122"/>
                <a:cs typeface="微软雅黑" panose="020B0503020204020204" charset="-122"/>
                <a:sym typeface="+mn-ea"/>
              </a:rPr>
              <a:t>4-20ma</a:t>
            </a:r>
            <a:r>
              <a:rPr lang="zh-CN" altLang="en-US" sz="1800">
                <a:latin typeface="微软雅黑" panose="020B0503020204020204" charset="-122"/>
                <a:ea typeface="微软雅黑" panose="020B0503020204020204" charset="-122"/>
                <a:cs typeface="微软雅黑" panose="020B0503020204020204" charset="-122"/>
                <a:sym typeface="+mn-ea"/>
              </a:rPr>
              <a:t>，供电电压</a:t>
            </a:r>
            <a:r>
              <a:rPr lang="en-US" altLang="zh-CN" sz="1800">
                <a:latin typeface="微软雅黑" panose="020B0503020204020204" charset="-122"/>
                <a:ea typeface="微软雅黑" panose="020B0503020204020204" charset="-122"/>
                <a:cs typeface="微软雅黑" panose="020B0503020204020204" charset="-122"/>
                <a:sym typeface="+mn-ea"/>
              </a:rPr>
              <a:t>DC24V</a:t>
            </a:r>
            <a:r>
              <a:rPr lang="zh-CN" altLang="en-US" sz="1800">
                <a:latin typeface="微软雅黑" panose="020B0503020204020204" charset="-122"/>
                <a:ea typeface="微软雅黑" panose="020B0503020204020204" charset="-122"/>
                <a:cs typeface="微软雅黑" panose="020B0503020204020204" charset="-122"/>
                <a:sym typeface="+mn-ea"/>
              </a:rPr>
              <a:t>流量传感器为数字信号，各个传感器的应用范围</a:t>
            </a:r>
            <a:endParaRPr lang="zh-CN" altLang="en-US" sz="1800">
              <a:latin typeface="微软雅黑" panose="020B0503020204020204" charset="-122"/>
              <a:ea typeface="微软雅黑" panose="020B0503020204020204" charset="-122"/>
              <a:cs typeface="微软雅黑" panose="020B0503020204020204" charset="-122"/>
            </a:endParaRPr>
          </a:p>
          <a:p>
            <a:pPr>
              <a:lnSpc>
                <a:spcPct val="100000"/>
              </a:lnSpc>
              <a:buNone/>
            </a:pPr>
            <a:r>
              <a:rPr lang="en-US" altLang="zh-CN" sz="1800">
                <a:latin typeface="微软雅黑" panose="020B0503020204020204" charset="-122"/>
                <a:ea typeface="微软雅黑" panose="020B0503020204020204" charset="-122"/>
                <a:cs typeface="微软雅黑" panose="020B0503020204020204" charset="-122"/>
                <a:sym typeface="+mn-ea"/>
              </a:rPr>
              <a:t>1</a:t>
            </a:r>
            <a:r>
              <a:rPr lang="zh-CN" altLang="en-US" sz="1800">
                <a:latin typeface="微软雅黑" panose="020B0503020204020204" charset="-122"/>
                <a:ea typeface="微软雅黑" panose="020B0503020204020204" charset="-122"/>
                <a:cs typeface="微软雅黑" panose="020B0503020204020204" charset="-122"/>
                <a:sym typeface="+mn-ea"/>
              </a:rPr>
              <a:t>）压力：用于检测管道压力，及安全阀报警</a:t>
            </a:r>
            <a:endParaRPr lang="zh-CN" altLang="en-US" sz="1800">
              <a:latin typeface="微软雅黑" panose="020B0503020204020204" charset="-122"/>
              <a:ea typeface="微软雅黑" panose="020B0503020204020204" charset="-122"/>
              <a:cs typeface="微软雅黑" panose="020B0503020204020204" charset="-122"/>
            </a:endParaRPr>
          </a:p>
          <a:p>
            <a:pPr>
              <a:lnSpc>
                <a:spcPct val="100000"/>
              </a:lnSpc>
              <a:buNone/>
            </a:pPr>
            <a:r>
              <a:rPr lang="en-US" altLang="zh-CN" sz="1800">
                <a:latin typeface="微软雅黑" panose="020B0503020204020204" charset="-122"/>
                <a:ea typeface="微软雅黑" panose="020B0503020204020204" charset="-122"/>
                <a:cs typeface="微软雅黑" panose="020B0503020204020204" charset="-122"/>
                <a:sym typeface="+mn-ea"/>
              </a:rPr>
              <a:t>2</a:t>
            </a:r>
            <a:r>
              <a:rPr lang="zh-CN" altLang="en-US" sz="1800">
                <a:latin typeface="微软雅黑" panose="020B0503020204020204" charset="-122"/>
                <a:ea typeface="微软雅黑" panose="020B0503020204020204" charset="-122"/>
                <a:cs typeface="微软雅黑" panose="020B0503020204020204" charset="-122"/>
                <a:sym typeface="+mn-ea"/>
              </a:rPr>
              <a:t>）压差：用于检测过滤器是否堵塞，目前没有成品</a:t>
            </a:r>
            <a:endParaRPr lang="zh-CN" altLang="en-US" sz="1800">
              <a:latin typeface="微软雅黑" panose="020B0503020204020204" charset="-122"/>
              <a:ea typeface="微软雅黑" panose="020B0503020204020204" charset="-122"/>
              <a:cs typeface="微软雅黑" panose="020B0503020204020204" charset="-122"/>
            </a:endParaRPr>
          </a:p>
          <a:p>
            <a:pPr>
              <a:lnSpc>
                <a:spcPct val="100000"/>
              </a:lnSpc>
              <a:buNone/>
            </a:pPr>
            <a:r>
              <a:rPr lang="en-US" altLang="zh-CN" sz="1800">
                <a:latin typeface="微软雅黑" panose="020B0503020204020204" charset="-122"/>
                <a:ea typeface="微软雅黑" panose="020B0503020204020204" charset="-122"/>
                <a:cs typeface="微软雅黑" panose="020B0503020204020204" charset="-122"/>
                <a:sym typeface="+mn-ea"/>
              </a:rPr>
              <a:t>3</a:t>
            </a:r>
            <a:r>
              <a:rPr lang="zh-CN" altLang="en-US" sz="1800">
                <a:latin typeface="微软雅黑" panose="020B0503020204020204" charset="-122"/>
                <a:ea typeface="微软雅黑" panose="020B0503020204020204" charset="-122"/>
                <a:cs typeface="微软雅黑" panose="020B0503020204020204" charset="-122"/>
                <a:sym typeface="+mn-ea"/>
              </a:rPr>
              <a:t>）温度：集成与</a:t>
            </a:r>
            <a:r>
              <a:rPr lang="en-US" altLang="zh-CN" sz="1800">
                <a:latin typeface="微软雅黑" panose="020B0503020204020204" charset="-122"/>
                <a:ea typeface="微软雅黑" panose="020B0503020204020204" charset="-122"/>
                <a:cs typeface="微软雅黑" panose="020B0503020204020204" charset="-122"/>
                <a:sym typeface="+mn-ea"/>
              </a:rPr>
              <a:t>can</a:t>
            </a:r>
            <a:r>
              <a:rPr lang="zh-CN" altLang="en-US" sz="1800">
                <a:latin typeface="微软雅黑" panose="020B0503020204020204" charset="-122"/>
                <a:ea typeface="微软雅黑" panose="020B0503020204020204" charset="-122"/>
                <a:cs typeface="微软雅黑" panose="020B0503020204020204" charset="-122"/>
                <a:sym typeface="+mn-ea"/>
              </a:rPr>
              <a:t>远端模块上，检测模块所处的环境温度或者轴承温度</a:t>
            </a:r>
            <a:endParaRPr lang="zh-CN" altLang="en-US" sz="1800">
              <a:latin typeface="微软雅黑" panose="020B0503020204020204" charset="-122"/>
              <a:ea typeface="微软雅黑" panose="020B0503020204020204" charset="-122"/>
              <a:cs typeface="微软雅黑" panose="020B0503020204020204" charset="-122"/>
            </a:endParaRPr>
          </a:p>
          <a:p>
            <a:pPr>
              <a:lnSpc>
                <a:spcPct val="100000"/>
              </a:lnSpc>
              <a:buNone/>
            </a:pPr>
            <a:r>
              <a:rPr lang="en-US" altLang="zh-CN" sz="1800">
                <a:latin typeface="微软雅黑" panose="020B0503020204020204" charset="-122"/>
                <a:ea typeface="微软雅黑" panose="020B0503020204020204" charset="-122"/>
                <a:cs typeface="微软雅黑" panose="020B0503020204020204" charset="-122"/>
                <a:sym typeface="+mn-ea"/>
              </a:rPr>
              <a:t>4</a:t>
            </a:r>
            <a:r>
              <a:rPr lang="zh-CN" altLang="en-US" sz="1800">
                <a:latin typeface="微软雅黑" panose="020B0503020204020204" charset="-122"/>
                <a:ea typeface="微软雅黑" panose="020B0503020204020204" charset="-122"/>
                <a:cs typeface="微软雅黑" panose="020B0503020204020204" charset="-122"/>
                <a:sym typeface="+mn-ea"/>
              </a:rPr>
              <a:t>）液位：用于测量油罐的油位</a:t>
            </a:r>
            <a:endParaRPr lang="zh-CN" altLang="en-US" sz="1800">
              <a:latin typeface="微软雅黑" panose="020B0503020204020204" charset="-122"/>
              <a:ea typeface="微软雅黑" panose="020B0503020204020204" charset="-122"/>
              <a:cs typeface="微软雅黑" panose="020B0503020204020204" charset="-122"/>
            </a:endParaRPr>
          </a:p>
          <a:p>
            <a:pPr>
              <a:lnSpc>
                <a:spcPct val="100000"/>
              </a:lnSpc>
              <a:buNone/>
            </a:pPr>
            <a:r>
              <a:rPr lang="en-US" altLang="zh-CN" sz="1800">
                <a:latin typeface="微软雅黑" panose="020B0503020204020204" charset="-122"/>
                <a:ea typeface="微软雅黑" panose="020B0503020204020204" charset="-122"/>
                <a:cs typeface="微软雅黑" panose="020B0503020204020204" charset="-122"/>
                <a:sym typeface="+mn-ea"/>
              </a:rPr>
              <a:t>5</a:t>
            </a:r>
            <a:r>
              <a:rPr lang="zh-CN" altLang="en-US" sz="1800">
                <a:latin typeface="微软雅黑" panose="020B0503020204020204" charset="-122"/>
                <a:ea typeface="微软雅黑" panose="020B0503020204020204" charset="-122"/>
                <a:cs typeface="微软雅黑" panose="020B0503020204020204" charset="-122"/>
                <a:sym typeface="+mn-ea"/>
              </a:rPr>
              <a:t>）重力：用来测量油泵重量</a:t>
            </a:r>
            <a:endParaRPr lang="zh-CN" altLang="en-US" sz="1800">
              <a:latin typeface="微软雅黑" panose="020B0503020204020204" charset="-122"/>
              <a:ea typeface="微软雅黑" panose="020B0503020204020204" charset="-122"/>
              <a:cs typeface="微软雅黑" panose="020B0503020204020204" charset="-122"/>
            </a:endParaRPr>
          </a:p>
          <a:p>
            <a:pPr>
              <a:lnSpc>
                <a:spcPct val="100000"/>
              </a:lnSpc>
              <a:buNone/>
            </a:pPr>
            <a:r>
              <a:rPr lang="en-US" altLang="zh-CN" sz="1800">
                <a:latin typeface="微软雅黑" panose="020B0503020204020204" charset="-122"/>
                <a:ea typeface="微软雅黑" panose="020B0503020204020204" charset="-122"/>
                <a:cs typeface="微软雅黑" panose="020B0503020204020204" charset="-122"/>
                <a:sym typeface="+mn-ea"/>
              </a:rPr>
              <a:t>6</a:t>
            </a:r>
            <a:r>
              <a:rPr lang="zh-CN" altLang="en-US" sz="1800">
                <a:latin typeface="微软雅黑" panose="020B0503020204020204" charset="-122"/>
                <a:ea typeface="微软雅黑" panose="020B0503020204020204" charset="-122"/>
                <a:cs typeface="微软雅黑" panose="020B0503020204020204" charset="-122"/>
                <a:sym typeface="+mn-ea"/>
              </a:rPr>
              <a:t>）流量传感器：用来检测出油信号，并带有驱动电磁阀电路</a:t>
            </a:r>
            <a:endParaRPr lang="zh-CN" altLang="en-US" sz="1800">
              <a:latin typeface="微软雅黑" panose="020B0503020204020204" charset="-122"/>
              <a:ea typeface="微软雅黑" panose="020B0503020204020204" charset="-122"/>
              <a:cs typeface="微软雅黑" panose="020B0503020204020204" charset="-122"/>
            </a:endParaRPr>
          </a:p>
          <a:p>
            <a:pPr>
              <a:lnSpc>
                <a:spcPct val="100000"/>
              </a:lnSpc>
              <a:buNone/>
            </a:pPr>
            <a:r>
              <a:rPr lang="en-US" altLang="zh-CN" sz="1800">
                <a:latin typeface="微软雅黑" panose="020B0503020204020204" charset="-122"/>
                <a:ea typeface="微软雅黑" panose="020B0503020204020204" charset="-122"/>
                <a:cs typeface="微软雅黑" panose="020B0503020204020204" charset="-122"/>
                <a:sym typeface="+mn-ea"/>
              </a:rPr>
              <a:t>7</a:t>
            </a:r>
            <a:r>
              <a:rPr lang="zh-CN" altLang="en-US" sz="1800">
                <a:latin typeface="微软雅黑" panose="020B0503020204020204" charset="-122"/>
                <a:ea typeface="微软雅黑" panose="020B0503020204020204" charset="-122"/>
                <a:cs typeface="微软雅黑" panose="020B0503020204020204" charset="-122"/>
                <a:sym typeface="+mn-ea"/>
              </a:rPr>
              <a:t>）轴承在线检测传感器：用来检测轴承所处的润滑状态，实时供油；</a:t>
            </a:r>
            <a:endParaRPr lang="zh-CN" altLang="en-US" sz="1800">
              <a:latin typeface="微软雅黑" panose="020B0503020204020204" charset="-122"/>
              <a:ea typeface="微软雅黑" panose="020B0503020204020204" charset="-122"/>
              <a:cs typeface="微软雅黑" panose="020B0503020204020204" charset="-122"/>
            </a:endParaRPr>
          </a:p>
          <a:p>
            <a:pPr>
              <a:lnSpc>
                <a:spcPct val="100000"/>
              </a:lnSpc>
              <a:buNone/>
            </a:pPr>
            <a:endParaRPr lang="zh-CN" altLang="en-US" sz="1800">
              <a:latin typeface="微软雅黑" panose="020B0503020204020204" charset="-122"/>
              <a:ea typeface="微软雅黑" panose="020B0503020204020204" charset="-122"/>
              <a:cs typeface="微软雅黑" panose="020B0503020204020204" charset="-122"/>
            </a:endParaRPr>
          </a:p>
          <a:p>
            <a:pPr>
              <a:lnSpc>
                <a:spcPct val="100000"/>
              </a:lnSpc>
              <a:buNone/>
            </a:pPr>
            <a:endParaRPr lang="en-US" altLang="zh-CN" sz="1800">
              <a:latin typeface="微软雅黑" panose="020B0503020204020204" charset="-122"/>
              <a:ea typeface="微软雅黑" panose="020B0503020204020204" charset="-122"/>
              <a:cs typeface="微软雅黑" panose="020B0503020204020204" charset="-122"/>
            </a:endParaRPr>
          </a:p>
          <a:p>
            <a:pPr algn="just">
              <a:lnSpc>
                <a:spcPct val="100000"/>
              </a:lnSpc>
              <a:buNone/>
            </a:pPr>
            <a:endParaRPr lang="zh-CN" altLang="en-US" sz="1800">
              <a:latin typeface="微软雅黑" panose="020B0503020204020204" charset="-122"/>
              <a:ea typeface="微软雅黑" panose="020B0503020204020204" charset="-122"/>
              <a:cs typeface="微软雅黑" panose="020B0503020204020204" charset="-122"/>
            </a:endParaRPr>
          </a:p>
          <a:p>
            <a:pPr algn="just">
              <a:lnSpc>
                <a:spcPct val="100000"/>
              </a:lnSpc>
              <a:buNone/>
            </a:pPr>
            <a:endParaRPr lang="zh-CN" altLang="en-US" sz="1800">
              <a:latin typeface="微软雅黑" panose="020B0503020204020204" charset="-122"/>
              <a:ea typeface="微软雅黑" panose="020B0503020204020204" charset="-122"/>
              <a:cs typeface="微软雅黑" panose="020B0503020204020204" charset="-122"/>
            </a:endParaRPr>
          </a:p>
          <a:p>
            <a:pPr algn="just">
              <a:lnSpc>
                <a:spcPct val="100000"/>
              </a:lnSpc>
              <a:buNone/>
            </a:pPr>
            <a:endParaRPr lang="zh-CN" altLang="en-US" sz="1800">
              <a:latin typeface="微软雅黑" panose="020B0503020204020204" charset="-122"/>
              <a:ea typeface="微软雅黑" panose="020B0503020204020204" charset="-122"/>
              <a:cs typeface="微软雅黑" panose="020B0503020204020204" charset="-122"/>
            </a:endParaRPr>
          </a:p>
          <a:p>
            <a:pPr algn="just">
              <a:lnSpc>
                <a:spcPct val="100000"/>
              </a:lnSpc>
              <a:buNone/>
            </a:pPr>
            <a:endParaRPr lang="zh-CN" altLang="en-US" sz="1800">
              <a:latin typeface="微软雅黑" panose="020B0503020204020204" charset="-122"/>
              <a:ea typeface="微软雅黑" panose="020B0503020204020204" charset="-122"/>
              <a:cs typeface="微软雅黑" panose="020B0503020204020204" charset="-122"/>
            </a:endParaRPr>
          </a:p>
          <a:p>
            <a:pPr marL="0" indent="0" algn="just">
              <a:lnSpc>
                <a:spcPct val="100000"/>
              </a:lnSpc>
              <a:buNone/>
            </a:pPr>
            <a:endParaRPr lang="zh-CN" altLang="en-US" sz="1800">
              <a:latin typeface="微软雅黑" panose="020B0503020204020204" charset="-122"/>
              <a:ea typeface="微软雅黑" panose="020B0503020204020204" charset="-122"/>
              <a:cs typeface="微软雅黑" panose="020B0503020204020204" charset="-122"/>
            </a:endParaRPr>
          </a:p>
          <a:p>
            <a:pPr algn="just">
              <a:lnSpc>
                <a:spcPct val="80000"/>
              </a:lnSpc>
              <a:buNone/>
            </a:pPr>
            <a:endParaRPr sz="1800">
              <a:latin typeface="微软雅黑" panose="020B0503020204020204" charset="-122"/>
              <a:ea typeface="微软雅黑" panose="020B0503020204020204" charset="-122"/>
              <a:cs typeface="微软雅黑" panose="020B0503020204020204" charset="-122"/>
            </a:endParaRPr>
          </a:p>
        </p:txBody>
      </p:sp>
      <p:pic>
        <p:nvPicPr>
          <p:cNvPr id="2" name="图片 1" descr="LOGO"/>
          <p:cNvPicPr>
            <a:picLocks noChangeAspect="1"/>
          </p:cNvPicPr>
          <p:nvPr/>
        </p:nvPicPr>
        <p:blipFill>
          <a:blip r:embed="rId1"/>
          <a:stretch>
            <a:fillRect/>
          </a:stretch>
        </p:blipFill>
        <p:spPr>
          <a:xfrm>
            <a:off x="10594975" y="99060"/>
            <a:ext cx="1134110" cy="586105"/>
          </a:xfrm>
          <a:prstGeom prst="rect">
            <a:avLst/>
          </a:prstGeom>
        </p:spPr>
      </p:pic>
      <p:grpSp>
        <p:nvGrpSpPr>
          <p:cNvPr id="5" name="组合 4"/>
          <p:cNvGrpSpPr/>
          <p:nvPr/>
        </p:nvGrpSpPr>
        <p:grpSpPr>
          <a:xfrm>
            <a:off x="280670" y="377190"/>
            <a:ext cx="681990" cy="288925"/>
            <a:chOff x="289" y="460"/>
            <a:chExt cx="1389" cy="588"/>
          </a:xfrm>
        </p:grpSpPr>
        <p:grpSp>
          <p:nvGrpSpPr>
            <p:cNvPr id="6" name="组合 5"/>
            <p:cNvGrpSpPr/>
            <p:nvPr/>
          </p:nvGrpSpPr>
          <p:grpSpPr>
            <a:xfrm rot="18900000">
              <a:off x="1062" y="460"/>
              <a:ext cx="616" cy="584"/>
              <a:chOff x="9851" y="5951"/>
              <a:chExt cx="972" cy="922"/>
            </a:xfrm>
          </p:grpSpPr>
          <p:sp>
            <p:nvSpPr>
              <p:cNvPr id="7" name="矩形 6"/>
              <p:cNvSpPr/>
              <p:nvPr/>
            </p:nvSpPr>
            <p:spPr>
              <a:xfrm>
                <a:off x="10061" y="6161"/>
                <a:ext cx="762" cy="712"/>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8" name="矩形 7"/>
              <p:cNvSpPr/>
              <p:nvPr/>
            </p:nvSpPr>
            <p:spPr>
              <a:xfrm>
                <a:off x="9851" y="5951"/>
                <a:ext cx="762" cy="7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nvGrpSpPr>
            <p:cNvPr id="9" name="组合 8"/>
            <p:cNvGrpSpPr/>
            <p:nvPr/>
          </p:nvGrpSpPr>
          <p:grpSpPr>
            <a:xfrm rot="18900000">
              <a:off x="680" y="460"/>
              <a:ext cx="616" cy="584"/>
              <a:chOff x="9851" y="5951"/>
              <a:chExt cx="972" cy="922"/>
            </a:xfrm>
          </p:grpSpPr>
          <p:sp>
            <p:nvSpPr>
              <p:cNvPr id="10" name="矩形 9"/>
              <p:cNvSpPr/>
              <p:nvPr/>
            </p:nvSpPr>
            <p:spPr>
              <a:xfrm>
                <a:off x="10061" y="6161"/>
                <a:ext cx="762" cy="712"/>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1" name="矩形 10"/>
              <p:cNvSpPr/>
              <p:nvPr/>
            </p:nvSpPr>
            <p:spPr>
              <a:xfrm>
                <a:off x="9851" y="5951"/>
                <a:ext cx="762" cy="7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nvGrpSpPr>
            <p:cNvPr id="12" name="组合 11"/>
            <p:cNvGrpSpPr/>
            <p:nvPr/>
          </p:nvGrpSpPr>
          <p:grpSpPr>
            <a:xfrm rot="18900000">
              <a:off x="289" y="464"/>
              <a:ext cx="616" cy="584"/>
              <a:chOff x="9851" y="5951"/>
              <a:chExt cx="972" cy="922"/>
            </a:xfrm>
          </p:grpSpPr>
          <p:sp>
            <p:nvSpPr>
              <p:cNvPr id="13" name="矩形 12"/>
              <p:cNvSpPr/>
              <p:nvPr/>
            </p:nvSpPr>
            <p:spPr>
              <a:xfrm>
                <a:off x="10061" y="6161"/>
                <a:ext cx="762" cy="712"/>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4" name="矩形 13"/>
              <p:cNvSpPr/>
              <p:nvPr/>
            </p:nvSpPr>
            <p:spPr>
              <a:xfrm>
                <a:off x="9851" y="5951"/>
                <a:ext cx="762" cy="7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sp>
        <p:nvSpPr>
          <p:cNvPr id="15" name="矩形 14"/>
          <p:cNvSpPr/>
          <p:nvPr/>
        </p:nvSpPr>
        <p:spPr>
          <a:xfrm>
            <a:off x="1044575" y="775335"/>
            <a:ext cx="10800080" cy="144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17" name="图片 16" descr="图片1"/>
          <p:cNvPicPr>
            <a:picLocks noChangeAspect="1"/>
          </p:cNvPicPr>
          <p:nvPr/>
        </p:nvPicPr>
        <p:blipFill>
          <a:blip r:embed="rId2"/>
          <a:stretch>
            <a:fillRect/>
          </a:stretch>
        </p:blipFill>
        <p:spPr>
          <a:xfrm>
            <a:off x="8112760" y="56515"/>
            <a:ext cx="2542540" cy="77152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000" advTm="10000">
        <p:cover/>
      </p:transition>
    </mc:Choice>
    <mc:Fallback>
      <p:transition spd="slow" advTm="10000">
        <p:cov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1" fill="hold" grpId="0" nodeType="after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500" fill="hold"/>
                                        <p:tgtEl>
                                          <p:spTgt spid="15"/>
                                        </p:tgtEl>
                                        <p:attrNameLst>
                                          <p:attrName>ppt_x</p:attrName>
                                        </p:attrNameLst>
                                      </p:cBhvr>
                                      <p:tavLst>
                                        <p:tav tm="0">
                                          <p:val>
                                            <p:strVal val="#ppt_x"/>
                                          </p:val>
                                        </p:tav>
                                        <p:tav tm="100000">
                                          <p:val>
                                            <p:strVal val="#ppt_x"/>
                                          </p:val>
                                        </p:tav>
                                      </p:tavLst>
                                    </p:anim>
                                    <p:anim calcmode="lin" valueType="num">
                                      <p:cBhvr additive="base">
                                        <p:cTn id="13" dur="500" fill="hold"/>
                                        <p:tgtEl>
                                          <p:spTgt spid="15"/>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22" presetClass="entr" presetSubtype="4" fill="hold" grpId="0" nodeType="afterEffect">
                                  <p:stCondLst>
                                    <p:cond delay="0"/>
                                  </p:stCondLst>
                                  <p:childTnLst>
                                    <p:set>
                                      <p:cBhvr>
                                        <p:cTn id="16" dur="1" fill="hold">
                                          <p:stCondLst>
                                            <p:cond delay="0"/>
                                          </p:stCondLst>
                                        </p:cTn>
                                        <p:tgtEl>
                                          <p:spTgt spid="41"/>
                                        </p:tgtEl>
                                        <p:attrNameLst>
                                          <p:attrName>style.visibility</p:attrName>
                                        </p:attrNameLst>
                                      </p:cBhvr>
                                      <p:to>
                                        <p:strVal val="visible"/>
                                      </p:to>
                                    </p:set>
                                    <p:animEffect transition="in" filter="wipe(down)">
                                      <p:cBhvr>
                                        <p:cTn id="17" dur="500"/>
                                        <p:tgtEl>
                                          <p:spTgt spid="41"/>
                                        </p:tgtEl>
                                      </p:cBhvr>
                                    </p:animEffect>
                                  </p:childTnLst>
                                </p:cTn>
                              </p:par>
                            </p:childTnLst>
                          </p:cTn>
                        </p:par>
                        <p:par>
                          <p:cTn id="18" fill="hold">
                            <p:stCondLst>
                              <p:cond delay="1500"/>
                            </p:stCondLst>
                            <p:childTnLst>
                              <p:par>
                                <p:cTn id="19" presetID="10" presetClass="entr" presetSubtype="0" fill="hold" nodeType="after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500"/>
                                        <p:tgtEl>
                                          <p:spTgt spid="17"/>
                                        </p:tgtEl>
                                      </p:cBhvr>
                                    </p:animEffect>
                                  </p:childTnLst>
                                </p:cTn>
                              </p:par>
                            </p:childTnLst>
                          </p:cTn>
                        </p:par>
                        <p:par>
                          <p:cTn id="22" fill="hold">
                            <p:stCondLst>
                              <p:cond delay="2000"/>
                            </p:stCondLst>
                            <p:childTnLst>
                              <p:par>
                                <p:cTn id="23" presetID="2" presetClass="entr" presetSubtype="2" fill="hold" nodeType="after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additive="base">
                                        <p:cTn id="25" dur="500" fill="hold"/>
                                        <p:tgtEl>
                                          <p:spTgt spid="2"/>
                                        </p:tgtEl>
                                        <p:attrNameLst>
                                          <p:attrName>ppt_x</p:attrName>
                                        </p:attrNameLst>
                                      </p:cBhvr>
                                      <p:tavLst>
                                        <p:tav tm="0">
                                          <p:val>
                                            <p:strVal val="1+#ppt_w/2"/>
                                          </p:val>
                                        </p:tav>
                                        <p:tav tm="100000">
                                          <p:val>
                                            <p:strVal val="#ppt_x"/>
                                          </p:val>
                                        </p:tav>
                                      </p:tavLst>
                                    </p:anim>
                                    <p:anim calcmode="lin" valueType="num">
                                      <p:cBhvr additive="base">
                                        <p:cTn id="26" dur="500" fill="hold"/>
                                        <p:tgtEl>
                                          <p:spTgt spid="2"/>
                                        </p:tgtEl>
                                        <p:attrNameLst>
                                          <p:attrName>ppt_y</p:attrName>
                                        </p:attrNameLst>
                                      </p:cBhvr>
                                      <p:tavLst>
                                        <p:tav tm="0">
                                          <p:val>
                                            <p:strVal val="#ppt_y"/>
                                          </p:val>
                                        </p:tav>
                                        <p:tav tm="100000">
                                          <p:val>
                                            <p:strVal val="#ppt_y"/>
                                          </p:val>
                                        </p:tav>
                                      </p:tavLst>
                                    </p:anim>
                                  </p:childTnLst>
                                </p:cTn>
                              </p:par>
                            </p:childTnLst>
                          </p:cTn>
                        </p:par>
                        <p:par>
                          <p:cTn id="27" fill="hold">
                            <p:stCondLst>
                              <p:cond delay="2500"/>
                            </p:stCondLst>
                            <p:childTnLst>
                              <p:par>
                                <p:cTn id="28" presetID="10" presetClass="entr" presetSubtype="0" fill="hold" grpId="0" nodeType="after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fade">
                                      <p:cBhvr>
                                        <p:cTn id="3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15" grpId="0" bldLvl="0" animBg="1"/>
      <p:bldP spid="4"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文本框 40"/>
          <p:cNvSpPr txBox="1"/>
          <p:nvPr/>
        </p:nvSpPr>
        <p:spPr>
          <a:xfrm>
            <a:off x="1170940" y="290830"/>
            <a:ext cx="4918075" cy="460375"/>
          </a:xfrm>
          <a:prstGeom prst="rect">
            <a:avLst/>
          </a:prstGeom>
          <a:noFill/>
        </p:spPr>
        <p:txBody>
          <a:bodyPr wrap="square" rtlCol="0">
            <a:spAutoFit/>
          </a:bodyPr>
          <a:p>
            <a:pPr lvl="0">
              <a:defRPr/>
            </a:pPr>
            <a:r>
              <a:rPr lang="zh-CN" altLang="en-US" sz="2400" b="1">
                <a:solidFill>
                  <a:srgbClr val="C00000"/>
                </a:solidFill>
                <a:latin typeface="微软雅黑" panose="020B0503020204020204" charset="-122"/>
                <a:ea typeface="微软雅黑" panose="020B0503020204020204" charset="-122"/>
                <a:sym typeface="+mn-ea"/>
              </a:rPr>
              <a:t>电气设计部件基础要求</a:t>
            </a:r>
            <a:endParaRPr lang="zh-CN" altLang="en-US" sz="2400" b="1" kern="0" dirty="0">
              <a:solidFill>
                <a:srgbClr val="C00000"/>
              </a:solidFill>
              <a:latin typeface="微软雅黑" panose="020B0503020204020204" charset="-122"/>
              <a:ea typeface="微软雅黑" panose="020B0503020204020204" charset="-122"/>
              <a:cs typeface="微软雅黑" panose="020B0503020204020204" charset="-122"/>
              <a:sym typeface="+mn-ea"/>
            </a:endParaRPr>
          </a:p>
        </p:txBody>
      </p:sp>
      <p:sp>
        <p:nvSpPr>
          <p:cNvPr id="4" name="文本占位符 6146"/>
          <p:cNvSpPr>
            <a:spLocks noGrp="1"/>
          </p:cNvSpPr>
          <p:nvPr/>
        </p:nvSpPr>
        <p:spPr>
          <a:xfrm>
            <a:off x="1019810" y="1009650"/>
            <a:ext cx="9575165" cy="4974590"/>
          </a:xfrm>
          <a:prstGeom prst="rect">
            <a:avLst/>
          </a:prstGeom>
        </p:spPr>
        <p:txBody>
          <a:bodyPr vert="horz" lIns="91440" tIns="45720" rIns="91440" bIns="45720" rtlCol="0" anchor="t">
            <a:noAutofit/>
          </a:bodyPr>
          <a:lstStyle>
            <a:lvl1pPr marL="228600" indent="-228600" algn="l" defTabSz="915035"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5035"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5035"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565" indent="-228600" algn="l" defTabSz="91503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503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5235" indent="-228600" algn="l" defTabSz="91503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503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635" indent="-228600" algn="l" defTabSz="91503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835" indent="-228600" algn="l" defTabSz="91503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buNone/>
            </a:pPr>
            <a:r>
              <a:rPr lang="en-US" altLang="zh-CN" sz="1800">
                <a:latin typeface="微软雅黑" panose="020B0503020204020204" charset="-122"/>
                <a:ea typeface="微软雅黑" panose="020B0503020204020204" charset="-122"/>
                <a:cs typeface="微软雅黑" panose="020B0503020204020204" charset="-122"/>
                <a:sym typeface="+mn-ea"/>
              </a:rPr>
              <a:t>7</a:t>
            </a:r>
            <a:r>
              <a:rPr lang="zh-CN" altLang="en-US" sz="1800">
                <a:latin typeface="微软雅黑" panose="020B0503020204020204" charset="-122"/>
                <a:ea typeface="微软雅黑" panose="020B0503020204020204" charset="-122"/>
                <a:cs typeface="微软雅黑" panose="020B0503020204020204" charset="-122"/>
                <a:sym typeface="+mn-ea"/>
              </a:rPr>
              <a:t>）线路及附件</a:t>
            </a:r>
            <a:endParaRPr lang="zh-CN" altLang="en-US" sz="1800">
              <a:latin typeface="微软雅黑" panose="020B0503020204020204" charset="-122"/>
              <a:ea typeface="微软雅黑" panose="020B0503020204020204" charset="-122"/>
              <a:cs typeface="微软雅黑" panose="020B0503020204020204" charset="-122"/>
            </a:endParaRPr>
          </a:p>
          <a:p>
            <a:pPr marL="0" indent="0">
              <a:lnSpc>
                <a:spcPct val="160000"/>
              </a:lnSpc>
              <a:buNone/>
            </a:pPr>
            <a:r>
              <a:rPr lang="zh-CN" altLang="en-US" sz="1800">
                <a:latin typeface="微软雅黑" panose="020B0503020204020204" charset="-122"/>
                <a:ea typeface="微软雅黑" panose="020B0503020204020204" charset="-122"/>
                <a:cs typeface="微软雅黑" panose="020B0503020204020204" charset="-122"/>
                <a:sym typeface="+mn-ea"/>
              </a:rPr>
              <a:t>线路是系统通讯和控制的中间连接者，线路的好坏直接影响着系统的安全性，所以我们对线路提出以下基本要求：</a:t>
            </a:r>
            <a:endParaRPr lang="zh-CN" altLang="en-US" sz="1800">
              <a:latin typeface="微软雅黑" panose="020B0503020204020204" charset="-122"/>
              <a:ea typeface="微软雅黑" panose="020B0503020204020204" charset="-122"/>
              <a:cs typeface="微软雅黑" panose="020B0503020204020204" charset="-122"/>
            </a:endParaRPr>
          </a:p>
          <a:p>
            <a:pPr>
              <a:lnSpc>
                <a:spcPct val="120000"/>
              </a:lnSpc>
              <a:buNone/>
            </a:pPr>
            <a:r>
              <a:rPr lang="en-US" altLang="zh-CN" sz="1800">
                <a:latin typeface="微软雅黑" panose="020B0503020204020204" charset="-122"/>
                <a:ea typeface="微软雅黑" panose="020B0503020204020204" charset="-122"/>
                <a:cs typeface="微软雅黑" panose="020B0503020204020204" charset="-122"/>
                <a:sym typeface="+mn-ea"/>
              </a:rPr>
              <a:t>Can</a:t>
            </a:r>
            <a:r>
              <a:rPr lang="zh-CN" altLang="en-US" sz="1800">
                <a:latin typeface="微软雅黑" panose="020B0503020204020204" charset="-122"/>
                <a:ea typeface="微软雅黑" panose="020B0503020204020204" charset="-122"/>
                <a:cs typeface="微软雅黑" panose="020B0503020204020204" charset="-122"/>
                <a:sym typeface="+mn-ea"/>
              </a:rPr>
              <a:t>总线通讯线必须与控制线分开，采用</a:t>
            </a:r>
            <a:r>
              <a:rPr lang="en-US" altLang="zh-CN" sz="1800">
                <a:latin typeface="微软雅黑" panose="020B0503020204020204" charset="-122"/>
                <a:ea typeface="微软雅黑" panose="020B0503020204020204" charset="-122"/>
                <a:cs typeface="微软雅黑" panose="020B0503020204020204" charset="-122"/>
                <a:sym typeface="+mn-ea"/>
              </a:rPr>
              <a:t>can</a:t>
            </a:r>
            <a:r>
              <a:rPr lang="zh-CN" altLang="en-US" sz="1800">
                <a:latin typeface="微软雅黑" panose="020B0503020204020204" charset="-122"/>
                <a:ea typeface="微软雅黑" panose="020B0503020204020204" charset="-122"/>
                <a:cs typeface="微软雅黑" panose="020B0503020204020204" charset="-122"/>
                <a:sym typeface="+mn-ea"/>
              </a:rPr>
              <a:t>总线专用线</a:t>
            </a:r>
            <a:endParaRPr lang="zh-CN" altLang="en-US" sz="1800">
              <a:latin typeface="微软雅黑" panose="020B0503020204020204" charset="-122"/>
              <a:ea typeface="微软雅黑" panose="020B0503020204020204" charset="-122"/>
              <a:cs typeface="微软雅黑" panose="020B0503020204020204" charset="-122"/>
            </a:endParaRPr>
          </a:p>
          <a:p>
            <a:pPr>
              <a:lnSpc>
                <a:spcPct val="120000"/>
              </a:lnSpc>
              <a:buNone/>
            </a:pPr>
            <a:r>
              <a:rPr lang="zh-CN" altLang="en-US" sz="1800">
                <a:latin typeface="微软雅黑" panose="020B0503020204020204" charset="-122"/>
                <a:ea typeface="微软雅黑" panose="020B0503020204020204" charset="-122"/>
                <a:cs typeface="微软雅黑" panose="020B0503020204020204" charset="-122"/>
                <a:sym typeface="+mn-ea"/>
              </a:rPr>
              <a:t>负载与控制线必须分清</a:t>
            </a:r>
            <a:endParaRPr lang="zh-CN" altLang="en-US" sz="1800">
              <a:latin typeface="微软雅黑" panose="020B0503020204020204" charset="-122"/>
              <a:ea typeface="微软雅黑" panose="020B0503020204020204" charset="-122"/>
              <a:cs typeface="微软雅黑" panose="020B0503020204020204" charset="-122"/>
            </a:endParaRPr>
          </a:p>
          <a:p>
            <a:pPr>
              <a:lnSpc>
                <a:spcPct val="120000"/>
              </a:lnSpc>
              <a:buNone/>
            </a:pPr>
            <a:r>
              <a:rPr lang="zh-CN" altLang="en-US" sz="1800">
                <a:latin typeface="微软雅黑" panose="020B0503020204020204" charset="-122"/>
                <a:ea typeface="微软雅黑" panose="020B0503020204020204" charset="-122"/>
                <a:cs typeface="微软雅黑" panose="020B0503020204020204" charset="-122"/>
                <a:sym typeface="+mn-ea"/>
              </a:rPr>
              <a:t>系统一定要配备接地线</a:t>
            </a:r>
            <a:endParaRPr lang="zh-CN" altLang="en-US" sz="1800">
              <a:latin typeface="微软雅黑" panose="020B0503020204020204" charset="-122"/>
              <a:ea typeface="微软雅黑" panose="020B0503020204020204" charset="-122"/>
              <a:cs typeface="微软雅黑" panose="020B0503020204020204" charset="-122"/>
            </a:endParaRPr>
          </a:p>
          <a:p>
            <a:pPr>
              <a:lnSpc>
                <a:spcPct val="120000"/>
              </a:lnSpc>
              <a:buNone/>
            </a:pPr>
            <a:r>
              <a:rPr lang="zh-CN" altLang="en-US" sz="1800">
                <a:latin typeface="微软雅黑" panose="020B0503020204020204" charset="-122"/>
                <a:ea typeface="微软雅黑" panose="020B0503020204020204" charset="-122"/>
                <a:cs typeface="微软雅黑" panose="020B0503020204020204" charset="-122"/>
                <a:sym typeface="+mn-ea"/>
              </a:rPr>
              <a:t>线路保护类产品一定要按要求采购</a:t>
            </a:r>
            <a:endParaRPr lang="zh-CN" altLang="en-US" sz="1800">
              <a:latin typeface="微软雅黑" panose="020B0503020204020204" charset="-122"/>
              <a:ea typeface="微软雅黑" panose="020B0503020204020204" charset="-122"/>
              <a:cs typeface="微软雅黑" panose="020B0503020204020204" charset="-122"/>
            </a:endParaRPr>
          </a:p>
          <a:p>
            <a:pPr>
              <a:lnSpc>
                <a:spcPct val="120000"/>
              </a:lnSpc>
              <a:buNone/>
            </a:pPr>
            <a:endParaRPr lang="zh-CN" altLang="en-US" sz="1800">
              <a:latin typeface="微软雅黑" panose="020B0503020204020204" charset="-122"/>
              <a:ea typeface="微软雅黑" panose="020B0503020204020204" charset="-122"/>
              <a:cs typeface="微软雅黑" panose="020B0503020204020204" charset="-122"/>
            </a:endParaRPr>
          </a:p>
          <a:p>
            <a:pPr>
              <a:lnSpc>
                <a:spcPct val="120000"/>
              </a:lnSpc>
              <a:buNone/>
            </a:pPr>
            <a:endParaRPr lang="zh-CN" altLang="en-US" sz="1800">
              <a:latin typeface="微软雅黑" panose="020B0503020204020204" charset="-122"/>
              <a:ea typeface="微软雅黑" panose="020B0503020204020204" charset="-122"/>
              <a:cs typeface="微软雅黑" panose="020B0503020204020204" charset="-122"/>
            </a:endParaRPr>
          </a:p>
          <a:p>
            <a:pPr>
              <a:lnSpc>
                <a:spcPct val="120000"/>
              </a:lnSpc>
              <a:buNone/>
            </a:pPr>
            <a:endParaRPr lang="en-US" altLang="zh-CN" sz="1800">
              <a:latin typeface="微软雅黑" panose="020B0503020204020204" charset="-122"/>
              <a:ea typeface="微软雅黑" panose="020B0503020204020204" charset="-122"/>
              <a:cs typeface="微软雅黑" panose="020B0503020204020204" charset="-122"/>
            </a:endParaRPr>
          </a:p>
          <a:p>
            <a:pPr algn="just">
              <a:lnSpc>
                <a:spcPct val="120000"/>
              </a:lnSpc>
              <a:buNone/>
            </a:pPr>
            <a:endParaRPr lang="zh-CN" altLang="en-US" sz="1800">
              <a:latin typeface="微软雅黑" panose="020B0503020204020204" charset="-122"/>
              <a:ea typeface="微软雅黑" panose="020B0503020204020204" charset="-122"/>
              <a:cs typeface="微软雅黑" panose="020B0503020204020204" charset="-122"/>
            </a:endParaRPr>
          </a:p>
          <a:p>
            <a:pPr algn="just">
              <a:lnSpc>
                <a:spcPct val="120000"/>
              </a:lnSpc>
              <a:buNone/>
            </a:pPr>
            <a:endParaRPr lang="zh-CN" altLang="en-US" sz="1800">
              <a:latin typeface="微软雅黑" panose="020B0503020204020204" charset="-122"/>
              <a:ea typeface="微软雅黑" panose="020B0503020204020204" charset="-122"/>
              <a:cs typeface="微软雅黑" panose="020B0503020204020204" charset="-122"/>
            </a:endParaRPr>
          </a:p>
          <a:p>
            <a:pPr algn="just">
              <a:lnSpc>
                <a:spcPct val="120000"/>
              </a:lnSpc>
              <a:buNone/>
            </a:pPr>
            <a:endParaRPr lang="zh-CN" altLang="en-US" sz="1800">
              <a:latin typeface="微软雅黑" panose="020B0503020204020204" charset="-122"/>
              <a:ea typeface="微软雅黑" panose="020B0503020204020204" charset="-122"/>
              <a:cs typeface="微软雅黑" panose="020B0503020204020204" charset="-122"/>
            </a:endParaRPr>
          </a:p>
          <a:p>
            <a:pPr algn="just">
              <a:lnSpc>
                <a:spcPct val="120000"/>
              </a:lnSpc>
              <a:buNone/>
            </a:pPr>
            <a:endParaRPr lang="zh-CN" altLang="en-US" sz="1800">
              <a:latin typeface="微软雅黑" panose="020B0503020204020204" charset="-122"/>
              <a:ea typeface="微软雅黑" panose="020B0503020204020204" charset="-122"/>
              <a:cs typeface="微软雅黑" panose="020B0503020204020204" charset="-122"/>
            </a:endParaRPr>
          </a:p>
          <a:p>
            <a:pPr marL="0" indent="0" algn="just">
              <a:lnSpc>
                <a:spcPct val="120000"/>
              </a:lnSpc>
              <a:buNone/>
            </a:pPr>
            <a:endParaRPr lang="zh-CN" altLang="en-US" sz="1800">
              <a:latin typeface="微软雅黑" panose="020B0503020204020204" charset="-122"/>
              <a:ea typeface="微软雅黑" panose="020B0503020204020204" charset="-122"/>
              <a:cs typeface="微软雅黑" panose="020B0503020204020204" charset="-122"/>
            </a:endParaRPr>
          </a:p>
          <a:p>
            <a:pPr algn="just">
              <a:lnSpc>
                <a:spcPct val="80000"/>
              </a:lnSpc>
              <a:buNone/>
            </a:pPr>
            <a:endParaRPr sz="1800">
              <a:latin typeface="微软雅黑" panose="020B0503020204020204" charset="-122"/>
              <a:ea typeface="微软雅黑" panose="020B0503020204020204" charset="-122"/>
              <a:cs typeface="微软雅黑" panose="020B0503020204020204" charset="-122"/>
            </a:endParaRPr>
          </a:p>
        </p:txBody>
      </p:sp>
      <p:pic>
        <p:nvPicPr>
          <p:cNvPr id="2" name="图片 1" descr="LOGO"/>
          <p:cNvPicPr>
            <a:picLocks noChangeAspect="1"/>
          </p:cNvPicPr>
          <p:nvPr/>
        </p:nvPicPr>
        <p:blipFill>
          <a:blip r:embed="rId1"/>
          <a:stretch>
            <a:fillRect/>
          </a:stretch>
        </p:blipFill>
        <p:spPr>
          <a:xfrm>
            <a:off x="10594975" y="97155"/>
            <a:ext cx="1134110" cy="586105"/>
          </a:xfrm>
          <a:prstGeom prst="rect">
            <a:avLst/>
          </a:prstGeom>
        </p:spPr>
      </p:pic>
      <p:grpSp>
        <p:nvGrpSpPr>
          <p:cNvPr id="5" name="组合 4"/>
          <p:cNvGrpSpPr/>
          <p:nvPr/>
        </p:nvGrpSpPr>
        <p:grpSpPr>
          <a:xfrm>
            <a:off x="280670" y="377190"/>
            <a:ext cx="681990" cy="288925"/>
            <a:chOff x="289" y="460"/>
            <a:chExt cx="1389" cy="588"/>
          </a:xfrm>
        </p:grpSpPr>
        <p:grpSp>
          <p:nvGrpSpPr>
            <p:cNvPr id="6" name="组合 5"/>
            <p:cNvGrpSpPr/>
            <p:nvPr/>
          </p:nvGrpSpPr>
          <p:grpSpPr>
            <a:xfrm rot="18900000">
              <a:off x="1062" y="460"/>
              <a:ext cx="616" cy="584"/>
              <a:chOff x="9851" y="5951"/>
              <a:chExt cx="972" cy="922"/>
            </a:xfrm>
          </p:grpSpPr>
          <p:sp>
            <p:nvSpPr>
              <p:cNvPr id="7" name="矩形 6"/>
              <p:cNvSpPr/>
              <p:nvPr/>
            </p:nvSpPr>
            <p:spPr>
              <a:xfrm>
                <a:off x="10061" y="6161"/>
                <a:ext cx="762" cy="712"/>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8" name="矩形 7"/>
              <p:cNvSpPr/>
              <p:nvPr/>
            </p:nvSpPr>
            <p:spPr>
              <a:xfrm>
                <a:off x="9851" y="5951"/>
                <a:ext cx="762" cy="7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nvGrpSpPr>
            <p:cNvPr id="9" name="组合 8"/>
            <p:cNvGrpSpPr/>
            <p:nvPr/>
          </p:nvGrpSpPr>
          <p:grpSpPr>
            <a:xfrm rot="18900000">
              <a:off x="680" y="460"/>
              <a:ext cx="616" cy="584"/>
              <a:chOff x="9851" y="5951"/>
              <a:chExt cx="972" cy="922"/>
            </a:xfrm>
          </p:grpSpPr>
          <p:sp>
            <p:nvSpPr>
              <p:cNvPr id="10" name="矩形 9"/>
              <p:cNvSpPr/>
              <p:nvPr/>
            </p:nvSpPr>
            <p:spPr>
              <a:xfrm>
                <a:off x="10061" y="6161"/>
                <a:ext cx="762" cy="712"/>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1" name="矩形 10"/>
              <p:cNvSpPr/>
              <p:nvPr/>
            </p:nvSpPr>
            <p:spPr>
              <a:xfrm>
                <a:off x="9851" y="5951"/>
                <a:ext cx="762" cy="7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nvGrpSpPr>
            <p:cNvPr id="12" name="组合 11"/>
            <p:cNvGrpSpPr/>
            <p:nvPr/>
          </p:nvGrpSpPr>
          <p:grpSpPr>
            <a:xfrm rot="18900000">
              <a:off x="289" y="464"/>
              <a:ext cx="616" cy="584"/>
              <a:chOff x="9851" y="5951"/>
              <a:chExt cx="972" cy="922"/>
            </a:xfrm>
          </p:grpSpPr>
          <p:sp>
            <p:nvSpPr>
              <p:cNvPr id="13" name="矩形 12"/>
              <p:cNvSpPr/>
              <p:nvPr/>
            </p:nvSpPr>
            <p:spPr>
              <a:xfrm>
                <a:off x="10061" y="6161"/>
                <a:ext cx="762" cy="712"/>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4" name="矩形 13"/>
              <p:cNvSpPr/>
              <p:nvPr/>
            </p:nvSpPr>
            <p:spPr>
              <a:xfrm>
                <a:off x="9851" y="5951"/>
                <a:ext cx="762" cy="7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sp>
        <p:nvSpPr>
          <p:cNvPr id="15" name="矩形 14"/>
          <p:cNvSpPr/>
          <p:nvPr/>
        </p:nvSpPr>
        <p:spPr>
          <a:xfrm>
            <a:off x="1044575" y="775335"/>
            <a:ext cx="10800080" cy="144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17" name="图片 16" descr="图片1"/>
          <p:cNvPicPr>
            <a:picLocks noChangeAspect="1"/>
          </p:cNvPicPr>
          <p:nvPr/>
        </p:nvPicPr>
        <p:blipFill>
          <a:blip r:embed="rId2"/>
          <a:stretch>
            <a:fillRect/>
          </a:stretch>
        </p:blipFill>
        <p:spPr>
          <a:xfrm>
            <a:off x="8112760" y="56515"/>
            <a:ext cx="2542540" cy="77152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000" advTm="10000">
        <p:cover/>
      </p:transition>
    </mc:Choice>
    <mc:Fallback>
      <p:transition spd="slow" advTm="10000">
        <p:cov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1" fill="hold" grpId="0" nodeType="after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500" fill="hold"/>
                                        <p:tgtEl>
                                          <p:spTgt spid="15"/>
                                        </p:tgtEl>
                                        <p:attrNameLst>
                                          <p:attrName>ppt_x</p:attrName>
                                        </p:attrNameLst>
                                      </p:cBhvr>
                                      <p:tavLst>
                                        <p:tav tm="0">
                                          <p:val>
                                            <p:strVal val="#ppt_x"/>
                                          </p:val>
                                        </p:tav>
                                        <p:tav tm="100000">
                                          <p:val>
                                            <p:strVal val="#ppt_x"/>
                                          </p:val>
                                        </p:tav>
                                      </p:tavLst>
                                    </p:anim>
                                    <p:anim calcmode="lin" valueType="num">
                                      <p:cBhvr additive="base">
                                        <p:cTn id="13" dur="500" fill="hold"/>
                                        <p:tgtEl>
                                          <p:spTgt spid="15"/>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22" presetClass="entr" presetSubtype="4" fill="hold" grpId="0" nodeType="afterEffect">
                                  <p:stCondLst>
                                    <p:cond delay="0"/>
                                  </p:stCondLst>
                                  <p:childTnLst>
                                    <p:set>
                                      <p:cBhvr>
                                        <p:cTn id="16" dur="1" fill="hold">
                                          <p:stCondLst>
                                            <p:cond delay="0"/>
                                          </p:stCondLst>
                                        </p:cTn>
                                        <p:tgtEl>
                                          <p:spTgt spid="41"/>
                                        </p:tgtEl>
                                        <p:attrNameLst>
                                          <p:attrName>style.visibility</p:attrName>
                                        </p:attrNameLst>
                                      </p:cBhvr>
                                      <p:to>
                                        <p:strVal val="visible"/>
                                      </p:to>
                                    </p:set>
                                    <p:animEffect transition="in" filter="wipe(down)">
                                      <p:cBhvr>
                                        <p:cTn id="17" dur="500"/>
                                        <p:tgtEl>
                                          <p:spTgt spid="41"/>
                                        </p:tgtEl>
                                      </p:cBhvr>
                                    </p:animEffect>
                                  </p:childTnLst>
                                </p:cTn>
                              </p:par>
                            </p:childTnLst>
                          </p:cTn>
                        </p:par>
                        <p:par>
                          <p:cTn id="18" fill="hold">
                            <p:stCondLst>
                              <p:cond delay="1500"/>
                            </p:stCondLst>
                            <p:childTnLst>
                              <p:par>
                                <p:cTn id="19" presetID="10" presetClass="entr" presetSubtype="0" fill="hold" nodeType="after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500"/>
                                        <p:tgtEl>
                                          <p:spTgt spid="17"/>
                                        </p:tgtEl>
                                      </p:cBhvr>
                                    </p:animEffect>
                                  </p:childTnLst>
                                </p:cTn>
                              </p:par>
                            </p:childTnLst>
                          </p:cTn>
                        </p:par>
                        <p:par>
                          <p:cTn id="22" fill="hold">
                            <p:stCondLst>
                              <p:cond delay="2000"/>
                            </p:stCondLst>
                            <p:childTnLst>
                              <p:par>
                                <p:cTn id="23" presetID="2" presetClass="entr" presetSubtype="2" fill="hold" nodeType="after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additive="base">
                                        <p:cTn id="25" dur="500" fill="hold"/>
                                        <p:tgtEl>
                                          <p:spTgt spid="2"/>
                                        </p:tgtEl>
                                        <p:attrNameLst>
                                          <p:attrName>ppt_x</p:attrName>
                                        </p:attrNameLst>
                                      </p:cBhvr>
                                      <p:tavLst>
                                        <p:tav tm="0">
                                          <p:val>
                                            <p:strVal val="1+#ppt_w/2"/>
                                          </p:val>
                                        </p:tav>
                                        <p:tav tm="100000">
                                          <p:val>
                                            <p:strVal val="#ppt_x"/>
                                          </p:val>
                                        </p:tav>
                                      </p:tavLst>
                                    </p:anim>
                                    <p:anim calcmode="lin" valueType="num">
                                      <p:cBhvr additive="base">
                                        <p:cTn id="26" dur="500" fill="hold"/>
                                        <p:tgtEl>
                                          <p:spTgt spid="2"/>
                                        </p:tgtEl>
                                        <p:attrNameLst>
                                          <p:attrName>ppt_y</p:attrName>
                                        </p:attrNameLst>
                                      </p:cBhvr>
                                      <p:tavLst>
                                        <p:tav tm="0">
                                          <p:val>
                                            <p:strVal val="#ppt_y"/>
                                          </p:val>
                                        </p:tav>
                                        <p:tav tm="100000">
                                          <p:val>
                                            <p:strVal val="#ppt_y"/>
                                          </p:val>
                                        </p:tav>
                                      </p:tavLst>
                                    </p:anim>
                                  </p:childTnLst>
                                </p:cTn>
                              </p:par>
                            </p:childTnLst>
                          </p:cTn>
                        </p:par>
                        <p:par>
                          <p:cTn id="27" fill="hold">
                            <p:stCondLst>
                              <p:cond delay="2500"/>
                            </p:stCondLst>
                            <p:childTnLst>
                              <p:par>
                                <p:cTn id="28" presetID="10" presetClass="entr" presetSubtype="0" fill="hold" grpId="0" nodeType="after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fade">
                                      <p:cBhvr>
                                        <p:cTn id="3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15" grpId="0" bldLvl="0" animBg="1"/>
      <p:bldP spid="4"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文本框 40"/>
          <p:cNvSpPr txBox="1"/>
          <p:nvPr/>
        </p:nvSpPr>
        <p:spPr>
          <a:xfrm>
            <a:off x="1170940" y="290830"/>
            <a:ext cx="4918075" cy="460375"/>
          </a:xfrm>
          <a:prstGeom prst="rect">
            <a:avLst/>
          </a:prstGeom>
          <a:noFill/>
        </p:spPr>
        <p:txBody>
          <a:bodyPr wrap="square" rtlCol="0">
            <a:spAutoFit/>
          </a:bodyPr>
          <a:p>
            <a:pPr lvl="0">
              <a:defRPr/>
            </a:pPr>
            <a:r>
              <a:rPr lang="zh-CN" altLang="en-US" sz="2400" b="1" kern="0" dirty="0">
                <a:solidFill>
                  <a:srgbClr val="C00000"/>
                </a:solidFill>
                <a:latin typeface="微软雅黑" panose="020B0503020204020204" charset="-122"/>
                <a:ea typeface="微软雅黑" panose="020B0503020204020204" charset="-122"/>
                <a:cs typeface="微软雅黑" panose="020B0503020204020204" charset="-122"/>
                <a:sym typeface="+mn-ea"/>
              </a:rPr>
              <a:t>总结</a:t>
            </a:r>
            <a:endParaRPr lang="zh-CN" altLang="en-US" sz="2400" b="1" kern="0" dirty="0">
              <a:solidFill>
                <a:srgbClr val="C00000"/>
              </a:solidFill>
              <a:latin typeface="微软雅黑" panose="020B0503020204020204" charset="-122"/>
              <a:ea typeface="微软雅黑" panose="020B0503020204020204" charset="-122"/>
              <a:cs typeface="微软雅黑" panose="020B0503020204020204" charset="-122"/>
              <a:sym typeface="+mn-ea"/>
            </a:endParaRPr>
          </a:p>
        </p:txBody>
      </p:sp>
      <p:sp>
        <p:nvSpPr>
          <p:cNvPr id="4" name="文本占位符 6146"/>
          <p:cNvSpPr>
            <a:spLocks noGrp="1"/>
          </p:cNvSpPr>
          <p:nvPr/>
        </p:nvSpPr>
        <p:spPr>
          <a:xfrm>
            <a:off x="1019810" y="1009650"/>
            <a:ext cx="9575165" cy="4974590"/>
          </a:xfrm>
          <a:prstGeom prst="rect">
            <a:avLst/>
          </a:prstGeom>
        </p:spPr>
        <p:txBody>
          <a:bodyPr vert="horz" lIns="91440" tIns="45720" rIns="91440" bIns="45720" rtlCol="0" anchor="t">
            <a:noAutofit/>
          </a:bodyPr>
          <a:lstStyle>
            <a:lvl1pPr marL="228600" indent="-228600" algn="l" defTabSz="915035"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5035"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5035"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565" indent="-228600" algn="l" defTabSz="91503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503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5235" indent="-228600" algn="l" defTabSz="91503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503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635" indent="-228600" algn="l" defTabSz="91503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835" indent="-228600" algn="l" defTabSz="91503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None/>
            </a:pPr>
            <a:r>
              <a:rPr lang="zh-CN" altLang="en-US" sz="1800">
                <a:latin typeface="微软雅黑" panose="020B0503020204020204" charset="-122"/>
                <a:ea typeface="微软雅黑" panose="020B0503020204020204" charset="-122"/>
                <a:cs typeface="微软雅黑" panose="020B0503020204020204" charset="-122"/>
                <a:sym typeface="+mn-ea"/>
              </a:rPr>
              <a:t>基于上述对机械设计及电气设计的基本要求我们将日后的系统分为以下几大类</a:t>
            </a:r>
            <a:endParaRPr lang="zh-CN" altLang="en-US" sz="1800">
              <a:latin typeface="微软雅黑" panose="020B0503020204020204" charset="-122"/>
              <a:ea typeface="微软雅黑" panose="020B0503020204020204" charset="-122"/>
              <a:cs typeface="微软雅黑" panose="020B0503020204020204" charset="-122"/>
            </a:endParaRPr>
          </a:p>
          <a:p>
            <a:pPr>
              <a:buNone/>
            </a:pPr>
            <a:r>
              <a:rPr lang="zh-CN" altLang="en-US" sz="1800">
                <a:latin typeface="微软雅黑" panose="020B0503020204020204" charset="-122"/>
                <a:ea typeface="微软雅黑" panose="020B0503020204020204" charset="-122"/>
                <a:cs typeface="微软雅黑" panose="020B0503020204020204" charset="-122"/>
                <a:sym typeface="+mn-ea"/>
              </a:rPr>
              <a:t>根据基础要求我们将系统分为以下几大类</a:t>
            </a:r>
            <a:endParaRPr lang="zh-CN" altLang="en-US" sz="1800">
              <a:latin typeface="微软雅黑" panose="020B0503020204020204" charset="-122"/>
              <a:ea typeface="微软雅黑" panose="020B0503020204020204" charset="-122"/>
              <a:cs typeface="微软雅黑" panose="020B0503020204020204" charset="-122"/>
            </a:endParaRPr>
          </a:p>
          <a:p>
            <a:pPr>
              <a:buNone/>
            </a:pPr>
            <a:r>
              <a:rPr lang="en-US" altLang="zh-CN" sz="1800">
                <a:latin typeface="微软雅黑" panose="020B0503020204020204" charset="-122"/>
                <a:ea typeface="微软雅黑" panose="020B0503020204020204" charset="-122"/>
                <a:cs typeface="微软雅黑" panose="020B0503020204020204" charset="-122"/>
                <a:sym typeface="+mn-ea"/>
              </a:rPr>
              <a:t>1</a:t>
            </a:r>
            <a:r>
              <a:rPr lang="zh-CN" altLang="en-US" sz="1800">
                <a:latin typeface="微软雅黑" panose="020B0503020204020204" charset="-122"/>
                <a:ea typeface="微软雅黑" panose="020B0503020204020204" charset="-122"/>
                <a:cs typeface="微软雅黑" panose="020B0503020204020204" charset="-122"/>
                <a:sym typeface="+mn-ea"/>
              </a:rPr>
              <a:t>、通用型润滑系统</a:t>
            </a:r>
            <a:endParaRPr lang="zh-CN" altLang="en-US" sz="1800">
              <a:latin typeface="微软雅黑" panose="020B0503020204020204" charset="-122"/>
              <a:ea typeface="微软雅黑" panose="020B0503020204020204" charset="-122"/>
              <a:cs typeface="微软雅黑" panose="020B0503020204020204" charset="-122"/>
            </a:endParaRPr>
          </a:p>
          <a:p>
            <a:pPr>
              <a:buNone/>
            </a:pPr>
            <a:r>
              <a:rPr lang="en-US" altLang="zh-CN" sz="1800">
                <a:latin typeface="微软雅黑" panose="020B0503020204020204" charset="-122"/>
                <a:ea typeface="微软雅黑" panose="020B0503020204020204" charset="-122"/>
                <a:cs typeface="微软雅黑" panose="020B0503020204020204" charset="-122"/>
                <a:sym typeface="+mn-ea"/>
              </a:rPr>
              <a:t>2</a:t>
            </a:r>
            <a:r>
              <a:rPr lang="zh-CN" altLang="en-US" sz="1800">
                <a:latin typeface="微软雅黑" panose="020B0503020204020204" charset="-122"/>
                <a:ea typeface="微软雅黑" panose="020B0503020204020204" charset="-122"/>
                <a:cs typeface="微软雅黑" panose="020B0503020204020204" charset="-122"/>
                <a:sym typeface="+mn-ea"/>
              </a:rPr>
              <a:t>、带漏油检测型润滑系统</a:t>
            </a:r>
            <a:endParaRPr lang="zh-CN" altLang="en-US" sz="1800">
              <a:latin typeface="微软雅黑" panose="020B0503020204020204" charset="-122"/>
              <a:ea typeface="微软雅黑" panose="020B0503020204020204" charset="-122"/>
              <a:cs typeface="微软雅黑" panose="020B0503020204020204" charset="-122"/>
            </a:endParaRPr>
          </a:p>
          <a:p>
            <a:pPr>
              <a:buNone/>
            </a:pPr>
            <a:r>
              <a:rPr lang="en-US" altLang="zh-CN" sz="1800">
                <a:latin typeface="微软雅黑" panose="020B0503020204020204" charset="-122"/>
                <a:ea typeface="微软雅黑" panose="020B0503020204020204" charset="-122"/>
                <a:cs typeface="微软雅黑" panose="020B0503020204020204" charset="-122"/>
                <a:sym typeface="+mn-ea"/>
              </a:rPr>
              <a:t>3</a:t>
            </a:r>
            <a:r>
              <a:rPr lang="zh-CN" altLang="en-US" sz="1800">
                <a:latin typeface="微软雅黑" panose="020B0503020204020204" charset="-122"/>
                <a:ea typeface="微软雅黑" panose="020B0503020204020204" charset="-122"/>
                <a:cs typeface="微软雅黑" panose="020B0503020204020204" charset="-122"/>
                <a:sym typeface="+mn-ea"/>
              </a:rPr>
              <a:t>、带轴承在线检测润滑系统</a:t>
            </a:r>
            <a:endParaRPr lang="zh-CN" altLang="en-US" sz="1800">
              <a:latin typeface="微软雅黑" panose="020B0503020204020204" charset="-122"/>
              <a:ea typeface="微软雅黑" panose="020B0503020204020204" charset="-122"/>
              <a:cs typeface="微软雅黑" panose="020B0503020204020204" charset="-122"/>
            </a:endParaRPr>
          </a:p>
          <a:p>
            <a:pPr>
              <a:buNone/>
            </a:pPr>
            <a:r>
              <a:rPr lang="en-US" altLang="zh-CN" sz="1800">
                <a:latin typeface="微软雅黑" panose="020B0503020204020204" charset="-122"/>
                <a:ea typeface="微软雅黑" panose="020B0503020204020204" charset="-122"/>
                <a:cs typeface="微软雅黑" panose="020B0503020204020204" charset="-122"/>
                <a:sym typeface="+mn-ea"/>
              </a:rPr>
              <a:t>4</a:t>
            </a:r>
            <a:r>
              <a:rPr lang="zh-CN" altLang="en-US" sz="1800">
                <a:latin typeface="微软雅黑" panose="020B0503020204020204" charset="-122"/>
                <a:ea typeface="微软雅黑" panose="020B0503020204020204" charset="-122"/>
                <a:cs typeface="微软雅黑" panose="020B0503020204020204" charset="-122"/>
                <a:sym typeface="+mn-ea"/>
              </a:rPr>
              <a:t>、支持</a:t>
            </a:r>
            <a:r>
              <a:rPr lang="en-US" altLang="zh-CN" sz="1800">
                <a:latin typeface="微软雅黑" panose="020B0503020204020204" charset="-122"/>
                <a:ea typeface="微软雅黑" panose="020B0503020204020204" charset="-122"/>
                <a:cs typeface="微软雅黑" panose="020B0503020204020204" charset="-122"/>
                <a:sym typeface="+mn-ea"/>
              </a:rPr>
              <a:t>web</a:t>
            </a:r>
            <a:r>
              <a:rPr lang="zh-CN" altLang="en-US" sz="1800">
                <a:latin typeface="微软雅黑" panose="020B0503020204020204" charset="-122"/>
                <a:ea typeface="微软雅黑" panose="020B0503020204020204" charset="-122"/>
                <a:cs typeface="微软雅黑" panose="020B0503020204020204" charset="-122"/>
                <a:sym typeface="+mn-ea"/>
              </a:rPr>
              <a:t>浏览型润滑系统</a:t>
            </a:r>
            <a:endParaRPr lang="zh-CN" altLang="en-US" sz="1800">
              <a:latin typeface="微软雅黑" panose="020B0503020204020204" charset="-122"/>
              <a:ea typeface="微软雅黑" panose="020B0503020204020204" charset="-122"/>
              <a:cs typeface="微软雅黑" panose="020B0503020204020204" charset="-122"/>
            </a:endParaRPr>
          </a:p>
          <a:p>
            <a:pPr>
              <a:buNone/>
            </a:pPr>
            <a:r>
              <a:rPr lang="zh-CN" altLang="en-US" sz="1800">
                <a:latin typeface="微软雅黑" panose="020B0503020204020204" charset="-122"/>
                <a:ea typeface="微软雅黑" panose="020B0503020204020204" charset="-122"/>
                <a:cs typeface="微软雅黑" panose="020B0503020204020204" charset="-122"/>
                <a:sym typeface="+mn-ea"/>
              </a:rPr>
              <a:t>为保证系统的稳定可靠，我们规定单台设备的可检测润滑点数量不能超过</a:t>
            </a:r>
            <a:r>
              <a:rPr lang="en-US" altLang="zh-CN" sz="1800">
                <a:latin typeface="微软雅黑" panose="020B0503020204020204" charset="-122"/>
                <a:ea typeface="微软雅黑" panose="020B0503020204020204" charset="-122"/>
                <a:cs typeface="微软雅黑" panose="020B0503020204020204" charset="-122"/>
                <a:sym typeface="+mn-ea"/>
              </a:rPr>
              <a:t>500</a:t>
            </a:r>
            <a:r>
              <a:rPr lang="zh-CN" altLang="en-US" sz="1800">
                <a:latin typeface="微软雅黑" panose="020B0503020204020204" charset="-122"/>
                <a:ea typeface="微软雅黑" panose="020B0503020204020204" charset="-122"/>
                <a:cs typeface="微软雅黑" panose="020B0503020204020204" charset="-122"/>
                <a:sym typeface="+mn-ea"/>
              </a:rPr>
              <a:t>点</a:t>
            </a:r>
            <a:endParaRPr lang="zh-CN" altLang="en-US" sz="1800">
              <a:latin typeface="微软雅黑" panose="020B0503020204020204" charset="-122"/>
              <a:ea typeface="微软雅黑" panose="020B0503020204020204" charset="-122"/>
              <a:cs typeface="微软雅黑" panose="020B0503020204020204" charset="-122"/>
            </a:endParaRPr>
          </a:p>
          <a:p>
            <a:pPr>
              <a:buNone/>
            </a:pPr>
            <a:r>
              <a:rPr lang="zh-CN" altLang="en-US" sz="1800">
                <a:latin typeface="微软雅黑" panose="020B0503020204020204" charset="-122"/>
                <a:ea typeface="微软雅黑" panose="020B0503020204020204" charset="-122"/>
                <a:cs typeface="微软雅黑" panose="020B0503020204020204" charset="-122"/>
                <a:sym typeface="+mn-ea"/>
              </a:rPr>
              <a:t>为了设计标准型润滑系统我们将设计研发的基础定义在标准配置</a:t>
            </a:r>
            <a:endParaRPr lang="zh-CN" altLang="en-US" sz="1800">
              <a:latin typeface="微软雅黑" panose="020B0503020204020204" charset="-122"/>
              <a:ea typeface="微软雅黑" panose="020B0503020204020204" charset="-122"/>
              <a:cs typeface="微软雅黑" panose="020B0503020204020204" charset="-122"/>
            </a:endParaRPr>
          </a:p>
          <a:p>
            <a:r>
              <a:rPr lang="zh-CN" altLang="en-US" sz="1800">
                <a:latin typeface="微软雅黑" panose="020B0503020204020204" charset="-122"/>
                <a:ea typeface="微软雅黑" panose="020B0503020204020204" charset="-122"/>
                <a:cs typeface="微软雅黑" panose="020B0503020204020204" charset="-122"/>
                <a:sym typeface="+mn-ea"/>
              </a:rPr>
              <a:t>两台润滑泵</a:t>
            </a:r>
            <a:endParaRPr lang="zh-CN" altLang="en-US" sz="1800">
              <a:latin typeface="微软雅黑" panose="020B0503020204020204" charset="-122"/>
              <a:ea typeface="微软雅黑" panose="020B0503020204020204" charset="-122"/>
              <a:cs typeface="微软雅黑" panose="020B0503020204020204" charset="-122"/>
            </a:endParaRPr>
          </a:p>
          <a:p>
            <a:r>
              <a:rPr lang="zh-CN" altLang="en-US" sz="1800">
                <a:latin typeface="微软雅黑" panose="020B0503020204020204" charset="-122"/>
                <a:ea typeface="微软雅黑" panose="020B0503020204020204" charset="-122"/>
                <a:cs typeface="微软雅黑" panose="020B0503020204020204" charset="-122"/>
                <a:sym typeface="+mn-ea"/>
              </a:rPr>
              <a:t>一套</a:t>
            </a:r>
            <a:r>
              <a:rPr lang="en-US" altLang="zh-CN" sz="1800">
                <a:latin typeface="微软雅黑" panose="020B0503020204020204" charset="-122"/>
                <a:ea typeface="微软雅黑" panose="020B0503020204020204" charset="-122"/>
                <a:cs typeface="微软雅黑" panose="020B0503020204020204" charset="-122"/>
                <a:sym typeface="+mn-ea"/>
              </a:rPr>
              <a:t>500L</a:t>
            </a:r>
            <a:r>
              <a:rPr lang="zh-CN" altLang="en-US" sz="1800">
                <a:latin typeface="微软雅黑" panose="020B0503020204020204" charset="-122"/>
                <a:ea typeface="微软雅黑" panose="020B0503020204020204" charset="-122"/>
                <a:cs typeface="微软雅黑" panose="020B0503020204020204" charset="-122"/>
                <a:sym typeface="+mn-ea"/>
              </a:rPr>
              <a:t>的储脂罐</a:t>
            </a:r>
            <a:endParaRPr lang="zh-CN" altLang="en-US" sz="1800">
              <a:latin typeface="微软雅黑" panose="020B0503020204020204" charset="-122"/>
              <a:ea typeface="微软雅黑" panose="020B0503020204020204" charset="-122"/>
              <a:cs typeface="微软雅黑" panose="020B0503020204020204" charset="-122"/>
            </a:endParaRPr>
          </a:p>
          <a:p>
            <a:r>
              <a:rPr lang="zh-CN" altLang="en-US" sz="1800">
                <a:latin typeface="微软雅黑" panose="020B0503020204020204" charset="-122"/>
                <a:ea typeface="微软雅黑" panose="020B0503020204020204" charset="-122"/>
                <a:cs typeface="微软雅黑" panose="020B0503020204020204" charset="-122"/>
                <a:sym typeface="+mn-ea"/>
              </a:rPr>
              <a:t>两个连锁信号</a:t>
            </a:r>
            <a:endParaRPr lang="zh-CN" altLang="en-US" sz="1800">
              <a:latin typeface="微软雅黑" panose="020B0503020204020204" charset="-122"/>
              <a:ea typeface="微软雅黑" panose="020B0503020204020204" charset="-122"/>
              <a:cs typeface="微软雅黑" panose="020B0503020204020204" charset="-122"/>
            </a:endParaRPr>
          </a:p>
          <a:p>
            <a:r>
              <a:rPr lang="zh-CN" altLang="en-US" sz="1800">
                <a:latin typeface="微软雅黑" panose="020B0503020204020204" charset="-122"/>
                <a:ea typeface="微软雅黑" panose="020B0503020204020204" charset="-122"/>
                <a:cs typeface="微软雅黑" panose="020B0503020204020204" charset="-122"/>
                <a:sym typeface="+mn-ea"/>
              </a:rPr>
              <a:t>最高不超过</a:t>
            </a:r>
            <a:r>
              <a:rPr lang="en-US" altLang="zh-CN" sz="1800">
                <a:latin typeface="微软雅黑" panose="020B0503020204020204" charset="-122"/>
                <a:ea typeface="微软雅黑" panose="020B0503020204020204" charset="-122"/>
                <a:cs typeface="微软雅黑" panose="020B0503020204020204" charset="-122"/>
                <a:sym typeface="+mn-ea"/>
              </a:rPr>
              <a:t>4</a:t>
            </a:r>
            <a:r>
              <a:rPr lang="zh-CN" altLang="en-US" sz="1800">
                <a:latin typeface="微软雅黑" panose="020B0503020204020204" charset="-122"/>
                <a:ea typeface="微软雅黑" panose="020B0503020204020204" charset="-122"/>
                <a:cs typeface="微软雅黑" panose="020B0503020204020204" charset="-122"/>
                <a:sym typeface="+mn-ea"/>
              </a:rPr>
              <a:t>台设备受一台工控机监控</a:t>
            </a:r>
            <a:endParaRPr lang="zh-CN" altLang="en-US" sz="1800">
              <a:latin typeface="微软雅黑" panose="020B0503020204020204" charset="-122"/>
              <a:ea typeface="微软雅黑" panose="020B0503020204020204" charset="-122"/>
              <a:cs typeface="微软雅黑" panose="020B0503020204020204" charset="-122"/>
            </a:endParaRPr>
          </a:p>
          <a:p>
            <a:pPr>
              <a:buNone/>
            </a:pPr>
            <a:r>
              <a:rPr lang="zh-CN" altLang="en-US" sz="1800">
                <a:latin typeface="微软雅黑" panose="020B0503020204020204" charset="-122"/>
                <a:ea typeface="微软雅黑" panose="020B0503020204020204" charset="-122"/>
                <a:cs typeface="微软雅黑" panose="020B0503020204020204" charset="-122"/>
                <a:sym typeface="+mn-ea"/>
              </a:rPr>
              <a:t>此项配置能够满足</a:t>
            </a:r>
            <a:r>
              <a:rPr lang="en-US" altLang="zh-CN" sz="1800">
                <a:latin typeface="微软雅黑" panose="020B0503020204020204" charset="-122"/>
                <a:ea typeface="微软雅黑" panose="020B0503020204020204" charset="-122"/>
                <a:cs typeface="微软雅黑" panose="020B0503020204020204" charset="-122"/>
                <a:sym typeface="+mn-ea"/>
              </a:rPr>
              <a:t>80%</a:t>
            </a:r>
            <a:r>
              <a:rPr lang="zh-CN" altLang="en-US" sz="1800">
                <a:latin typeface="微软雅黑" panose="020B0503020204020204" charset="-122"/>
                <a:ea typeface="微软雅黑" panose="020B0503020204020204" charset="-122"/>
                <a:cs typeface="微软雅黑" panose="020B0503020204020204" charset="-122"/>
                <a:sym typeface="+mn-ea"/>
              </a:rPr>
              <a:t>的客户的需求，等设备稳定后开发</a:t>
            </a:r>
            <a:r>
              <a:rPr lang="en-US" altLang="zh-CN" sz="1800">
                <a:latin typeface="微软雅黑" panose="020B0503020204020204" charset="-122"/>
                <a:ea typeface="微软雅黑" panose="020B0503020204020204" charset="-122"/>
                <a:cs typeface="微软雅黑" panose="020B0503020204020204" charset="-122"/>
                <a:sym typeface="+mn-ea"/>
              </a:rPr>
              <a:t>20%</a:t>
            </a:r>
            <a:r>
              <a:rPr lang="zh-CN" altLang="en-US" sz="1800">
                <a:latin typeface="微软雅黑" panose="020B0503020204020204" charset="-122"/>
                <a:ea typeface="微软雅黑" panose="020B0503020204020204" charset="-122"/>
                <a:cs typeface="微软雅黑" panose="020B0503020204020204" charset="-122"/>
                <a:sym typeface="+mn-ea"/>
              </a:rPr>
              <a:t>的定制需求！</a:t>
            </a:r>
            <a:endParaRPr lang="zh-CN" altLang="en-US" sz="1800">
              <a:latin typeface="微软雅黑" panose="020B0503020204020204" charset="-122"/>
              <a:ea typeface="微软雅黑" panose="020B0503020204020204" charset="-122"/>
              <a:cs typeface="微软雅黑" panose="020B0503020204020204" charset="-122"/>
            </a:endParaRPr>
          </a:p>
          <a:p>
            <a:pPr>
              <a:lnSpc>
                <a:spcPct val="120000"/>
              </a:lnSpc>
              <a:buNone/>
            </a:pPr>
            <a:endParaRPr lang="zh-CN" altLang="en-US" sz="1800">
              <a:latin typeface="微软雅黑" panose="020B0503020204020204" charset="-122"/>
              <a:ea typeface="微软雅黑" panose="020B0503020204020204" charset="-122"/>
              <a:cs typeface="微软雅黑" panose="020B0503020204020204" charset="-122"/>
            </a:endParaRPr>
          </a:p>
          <a:p>
            <a:pPr>
              <a:lnSpc>
                <a:spcPct val="120000"/>
              </a:lnSpc>
              <a:buNone/>
            </a:pPr>
            <a:endParaRPr lang="zh-CN" altLang="en-US" sz="1800">
              <a:latin typeface="微软雅黑" panose="020B0503020204020204" charset="-122"/>
              <a:ea typeface="微软雅黑" panose="020B0503020204020204" charset="-122"/>
              <a:cs typeface="微软雅黑" panose="020B0503020204020204" charset="-122"/>
            </a:endParaRPr>
          </a:p>
          <a:p>
            <a:pPr>
              <a:lnSpc>
                <a:spcPct val="120000"/>
              </a:lnSpc>
              <a:buNone/>
            </a:pPr>
            <a:endParaRPr lang="zh-CN" altLang="en-US" sz="1800">
              <a:latin typeface="微软雅黑" panose="020B0503020204020204" charset="-122"/>
              <a:ea typeface="微软雅黑" panose="020B0503020204020204" charset="-122"/>
              <a:cs typeface="微软雅黑" panose="020B0503020204020204" charset="-122"/>
            </a:endParaRPr>
          </a:p>
          <a:p>
            <a:pPr>
              <a:lnSpc>
                <a:spcPct val="120000"/>
              </a:lnSpc>
              <a:buNone/>
            </a:pPr>
            <a:endParaRPr lang="en-US" altLang="zh-CN" sz="1800">
              <a:latin typeface="微软雅黑" panose="020B0503020204020204" charset="-122"/>
              <a:ea typeface="微软雅黑" panose="020B0503020204020204" charset="-122"/>
              <a:cs typeface="微软雅黑" panose="020B0503020204020204" charset="-122"/>
            </a:endParaRPr>
          </a:p>
          <a:p>
            <a:pPr algn="just">
              <a:lnSpc>
                <a:spcPct val="120000"/>
              </a:lnSpc>
              <a:buNone/>
            </a:pPr>
            <a:endParaRPr lang="zh-CN" altLang="en-US" sz="1800">
              <a:latin typeface="微软雅黑" panose="020B0503020204020204" charset="-122"/>
              <a:ea typeface="微软雅黑" panose="020B0503020204020204" charset="-122"/>
              <a:cs typeface="微软雅黑" panose="020B0503020204020204" charset="-122"/>
            </a:endParaRPr>
          </a:p>
          <a:p>
            <a:pPr algn="just">
              <a:lnSpc>
                <a:spcPct val="120000"/>
              </a:lnSpc>
              <a:buNone/>
            </a:pPr>
            <a:endParaRPr lang="zh-CN" altLang="en-US" sz="1800">
              <a:latin typeface="微软雅黑" panose="020B0503020204020204" charset="-122"/>
              <a:ea typeface="微软雅黑" panose="020B0503020204020204" charset="-122"/>
              <a:cs typeface="微软雅黑" panose="020B0503020204020204" charset="-122"/>
            </a:endParaRPr>
          </a:p>
          <a:p>
            <a:pPr algn="just">
              <a:lnSpc>
                <a:spcPct val="120000"/>
              </a:lnSpc>
              <a:buNone/>
            </a:pPr>
            <a:endParaRPr lang="zh-CN" altLang="en-US" sz="1800">
              <a:latin typeface="微软雅黑" panose="020B0503020204020204" charset="-122"/>
              <a:ea typeface="微软雅黑" panose="020B0503020204020204" charset="-122"/>
              <a:cs typeface="微软雅黑" panose="020B0503020204020204" charset="-122"/>
            </a:endParaRPr>
          </a:p>
          <a:p>
            <a:pPr algn="just">
              <a:lnSpc>
                <a:spcPct val="120000"/>
              </a:lnSpc>
              <a:buNone/>
            </a:pPr>
            <a:endParaRPr lang="zh-CN" altLang="en-US" sz="1800">
              <a:latin typeface="微软雅黑" panose="020B0503020204020204" charset="-122"/>
              <a:ea typeface="微软雅黑" panose="020B0503020204020204" charset="-122"/>
              <a:cs typeface="微软雅黑" panose="020B0503020204020204" charset="-122"/>
            </a:endParaRPr>
          </a:p>
          <a:p>
            <a:pPr marL="0" indent="0" algn="just">
              <a:lnSpc>
                <a:spcPct val="120000"/>
              </a:lnSpc>
              <a:buNone/>
            </a:pPr>
            <a:endParaRPr lang="zh-CN" altLang="en-US" sz="1800">
              <a:latin typeface="微软雅黑" panose="020B0503020204020204" charset="-122"/>
              <a:ea typeface="微软雅黑" panose="020B0503020204020204" charset="-122"/>
              <a:cs typeface="微软雅黑" panose="020B0503020204020204" charset="-122"/>
            </a:endParaRPr>
          </a:p>
          <a:p>
            <a:pPr algn="just">
              <a:lnSpc>
                <a:spcPct val="80000"/>
              </a:lnSpc>
              <a:buNone/>
            </a:pPr>
            <a:endParaRPr sz="1800">
              <a:latin typeface="微软雅黑" panose="020B0503020204020204" charset="-122"/>
              <a:ea typeface="微软雅黑" panose="020B0503020204020204" charset="-122"/>
              <a:cs typeface="微软雅黑" panose="020B0503020204020204" charset="-122"/>
            </a:endParaRPr>
          </a:p>
        </p:txBody>
      </p:sp>
      <p:pic>
        <p:nvPicPr>
          <p:cNvPr id="2" name="图片 1" descr="LOGO"/>
          <p:cNvPicPr>
            <a:picLocks noChangeAspect="1"/>
          </p:cNvPicPr>
          <p:nvPr/>
        </p:nvPicPr>
        <p:blipFill>
          <a:blip r:embed="rId1"/>
          <a:stretch>
            <a:fillRect/>
          </a:stretch>
        </p:blipFill>
        <p:spPr>
          <a:xfrm>
            <a:off x="10594975" y="99060"/>
            <a:ext cx="1134110" cy="586105"/>
          </a:xfrm>
          <a:prstGeom prst="rect">
            <a:avLst/>
          </a:prstGeom>
        </p:spPr>
      </p:pic>
      <p:grpSp>
        <p:nvGrpSpPr>
          <p:cNvPr id="5" name="组合 4"/>
          <p:cNvGrpSpPr/>
          <p:nvPr/>
        </p:nvGrpSpPr>
        <p:grpSpPr>
          <a:xfrm>
            <a:off x="280670" y="377190"/>
            <a:ext cx="681990" cy="288925"/>
            <a:chOff x="289" y="460"/>
            <a:chExt cx="1389" cy="588"/>
          </a:xfrm>
        </p:grpSpPr>
        <p:grpSp>
          <p:nvGrpSpPr>
            <p:cNvPr id="6" name="组合 5"/>
            <p:cNvGrpSpPr/>
            <p:nvPr/>
          </p:nvGrpSpPr>
          <p:grpSpPr>
            <a:xfrm rot="18900000">
              <a:off x="1062" y="460"/>
              <a:ext cx="616" cy="584"/>
              <a:chOff x="9851" y="5951"/>
              <a:chExt cx="972" cy="922"/>
            </a:xfrm>
          </p:grpSpPr>
          <p:sp>
            <p:nvSpPr>
              <p:cNvPr id="7" name="矩形 6"/>
              <p:cNvSpPr/>
              <p:nvPr/>
            </p:nvSpPr>
            <p:spPr>
              <a:xfrm>
                <a:off x="10061" y="6161"/>
                <a:ext cx="762" cy="712"/>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8" name="矩形 7"/>
              <p:cNvSpPr/>
              <p:nvPr/>
            </p:nvSpPr>
            <p:spPr>
              <a:xfrm>
                <a:off x="9851" y="5951"/>
                <a:ext cx="762" cy="7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nvGrpSpPr>
            <p:cNvPr id="9" name="组合 8"/>
            <p:cNvGrpSpPr/>
            <p:nvPr/>
          </p:nvGrpSpPr>
          <p:grpSpPr>
            <a:xfrm rot="18900000">
              <a:off x="680" y="460"/>
              <a:ext cx="616" cy="584"/>
              <a:chOff x="9851" y="5951"/>
              <a:chExt cx="972" cy="922"/>
            </a:xfrm>
          </p:grpSpPr>
          <p:sp>
            <p:nvSpPr>
              <p:cNvPr id="10" name="矩形 9"/>
              <p:cNvSpPr/>
              <p:nvPr/>
            </p:nvSpPr>
            <p:spPr>
              <a:xfrm>
                <a:off x="10061" y="6161"/>
                <a:ext cx="762" cy="712"/>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1" name="矩形 10"/>
              <p:cNvSpPr/>
              <p:nvPr/>
            </p:nvSpPr>
            <p:spPr>
              <a:xfrm>
                <a:off x="9851" y="5951"/>
                <a:ext cx="762" cy="7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nvGrpSpPr>
            <p:cNvPr id="12" name="组合 11"/>
            <p:cNvGrpSpPr/>
            <p:nvPr/>
          </p:nvGrpSpPr>
          <p:grpSpPr>
            <a:xfrm rot="18900000">
              <a:off x="289" y="464"/>
              <a:ext cx="616" cy="584"/>
              <a:chOff x="9851" y="5951"/>
              <a:chExt cx="972" cy="922"/>
            </a:xfrm>
          </p:grpSpPr>
          <p:sp>
            <p:nvSpPr>
              <p:cNvPr id="13" name="矩形 12"/>
              <p:cNvSpPr/>
              <p:nvPr/>
            </p:nvSpPr>
            <p:spPr>
              <a:xfrm>
                <a:off x="10061" y="6161"/>
                <a:ext cx="762" cy="712"/>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4" name="矩形 13"/>
              <p:cNvSpPr/>
              <p:nvPr/>
            </p:nvSpPr>
            <p:spPr>
              <a:xfrm>
                <a:off x="9851" y="5951"/>
                <a:ext cx="762" cy="7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sp>
        <p:nvSpPr>
          <p:cNvPr id="15" name="矩形 14"/>
          <p:cNvSpPr/>
          <p:nvPr/>
        </p:nvSpPr>
        <p:spPr>
          <a:xfrm>
            <a:off x="1019810" y="751205"/>
            <a:ext cx="10800080" cy="144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17" name="图片 16" descr="图片1"/>
          <p:cNvPicPr>
            <a:picLocks noChangeAspect="1"/>
          </p:cNvPicPr>
          <p:nvPr/>
        </p:nvPicPr>
        <p:blipFill>
          <a:blip r:embed="rId2"/>
          <a:stretch>
            <a:fillRect/>
          </a:stretch>
        </p:blipFill>
        <p:spPr>
          <a:xfrm>
            <a:off x="8112760" y="56515"/>
            <a:ext cx="2542540" cy="77152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000" advTm="10000">
        <p:cover/>
      </p:transition>
    </mc:Choice>
    <mc:Fallback>
      <p:transition spd="slow" advTm="10000">
        <p:cov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1" fill="hold" grpId="0" nodeType="after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500" fill="hold"/>
                                        <p:tgtEl>
                                          <p:spTgt spid="15"/>
                                        </p:tgtEl>
                                        <p:attrNameLst>
                                          <p:attrName>ppt_x</p:attrName>
                                        </p:attrNameLst>
                                      </p:cBhvr>
                                      <p:tavLst>
                                        <p:tav tm="0">
                                          <p:val>
                                            <p:strVal val="#ppt_x"/>
                                          </p:val>
                                        </p:tav>
                                        <p:tav tm="100000">
                                          <p:val>
                                            <p:strVal val="#ppt_x"/>
                                          </p:val>
                                        </p:tav>
                                      </p:tavLst>
                                    </p:anim>
                                    <p:anim calcmode="lin" valueType="num">
                                      <p:cBhvr additive="base">
                                        <p:cTn id="13" dur="500" fill="hold"/>
                                        <p:tgtEl>
                                          <p:spTgt spid="15"/>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22" presetClass="entr" presetSubtype="4" fill="hold" grpId="0" nodeType="afterEffect">
                                  <p:stCondLst>
                                    <p:cond delay="0"/>
                                  </p:stCondLst>
                                  <p:childTnLst>
                                    <p:set>
                                      <p:cBhvr>
                                        <p:cTn id="16" dur="1" fill="hold">
                                          <p:stCondLst>
                                            <p:cond delay="0"/>
                                          </p:stCondLst>
                                        </p:cTn>
                                        <p:tgtEl>
                                          <p:spTgt spid="41"/>
                                        </p:tgtEl>
                                        <p:attrNameLst>
                                          <p:attrName>style.visibility</p:attrName>
                                        </p:attrNameLst>
                                      </p:cBhvr>
                                      <p:to>
                                        <p:strVal val="visible"/>
                                      </p:to>
                                    </p:set>
                                    <p:animEffect transition="in" filter="wipe(down)">
                                      <p:cBhvr>
                                        <p:cTn id="17" dur="500"/>
                                        <p:tgtEl>
                                          <p:spTgt spid="41"/>
                                        </p:tgtEl>
                                      </p:cBhvr>
                                    </p:animEffect>
                                  </p:childTnLst>
                                </p:cTn>
                              </p:par>
                            </p:childTnLst>
                          </p:cTn>
                        </p:par>
                        <p:par>
                          <p:cTn id="18" fill="hold">
                            <p:stCondLst>
                              <p:cond delay="1500"/>
                            </p:stCondLst>
                            <p:childTnLst>
                              <p:par>
                                <p:cTn id="19" presetID="10" presetClass="entr" presetSubtype="0" fill="hold" nodeType="after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500"/>
                                        <p:tgtEl>
                                          <p:spTgt spid="17"/>
                                        </p:tgtEl>
                                      </p:cBhvr>
                                    </p:animEffect>
                                  </p:childTnLst>
                                </p:cTn>
                              </p:par>
                            </p:childTnLst>
                          </p:cTn>
                        </p:par>
                        <p:par>
                          <p:cTn id="22" fill="hold">
                            <p:stCondLst>
                              <p:cond delay="2000"/>
                            </p:stCondLst>
                            <p:childTnLst>
                              <p:par>
                                <p:cTn id="23" presetID="2" presetClass="entr" presetSubtype="2" fill="hold" nodeType="after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additive="base">
                                        <p:cTn id="25" dur="500" fill="hold"/>
                                        <p:tgtEl>
                                          <p:spTgt spid="2"/>
                                        </p:tgtEl>
                                        <p:attrNameLst>
                                          <p:attrName>ppt_x</p:attrName>
                                        </p:attrNameLst>
                                      </p:cBhvr>
                                      <p:tavLst>
                                        <p:tav tm="0">
                                          <p:val>
                                            <p:strVal val="1+#ppt_w/2"/>
                                          </p:val>
                                        </p:tav>
                                        <p:tav tm="100000">
                                          <p:val>
                                            <p:strVal val="#ppt_x"/>
                                          </p:val>
                                        </p:tav>
                                      </p:tavLst>
                                    </p:anim>
                                    <p:anim calcmode="lin" valueType="num">
                                      <p:cBhvr additive="base">
                                        <p:cTn id="26" dur="500" fill="hold"/>
                                        <p:tgtEl>
                                          <p:spTgt spid="2"/>
                                        </p:tgtEl>
                                        <p:attrNameLst>
                                          <p:attrName>ppt_y</p:attrName>
                                        </p:attrNameLst>
                                      </p:cBhvr>
                                      <p:tavLst>
                                        <p:tav tm="0">
                                          <p:val>
                                            <p:strVal val="#ppt_y"/>
                                          </p:val>
                                        </p:tav>
                                        <p:tav tm="100000">
                                          <p:val>
                                            <p:strVal val="#ppt_y"/>
                                          </p:val>
                                        </p:tav>
                                      </p:tavLst>
                                    </p:anim>
                                  </p:childTnLst>
                                </p:cTn>
                              </p:par>
                            </p:childTnLst>
                          </p:cTn>
                        </p:par>
                        <p:par>
                          <p:cTn id="27" fill="hold">
                            <p:stCondLst>
                              <p:cond delay="2500"/>
                            </p:stCondLst>
                            <p:childTnLst>
                              <p:par>
                                <p:cTn id="28" presetID="10" presetClass="entr" presetSubtype="0" fill="hold" grpId="0" nodeType="after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fade">
                                      <p:cBhvr>
                                        <p:cTn id="3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15" grpId="0" bldLvl="0" animBg="1"/>
      <p:bldP spid="4"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0"/>
            <a:ext cx="12192000" cy="6858000"/>
          </a:xfrm>
          <a:prstGeom prst="rect">
            <a:avLst/>
          </a:prstGeom>
          <a:solidFill>
            <a:srgbClr val="DF00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方正黑体简体" panose="02010601030101010101" pitchFamily="2" charset="-122"/>
              <a:ea typeface="方正黑体简体" panose="02010601030101010101" pitchFamily="2" charset="-122"/>
            </a:endParaRPr>
          </a:p>
        </p:txBody>
      </p:sp>
      <p:pic>
        <p:nvPicPr>
          <p:cNvPr id="6" name="Picture 2" descr="C:\Users\Administrator\Desktop\图片1.png图片1"/>
          <p:cNvPicPr>
            <a:picLocks noChangeAspect="1"/>
          </p:cNvPicPr>
          <p:nvPr/>
        </p:nvPicPr>
        <p:blipFill>
          <a:blip r:embed="rId1"/>
          <a:srcRect/>
          <a:stretch>
            <a:fillRect/>
          </a:stretch>
        </p:blipFill>
        <p:spPr>
          <a:xfrm>
            <a:off x="-49" y="1591310"/>
            <a:ext cx="7352714" cy="3675380"/>
          </a:xfrm>
          <a:prstGeom prst="rect">
            <a:avLst/>
          </a:prstGeom>
        </p:spPr>
      </p:pic>
      <p:grpSp>
        <p:nvGrpSpPr>
          <p:cNvPr id="3" name="组合 2"/>
          <p:cNvGrpSpPr/>
          <p:nvPr/>
        </p:nvGrpSpPr>
        <p:grpSpPr>
          <a:xfrm>
            <a:off x="8280400" y="1877060"/>
            <a:ext cx="3193415" cy="645160"/>
            <a:chOff x="12935" y="2956"/>
            <a:chExt cx="5029" cy="1016"/>
          </a:xfrm>
        </p:grpSpPr>
        <p:cxnSp>
          <p:nvCxnSpPr>
            <p:cNvPr id="8" name="直接连接符 7"/>
            <p:cNvCxnSpPr/>
            <p:nvPr/>
          </p:nvCxnSpPr>
          <p:spPr>
            <a:xfrm flipH="1">
              <a:off x="12935" y="3084"/>
              <a:ext cx="288" cy="66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文本框 12"/>
            <p:cNvSpPr txBox="1"/>
            <p:nvPr/>
          </p:nvSpPr>
          <p:spPr>
            <a:xfrm>
              <a:off x="13312" y="2956"/>
              <a:ext cx="4652" cy="1016"/>
            </a:xfrm>
            <a:prstGeom prst="rect">
              <a:avLst/>
            </a:prstGeom>
            <a:noFill/>
          </p:spPr>
          <p:txBody>
            <a:bodyPr wrap="square" rtlCol="0">
              <a:spAutoFit/>
            </a:bodyPr>
            <a:lstStyle/>
            <a:p>
              <a:r>
                <a:rPr lang="en-US" altLang="zh-CN" sz="3600" dirty="0">
                  <a:solidFill>
                    <a:schemeClr val="bg1"/>
                  </a:solidFill>
                  <a:latin typeface="方正黑体简体" panose="02010601030101010101" pitchFamily="2" charset="-122"/>
                  <a:ea typeface="方正黑体简体" panose="02010601030101010101" pitchFamily="2" charset="-122"/>
                </a:rPr>
                <a:t>PART 04</a:t>
              </a:r>
              <a:endParaRPr lang="zh-CN" altLang="en-US" sz="3600" dirty="0">
                <a:solidFill>
                  <a:schemeClr val="bg1"/>
                </a:solidFill>
                <a:latin typeface="方正黑体简体" panose="02010601030101010101" pitchFamily="2" charset="-122"/>
                <a:ea typeface="方正黑体简体" panose="02010601030101010101" pitchFamily="2" charset="-122"/>
              </a:endParaRPr>
            </a:p>
          </p:txBody>
        </p:sp>
        <p:cxnSp>
          <p:nvCxnSpPr>
            <p:cNvPr id="14" name="直接连接符 13"/>
            <p:cNvCxnSpPr/>
            <p:nvPr/>
          </p:nvCxnSpPr>
          <p:spPr>
            <a:xfrm flipH="1">
              <a:off x="16614" y="3084"/>
              <a:ext cx="288" cy="66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7" name="文本框 16"/>
          <p:cNvSpPr txBox="1"/>
          <p:nvPr/>
        </p:nvSpPr>
        <p:spPr>
          <a:xfrm>
            <a:off x="7289800" y="2680970"/>
            <a:ext cx="4652645" cy="1076325"/>
          </a:xfrm>
          <a:prstGeom prst="rect">
            <a:avLst/>
          </a:prstGeom>
          <a:noFill/>
        </p:spPr>
        <p:txBody>
          <a:bodyPr wrap="square" rtlCol="0">
            <a:spAutoFit/>
          </a:bodyPr>
          <a:lstStyle/>
          <a:p>
            <a:pPr algn="ctr">
              <a:buNone/>
            </a:pPr>
            <a:r>
              <a:rPr lang="en-US" altLang="zh-CN" sz="3200" b="1">
                <a:solidFill>
                  <a:schemeClr val="bg1"/>
                </a:solidFill>
                <a:latin typeface="微软雅黑" panose="020B0503020204020204" charset="-122"/>
                <a:ea typeface="微软雅黑" panose="020B0503020204020204" charset="-122"/>
                <a:cs typeface="微软雅黑" panose="020B0503020204020204" charset="-122"/>
                <a:sym typeface="+mn-ea"/>
              </a:rPr>
              <a:t>SR/ZNRH</a:t>
            </a:r>
            <a:r>
              <a:rPr lang="zh-CN" altLang="en-US" sz="3200" b="1">
                <a:solidFill>
                  <a:schemeClr val="bg1"/>
                </a:solidFill>
                <a:latin typeface="微软雅黑" panose="020B0503020204020204" charset="-122"/>
                <a:ea typeface="微软雅黑" panose="020B0503020204020204" charset="-122"/>
                <a:cs typeface="微软雅黑" panose="020B0503020204020204" charset="-122"/>
                <a:sym typeface="+mn-ea"/>
              </a:rPr>
              <a:t>智能润滑系统</a:t>
            </a:r>
            <a:endParaRPr lang="zh-CN" altLang="en-US" sz="3200" b="1">
              <a:solidFill>
                <a:schemeClr val="bg1"/>
              </a:solidFill>
              <a:latin typeface="微软雅黑" panose="020B0503020204020204" charset="-122"/>
              <a:ea typeface="微软雅黑" panose="020B0503020204020204" charset="-122"/>
              <a:cs typeface="微软雅黑" panose="020B0503020204020204" charset="-122"/>
              <a:sym typeface="+mn-ea"/>
            </a:endParaRPr>
          </a:p>
          <a:p>
            <a:pPr algn="ctr">
              <a:buNone/>
            </a:pPr>
            <a:r>
              <a:rPr lang="zh-CN" altLang="en-US" sz="3200" b="1">
                <a:solidFill>
                  <a:schemeClr val="bg1"/>
                </a:solidFill>
                <a:latin typeface="微软雅黑" panose="020B0503020204020204" charset="-122"/>
                <a:ea typeface="微软雅黑" panose="020B0503020204020204" charset="-122"/>
                <a:cs typeface="微软雅黑" panose="020B0503020204020204" charset="-122"/>
                <a:sym typeface="+mn-ea"/>
              </a:rPr>
              <a:t>技术方案</a:t>
            </a:r>
            <a:endParaRPr lang="zh-CN" altLang="en-US" sz="3200" b="1">
              <a:solidFill>
                <a:schemeClr val="bg1"/>
              </a:solidFill>
              <a:latin typeface="微软雅黑" panose="020B0503020204020204" charset="-122"/>
              <a:ea typeface="微软雅黑" panose="020B0503020204020204" charset="-122"/>
              <a:cs typeface="微软雅黑" panose="020B0503020204020204" charset="-122"/>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1000" advTm="10000">
        <p:cover/>
      </p:transition>
    </mc:Choice>
    <mc:Fallback>
      <p:transition spd="slow" advTm="10000">
        <p:cov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4"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par>
                          <p:cTn id="15" fill="hold">
                            <p:stCondLst>
                              <p:cond delay="1500"/>
                            </p:stCondLst>
                            <p:childTnLst>
                              <p:par>
                                <p:cTn id="16" presetID="22" presetClass="entr" presetSubtype="4" fill="hold" grpId="0" nodeType="after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wipe(down)">
                                      <p:cBhvr>
                                        <p:cTn id="1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0"/>
            <a:ext cx="12192000" cy="6858000"/>
          </a:xfrm>
          <a:prstGeom prst="rect">
            <a:avLst/>
          </a:prstGeom>
          <a:solidFill>
            <a:srgbClr val="DF00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方正黑体简体" panose="02010601030101010101" pitchFamily="2" charset="-122"/>
              <a:ea typeface="方正黑体简体" panose="02010601030101010101" pitchFamily="2" charset="-122"/>
            </a:endParaRPr>
          </a:p>
        </p:txBody>
      </p:sp>
      <p:pic>
        <p:nvPicPr>
          <p:cNvPr id="6" name="Picture 2" descr="C:\Users\Administrator\Desktop\图片1.png图片1"/>
          <p:cNvPicPr>
            <a:picLocks noChangeAspect="1"/>
          </p:cNvPicPr>
          <p:nvPr/>
        </p:nvPicPr>
        <p:blipFill>
          <a:blip r:embed="rId1"/>
          <a:srcRect/>
          <a:stretch>
            <a:fillRect/>
          </a:stretch>
        </p:blipFill>
        <p:spPr>
          <a:xfrm>
            <a:off x="-49" y="1591310"/>
            <a:ext cx="7352714" cy="3675380"/>
          </a:xfrm>
          <a:prstGeom prst="rect">
            <a:avLst/>
          </a:prstGeom>
        </p:spPr>
      </p:pic>
      <p:cxnSp>
        <p:nvCxnSpPr>
          <p:cNvPr id="8" name="直接连接符 7"/>
          <p:cNvCxnSpPr/>
          <p:nvPr/>
        </p:nvCxnSpPr>
        <p:spPr>
          <a:xfrm flipH="1">
            <a:off x="7994698" y="1958047"/>
            <a:ext cx="182881" cy="42320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文本框 12"/>
          <p:cNvSpPr txBox="1"/>
          <p:nvPr/>
        </p:nvSpPr>
        <p:spPr>
          <a:xfrm>
            <a:off x="8234045" y="1877060"/>
            <a:ext cx="2954020" cy="645160"/>
          </a:xfrm>
          <a:prstGeom prst="rect">
            <a:avLst/>
          </a:prstGeom>
          <a:noFill/>
        </p:spPr>
        <p:txBody>
          <a:bodyPr wrap="square" rtlCol="0">
            <a:spAutoFit/>
          </a:bodyPr>
          <a:lstStyle/>
          <a:p>
            <a:r>
              <a:rPr lang="en-US" altLang="zh-CN" sz="3600" dirty="0">
                <a:solidFill>
                  <a:schemeClr val="bg1"/>
                </a:solidFill>
                <a:latin typeface="方正黑体简体" panose="02010601030101010101" pitchFamily="2" charset="-122"/>
                <a:ea typeface="方正黑体简体" panose="02010601030101010101" pitchFamily="2" charset="-122"/>
              </a:rPr>
              <a:t>PART 01</a:t>
            </a:r>
            <a:endParaRPr lang="zh-CN" altLang="en-US" sz="3600" dirty="0">
              <a:solidFill>
                <a:schemeClr val="bg1"/>
              </a:solidFill>
              <a:latin typeface="方正黑体简体" panose="02010601030101010101" pitchFamily="2" charset="-122"/>
              <a:ea typeface="方正黑体简体" panose="02010601030101010101" pitchFamily="2" charset="-122"/>
            </a:endParaRPr>
          </a:p>
        </p:txBody>
      </p:sp>
      <p:cxnSp>
        <p:nvCxnSpPr>
          <p:cNvPr id="14" name="直接连接符 13"/>
          <p:cNvCxnSpPr/>
          <p:nvPr/>
        </p:nvCxnSpPr>
        <p:spPr>
          <a:xfrm flipH="1">
            <a:off x="10331107" y="1958045"/>
            <a:ext cx="182881" cy="42320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文本框 16"/>
          <p:cNvSpPr txBox="1"/>
          <p:nvPr/>
        </p:nvSpPr>
        <p:spPr>
          <a:xfrm>
            <a:off x="7899400" y="2680970"/>
            <a:ext cx="2961005" cy="922020"/>
          </a:xfrm>
          <a:prstGeom prst="rect">
            <a:avLst/>
          </a:prstGeom>
          <a:noFill/>
        </p:spPr>
        <p:txBody>
          <a:bodyPr wrap="square" rtlCol="0">
            <a:spAutoFit/>
          </a:bodyPr>
          <a:lstStyle/>
          <a:p>
            <a:pPr lvl="0">
              <a:defRPr/>
            </a:pPr>
            <a:r>
              <a:rPr lang="zh-CN" altLang="en-US" sz="5400" b="1" kern="0" dirty="0">
                <a:solidFill>
                  <a:schemeClr val="bg1"/>
                </a:solidFill>
                <a:latin typeface="微软雅黑" panose="020B0503020204020204" charset="-122"/>
                <a:ea typeface="微软雅黑" panose="020B0503020204020204" charset="-122"/>
                <a:cs typeface="+mn-ea"/>
                <a:sym typeface="+mn-lt"/>
              </a:rPr>
              <a:t>企业简介</a:t>
            </a:r>
            <a:endParaRPr lang="zh-CN" altLang="en-US" sz="5400" b="1" kern="0" dirty="0">
              <a:solidFill>
                <a:schemeClr val="bg1"/>
              </a:solidFill>
              <a:latin typeface="微软雅黑" panose="020B0503020204020204" charset="-122"/>
              <a:ea typeface="微软雅黑" panose="020B0503020204020204" charset="-122"/>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1000" advTm="10000">
        <p:cover/>
      </p:transition>
    </mc:Choice>
    <mc:Fallback>
      <p:transition spd="slow" advTm="10000">
        <p:cov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4"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fill="hold"/>
                                        <p:tgtEl>
                                          <p:spTgt spid="13"/>
                                        </p:tgtEl>
                                        <p:attrNameLst>
                                          <p:attrName>ppt_x</p:attrName>
                                        </p:attrNameLst>
                                      </p:cBhvr>
                                      <p:tavLst>
                                        <p:tav tm="0">
                                          <p:val>
                                            <p:strVal val="#ppt_x"/>
                                          </p:val>
                                        </p:tav>
                                        <p:tav tm="100000">
                                          <p:val>
                                            <p:strVal val="#ppt_x"/>
                                          </p:val>
                                        </p:tav>
                                      </p:tavLst>
                                    </p:anim>
                                    <p:anim calcmode="lin" valueType="num">
                                      <p:cBhvr additive="base">
                                        <p:cTn id="18" dur="500" fill="hold"/>
                                        <p:tgtEl>
                                          <p:spTgt spid="13"/>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anim calcmode="lin" valueType="num">
                                      <p:cBhvr additive="base">
                                        <p:cTn id="21" dur="500" fill="hold"/>
                                        <p:tgtEl>
                                          <p:spTgt spid="14"/>
                                        </p:tgtEl>
                                        <p:attrNameLst>
                                          <p:attrName>ppt_x</p:attrName>
                                        </p:attrNameLst>
                                      </p:cBhvr>
                                      <p:tavLst>
                                        <p:tav tm="0">
                                          <p:val>
                                            <p:strVal val="#ppt_x"/>
                                          </p:val>
                                        </p:tav>
                                        <p:tav tm="100000">
                                          <p:val>
                                            <p:strVal val="#ppt_x"/>
                                          </p:val>
                                        </p:tav>
                                      </p:tavLst>
                                    </p:anim>
                                    <p:anim calcmode="lin" valueType="num">
                                      <p:cBhvr additive="base">
                                        <p:cTn id="22" dur="500" fill="hold"/>
                                        <p:tgtEl>
                                          <p:spTgt spid="14"/>
                                        </p:tgtEl>
                                        <p:attrNameLst>
                                          <p:attrName>ppt_y</p:attrName>
                                        </p:attrNameLst>
                                      </p:cBhvr>
                                      <p:tavLst>
                                        <p:tav tm="0">
                                          <p:val>
                                            <p:strVal val="1+#ppt_h/2"/>
                                          </p:val>
                                        </p:tav>
                                        <p:tav tm="100000">
                                          <p:val>
                                            <p:strVal val="#ppt_y"/>
                                          </p:val>
                                        </p:tav>
                                      </p:tavLst>
                                    </p:anim>
                                  </p:childTnLst>
                                </p:cTn>
                              </p:par>
                            </p:childTnLst>
                          </p:cTn>
                        </p:par>
                        <p:par>
                          <p:cTn id="23" fill="hold">
                            <p:stCondLst>
                              <p:cond delay="1500"/>
                            </p:stCondLst>
                            <p:childTnLst>
                              <p:par>
                                <p:cTn id="24" presetID="22" presetClass="entr" presetSubtype="4" fill="hold" grpId="0" nodeType="after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wipe(down)">
                                      <p:cBhvr>
                                        <p:cTn id="2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7"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文本框 40"/>
          <p:cNvSpPr txBox="1"/>
          <p:nvPr/>
        </p:nvSpPr>
        <p:spPr>
          <a:xfrm>
            <a:off x="1170940" y="290830"/>
            <a:ext cx="1155065" cy="460375"/>
          </a:xfrm>
          <a:prstGeom prst="rect">
            <a:avLst/>
          </a:prstGeom>
          <a:noFill/>
        </p:spPr>
        <p:txBody>
          <a:bodyPr wrap="square" rtlCol="0">
            <a:spAutoFit/>
          </a:bodyPr>
          <a:p>
            <a:pPr lvl="0">
              <a:defRPr/>
            </a:pPr>
            <a:r>
              <a:rPr lang="zh-CN" altLang="en-US" sz="2400" b="1" kern="0" dirty="0">
                <a:solidFill>
                  <a:srgbClr val="C00000"/>
                </a:solidFill>
                <a:latin typeface="微软雅黑" panose="020B0503020204020204" charset="-122"/>
                <a:ea typeface="微软雅黑" panose="020B0503020204020204" charset="-122"/>
                <a:cs typeface="微软雅黑" panose="020B0503020204020204" charset="-122"/>
                <a:sym typeface="+mn-ea"/>
              </a:rPr>
              <a:t>目录</a:t>
            </a:r>
            <a:endParaRPr lang="zh-CN" altLang="en-US" sz="2400" b="1" kern="0" dirty="0">
              <a:solidFill>
                <a:srgbClr val="C00000"/>
              </a:solidFill>
              <a:latin typeface="微软雅黑" panose="020B0503020204020204" charset="-122"/>
              <a:ea typeface="微软雅黑" panose="020B0503020204020204" charset="-122"/>
              <a:cs typeface="微软雅黑" panose="020B0503020204020204" charset="-122"/>
              <a:sym typeface="+mn-ea"/>
            </a:endParaRPr>
          </a:p>
        </p:txBody>
      </p:sp>
      <p:sp>
        <p:nvSpPr>
          <p:cNvPr id="4" name="文本占位符 6146"/>
          <p:cNvSpPr>
            <a:spLocks noGrp="1"/>
          </p:cNvSpPr>
          <p:nvPr/>
        </p:nvSpPr>
        <p:spPr>
          <a:xfrm>
            <a:off x="1019810" y="1009650"/>
            <a:ext cx="4650740" cy="4974590"/>
          </a:xfrm>
          <a:prstGeom prst="rect">
            <a:avLst/>
          </a:prstGeom>
        </p:spPr>
        <p:txBody>
          <a:bodyPr vert="horz" lIns="91440" tIns="45720" rIns="91440" bIns="45720" rtlCol="0" anchor="t">
            <a:noAutofit/>
          </a:bodyPr>
          <a:lstStyle>
            <a:lvl1pPr marL="228600" indent="-228600" algn="l" defTabSz="915035"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5035"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5035"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565" indent="-228600" algn="l" defTabSz="91503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503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5235" indent="-228600" algn="l" defTabSz="91503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503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635" indent="-228600" algn="l" defTabSz="91503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835" indent="-228600" algn="l" defTabSz="91503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0000"/>
              </a:lnSpc>
              <a:buNone/>
            </a:pPr>
            <a:r>
              <a:rPr lang="zh-CN" altLang="en-US" sz="1800" b="1">
                <a:latin typeface="微软雅黑" panose="020B0503020204020204" charset="-122"/>
                <a:ea typeface="微软雅黑" panose="020B0503020204020204" charset="-122"/>
                <a:cs typeface="微软雅黑" panose="020B0503020204020204" charset="-122"/>
                <a:sym typeface="+mn-ea"/>
              </a:rPr>
              <a:t>一、概述	</a:t>
            </a:r>
            <a:endParaRPr lang="zh-CN" altLang="en-US" sz="1800">
              <a:latin typeface="微软雅黑" panose="020B0503020204020204" charset="-122"/>
              <a:ea typeface="微软雅黑" panose="020B0503020204020204" charset="-122"/>
              <a:cs typeface="微软雅黑" panose="020B0503020204020204" charset="-122"/>
              <a:sym typeface="+mn-ea"/>
            </a:endParaRPr>
          </a:p>
          <a:p>
            <a:pPr>
              <a:lnSpc>
                <a:spcPct val="110000"/>
              </a:lnSpc>
              <a:buNone/>
            </a:pPr>
            <a:r>
              <a:rPr lang="zh-CN" altLang="en-US" sz="1800">
                <a:latin typeface="微软雅黑" panose="020B0503020204020204" charset="-122"/>
                <a:ea typeface="微软雅黑" panose="020B0503020204020204" charset="-122"/>
                <a:cs typeface="微软雅黑" panose="020B0503020204020204" charset="-122"/>
                <a:sym typeface="+mn-ea"/>
              </a:rPr>
              <a:t>第一节：冶金设备现状</a:t>
            </a:r>
            <a:endParaRPr lang="zh-CN" altLang="en-US" sz="1800">
              <a:latin typeface="微软雅黑" panose="020B0503020204020204" charset="-122"/>
              <a:ea typeface="微软雅黑" panose="020B0503020204020204" charset="-122"/>
              <a:cs typeface="微软雅黑" panose="020B0503020204020204" charset="-122"/>
              <a:sym typeface="+mn-ea"/>
            </a:endParaRPr>
          </a:p>
          <a:p>
            <a:pPr>
              <a:lnSpc>
                <a:spcPct val="110000"/>
              </a:lnSpc>
              <a:buNone/>
            </a:pPr>
            <a:r>
              <a:rPr lang="zh-CN" altLang="en-US" sz="1800">
                <a:latin typeface="微软雅黑" panose="020B0503020204020204" charset="-122"/>
                <a:ea typeface="微软雅黑" panose="020B0503020204020204" charset="-122"/>
                <a:cs typeface="微软雅黑" panose="020B0503020204020204" charset="-122"/>
                <a:sym typeface="+mn-ea"/>
              </a:rPr>
              <a:t>第二节、用户对设备在线润滑的要求</a:t>
            </a:r>
            <a:endParaRPr lang="zh-CN" altLang="en-US" sz="1800">
              <a:latin typeface="微软雅黑" panose="020B0503020204020204" charset="-122"/>
              <a:ea typeface="微软雅黑" panose="020B0503020204020204" charset="-122"/>
              <a:cs typeface="微软雅黑" panose="020B0503020204020204" charset="-122"/>
              <a:sym typeface="+mn-ea"/>
            </a:endParaRPr>
          </a:p>
          <a:p>
            <a:pPr>
              <a:lnSpc>
                <a:spcPct val="110000"/>
              </a:lnSpc>
              <a:buNone/>
            </a:pPr>
            <a:r>
              <a:rPr lang="zh-CN" altLang="en-US" sz="1800" b="1">
                <a:latin typeface="微软雅黑" panose="020B0503020204020204" charset="-122"/>
                <a:ea typeface="微软雅黑" panose="020B0503020204020204" charset="-122"/>
                <a:cs typeface="微软雅黑" panose="020B0503020204020204" charset="-122"/>
                <a:sym typeface="+mn-ea"/>
              </a:rPr>
              <a:t>二、针对本项目的润滑解决方案</a:t>
            </a:r>
            <a:endParaRPr lang="zh-CN" altLang="en-US" sz="1800">
              <a:latin typeface="微软雅黑" panose="020B0503020204020204" charset="-122"/>
              <a:ea typeface="微软雅黑" panose="020B0503020204020204" charset="-122"/>
              <a:cs typeface="微软雅黑" panose="020B0503020204020204" charset="-122"/>
              <a:sym typeface="+mn-ea"/>
            </a:endParaRPr>
          </a:p>
          <a:p>
            <a:pPr>
              <a:lnSpc>
                <a:spcPct val="110000"/>
              </a:lnSpc>
              <a:buNone/>
            </a:pPr>
            <a:r>
              <a:rPr lang="zh-CN" altLang="en-US" sz="1800">
                <a:latin typeface="微软雅黑" panose="020B0503020204020204" charset="-122"/>
                <a:ea typeface="微软雅黑" panose="020B0503020204020204" charset="-122"/>
                <a:cs typeface="微软雅黑" panose="020B0503020204020204" charset="-122"/>
                <a:sym typeface="+mn-ea"/>
              </a:rPr>
              <a:t>第一节、设备润滑要求</a:t>
            </a:r>
            <a:endParaRPr lang="zh-CN" altLang="en-US" sz="1800">
              <a:latin typeface="微软雅黑" panose="020B0503020204020204" charset="-122"/>
              <a:ea typeface="微软雅黑" panose="020B0503020204020204" charset="-122"/>
              <a:cs typeface="微软雅黑" panose="020B0503020204020204" charset="-122"/>
              <a:sym typeface="+mn-ea"/>
            </a:endParaRPr>
          </a:p>
          <a:p>
            <a:pPr>
              <a:lnSpc>
                <a:spcPct val="110000"/>
              </a:lnSpc>
              <a:buNone/>
            </a:pPr>
            <a:r>
              <a:rPr lang="zh-CN" altLang="en-US" sz="1800">
                <a:latin typeface="微软雅黑" panose="020B0503020204020204" charset="-122"/>
                <a:ea typeface="微软雅黑" panose="020B0503020204020204" charset="-122"/>
                <a:cs typeface="微软雅黑" panose="020B0503020204020204" charset="-122"/>
                <a:sym typeface="+mn-ea"/>
              </a:rPr>
              <a:t>第二节、设备技术方案</a:t>
            </a:r>
            <a:endParaRPr lang="zh-CN" altLang="en-US" sz="1800">
              <a:latin typeface="微软雅黑" panose="020B0503020204020204" charset="-122"/>
              <a:ea typeface="微软雅黑" panose="020B0503020204020204" charset="-122"/>
              <a:cs typeface="微软雅黑" panose="020B0503020204020204" charset="-122"/>
              <a:sym typeface="+mn-ea"/>
            </a:endParaRPr>
          </a:p>
          <a:p>
            <a:pPr>
              <a:lnSpc>
                <a:spcPct val="110000"/>
              </a:lnSpc>
              <a:buNone/>
            </a:pPr>
            <a:r>
              <a:rPr lang="zh-CN" altLang="en-US" sz="1800">
                <a:latin typeface="微软雅黑" panose="020B0503020204020204" charset="-122"/>
                <a:ea typeface="微软雅黑" panose="020B0503020204020204" charset="-122"/>
                <a:cs typeface="微软雅黑" panose="020B0503020204020204" charset="-122"/>
                <a:sym typeface="+mn-ea"/>
              </a:rPr>
              <a:t>第三节、SR/ZNRH智能分布式润滑系统介绍</a:t>
            </a:r>
            <a:endParaRPr lang="zh-CN" altLang="en-US" sz="1800">
              <a:latin typeface="微软雅黑" panose="020B0503020204020204" charset="-122"/>
              <a:ea typeface="微软雅黑" panose="020B0503020204020204" charset="-122"/>
              <a:cs typeface="微软雅黑" panose="020B0503020204020204" charset="-122"/>
              <a:sym typeface="+mn-ea"/>
            </a:endParaRPr>
          </a:p>
          <a:p>
            <a:pPr>
              <a:lnSpc>
                <a:spcPct val="110000"/>
              </a:lnSpc>
              <a:buNone/>
            </a:pPr>
            <a:r>
              <a:rPr lang="zh-CN" altLang="en-US" sz="1800">
                <a:latin typeface="微软雅黑" panose="020B0503020204020204" charset="-122"/>
                <a:ea typeface="微软雅黑" panose="020B0503020204020204" charset="-122"/>
                <a:cs typeface="微软雅黑" panose="020B0503020204020204" charset="-122"/>
                <a:sym typeface="+mn-ea"/>
              </a:rPr>
              <a:t>第四节、 施工方案</a:t>
            </a:r>
            <a:endParaRPr lang="zh-CN" altLang="en-US" sz="1800">
              <a:latin typeface="微软雅黑" panose="020B0503020204020204" charset="-122"/>
              <a:ea typeface="微软雅黑" panose="020B0503020204020204" charset="-122"/>
              <a:cs typeface="微软雅黑" panose="020B0503020204020204" charset="-122"/>
              <a:sym typeface="+mn-ea"/>
            </a:endParaRPr>
          </a:p>
          <a:p>
            <a:pPr>
              <a:lnSpc>
                <a:spcPct val="110000"/>
              </a:lnSpc>
              <a:buNone/>
            </a:pPr>
            <a:r>
              <a:rPr lang="zh-CN" altLang="en-US" sz="1800" b="1">
                <a:latin typeface="微软雅黑" panose="020B0503020204020204" charset="-122"/>
                <a:ea typeface="微软雅黑" panose="020B0503020204020204" charset="-122"/>
                <a:cs typeface="微软雅黑" panose="020B0503020204020204" charset="-122"/>
                <a:sym typeface="+mn-ea"/>
              </a:rPr>
              <a:t>三、润滑管理的革新为客户创造的生产价值</a:t>
            </a:r>
            <a:endParaRPr lang="zh-CN" altLang="en-US" sz="1800">
              <a:latin typeface="微软雅黑" panose="020B0503020204020204" charset="-122"/>
              <a:ea typeface="微软雅黑" panose="020B0503020204020204" charset="-122"/>
              <a:cs typeface="微软雅黑" panose="020B0503020204020204" charset="-122"/>
              <a:sym typeface="+mn-ea"/>
            </a:endParaRPr>
          </a:p>
          <a:p>
            <a:pPr>
              <a:lnSpc>
                <a:spcPct val="110000"/>
              </a:lnSpc>
              <a:buNone/>
            </a:pPr>
            <a:r>
              <a:rPr lang="zh-CN" altLang="en-US" sz="1800">
                <a:latin typeface="微软雅黑" panose="020B0503020204020204" charset="-122"/>
                <a:ea typeface="微软雅黑" panose="020B0503020204020204" charset="-122"/>
                <a:cs typeface="微软雅黑" panose="020B0503020204020204" charset="-122"/>
                <a:sym typeface="+mn-ea"/>
              </a:rPr>
              <a:t>第一节  直接效益	13</a:t>
            </a:r>
            <a:endParaRPr lang="zh-CN" altLang="en-US" sz="1800">
              <a:latin typeface="微软雅黑" panose="020B0503020204020204" charset="-122"/>
              <a:ea typeface="微软雅黑" panose="020B0503020204020204" charset="-122"/>
              <a:cs typeface="微软雅黑" panose="020B0503020204020204" charset="-122"/>
              <a:sym typeface="+mn-ea"/>
            </a:endParaRPr>
          </a:p>
          <a:p>
            <a:pPr>
              <a:lnSpc>
                <a:spcPct val="110000"/>
              </a:lnSpc>
              <a:buNone/>
            </a:pPr>
            <a:r>
              <a:rPr lang="zh-CN" altLang="en-US" sz="1800">
                <a:latin typeface="微软雅黑" panose="020B0503020204020204" charset="-122"/>
                <a:ea typeface="微软雅黑" panose="020B0503020204020204" charset="-122"/>
                <a:cs typeface="微软雅黑" panose="020B0503020204020204" charset="-122"/>
                <a:sym typeface="+mn-ea"/>
              </a:rPr>
              <a:t>第二节 间接效益	13</a:t>
            </a:r>
            <a:endParaRPr lang="zh-CN" altLang="en-US" sz="1800">
              <a:latin typeface="微软雅黑" panose="020B0503020204020204" charset="-122"/>
              <a:ea typeface="微软雅黑" panose="020B0503020204020204" charset="-122"/>
              <a:cs typeface="微软雅黑" panose="020B0503020204020204" charset="-122"/>
              <a:sym typeface="+mn-ea"/>
            </a:endParaRPr>
          </a:p>
          <a:p>
            <a:pPr>
              <a:lnSpc>
                <a:spcPct val="110000"/>
              </a:lnSpc>
              <a:buNone/>
            </a:pPr>
            <a:endParaRPr lang="zh-CN" altLang="en-US" sz="1800">
              <a:latin typeface="微软雅黑" panose="020B0503020204020204" charset="-122"/>
              <a:ea typeface="微软雅黑" panose="020B0503020204020204" charset="-122"/>
              <a:cs typeface="微软雅黑" panose="020B0503020204020204" charset="-122"/>
            </a:endParaRPr>
          </a:p>
          <a:p>
            <a:pPr>
              <a:lnSpc>
                <a:spcPct val="110000"/>
              </a:lnSpc>
              <a:buNone/>
            </a:pPr>
            <a:endParaRPr lang="zh-CN" altLang="en-US" sz="1800">
              <a:latin typeface="微软雅黑" panose="020B0503020204020204" charset="-122"/>
              <a:ea typeface="微软雅黑" panose="020B0503020204020204" charset="-122"/>
              <a:cs typeface="微软雅黑" panose="020B0503020204020204" charset="-122"/>
            </a:endParaRPr>
          </a:p>
          <a:p>
            <a:pPr>
              <a:lnSpc>
                <a:spcPct val="110000"/>
              </a:lnSpc>
              <a:buNone/>
            </a:pPr>
            <a:endParaRPr lang="zh-CN" altLang="en-US" sz="1800">
              <a:latin typeface="微软雅黑" panose="020B0503020204020204" charset="-122"/>
              <a:ea typeface="微软雅黑" panose="020B0503020204020204" charset="-122"/>
              <a:cs typeface="微软雅黑" panose="020B0503020204020204" charset="-122"/>
            </a:endParaRPr>
          </a:p>
          <a:p>
            <a:pPr>
              <a:lnSpc>
                <a:spcPct val="110000"/>
              </a:lnSpc>
              <a:buNone/>
            </a:pPr>
            <a:endParaRPr lang="en-US" altLang="zh-CN" sz="1800">
              <a:latin typeface="微软雅黑" panose="020B0503020204020204" charset="-122"/>
              <a:ea typeface="微软雅黑" panose="020B0503020204020204" charset="-122"/>
              <a:cs typeface="微软雅黑" panose="020B0503020204020204" charset="-122"/>
            </a:endParaRPr>
          </a:p>
          <a:p>
            <a:pPr algn="just">
              <a:lnSpc>
                <a:spcPct val="110000"/>
              </a:lnSpc>
              <a:buNone/>
            </a:pPr>
            <a:endParaRPr lang="zh-CN" altLang="en-US" sz="1800">
              <a:latin typeface="微软雅黑" panose="020B0503020204020204" charset="-122"/>
              <a:ea typeface="微软雅黑" panose="020B0503020204020204" charset="-122"/>
              <a:cs typeface="微软雅黑" panose="020B0503020204020204" charset="-122"/>
            </a:endParaRPr>
          </a:p>
          <a:p>
            <a:pPr algn="just">
              <a:lnSpc>
                <a:spcPct val="110000"/>
              </a:lnSpc>
              <a:buNone/>
            </a:pPr>
            <a:endParaRPr lang="zh-CN" altLang="en-US" sz="1800">
              <a:latin typeface="微软雅黑" panose="020B0503020204020204" charset="-122"/>
              <a:ea typeface="微软雅黑" panose="020B0503020204020204" charset="-122"/>
              <a:cs typeface="微软雅黑" panose="020B0503020204020204" charset="-122"/>
            </a:endParaRPr>
          </a:p>
          <a:p>
            <a:pPr algn="just">
              <a:lnSpc>
                <a:spcPct val="110000"/>
              </a:lnSpc>
              <a:buNone/>
            </a:pPr>
            <a:endParaRPr lang="zh-CN" altLang="en-US" sz="1800">
              <a:latin typeface="微软雅黑" panose="020B0503020204020204" charset="-122"/>
              <a:ea typeface="微软雅黑" panose="020B0503020204020204" charset="-122"/>
              <a:cs typeface="微软雅黑" panose="020B0503020204020204" charset="-122"/>
            </a:endParaRPr>
          </a:p>
          <a:p>
            <a:pPr algn="just">
              <a:lnSpc>
                <a:spcPct val="110000"/>
              </a:lnSpc>
              <a:buNone/>
            </a:pPr>
            <a:endParaRPr lang="zh-CN" altLang="en-US" sz="1800">
              <a:latin typeface="微软雅黑" panose="020B0503020204020204" charset="-122"/>
              <a:ea typeface="微软雅黑" panose="020B0503020204020204" charset="-122"/>
              <a:cs typeface="微软雅黑" panose="020B0503020204020204" charset="-122"/>
            </a:endParaRPr>
          </a:p>
          <a:p>
            <a:pPr marL="0" indent="0" algn="just">
              <a:lnSpc>
                <a:spcPct val="110000"/>
              </a:lnSpc>
              <a:buNone/>
            </a:pPr>
            <a:endParaRPr lang="zh-CN" altLang="en-US" sz="1800">
              <a:latin typeface="微软雅黑" panose="020B0503020204020204" charset="-122"/>
              <a:ea typeface="微软雅黑" panose="020B0503020204020204" charset="-122"/>
              <a:cs typeface="微软雅黑" panose="020B0503020204020204" charset="-122"/>
            </a:endParaRPr>
          </a:p>
          <a:p>
            <a:pPr algn="just">
              <a:lnSpc>
                <a:spcPct val="80000"/>
              </a:lnSpc>
              <a:buNone/>
            </a:pPr>
            <a:endParaRPr sz="1800">
              <a:latin typeface="微软雅黑" panose="020B0503020204020204" charset="-122"/>
              <a:ea typeface="微软雅黑" panose="020B0503020204020204" charset="-122"/>
              <a:cs typeface="微软雅黑" panose="020B0503020204020204" charset="-122"/>
            </a:endParaRPr>
          </a:p>
        </p:txBody>
      </p:sp>
      <p:pic>
        <p:nvPicPr>
          <p:cNvPr id="2" name="图片 1" descr="LOGO"/>
          <p:cNvPicPr>
            <a:picLocks noChangeAspect="1"/>
          </p:cNvPicPr>
          <p:nvPr/>
        </p:nvPicPr>
        <p:blipFill>
          <a:blip r:embed="rId1"/>
          <a:stretch>
            <a:fillRect/>
          </a:stretch>
        </p:blipFill>
        <p:spPr>
          <a:xfrm>
            <a:off x="10594975" y="99060"/>
            <a:ext cx="1134110" cy="586105"/>
          </a:xfrm>
          <a:prstGeom prst="rect">
            <a:avLst/>
          </a:prstGeom>
        </p:spPr>
      </p:pic>
      <p:grpSp>
        <p:nvGrpSpPr>
          <p:cNvPr id="5" name="组合 4"/>
          <p:cNvGrpSpPr/>
          <p:nvPr/>
        </p:nvGrpSpPr>
        <p:grpSpPr>
          <a:xfrm>
            <a:off x="280670" y="377190"/>
            <a:ext cx="681990" cy="288925"/>
            <a:chOff x="289" y="460"/>
            <a:chExt cx="1389" cy="588"/>
          </a:xfrm>
        </p:grpSpPr>
        <p:grpSp>
          <p:nvGrpSpPr>
            <p:cNvPr id="6" name="组合 5"/>
            <p:cNvGrpSpPr/>
            <p:nvPr/>
          </p:nvGrpSpPr>
          <p:grpSpPr>
            <a:xfrm rot="18900000">
              <a:off x="1062" y="460"/>
              <a:ext cx="616" cy="584"/>
              <a:chOff x="9851" y="5951"/>
              <a:chExt cx="972" cy="922"/>
            </a:xfrm>
          </p:grpSpPr>
          <p:sp>
            <p:nvSpPr>
              <p:cNvPr id="7" name="矩形 6"/>
              <p:cNvSpPr/>
              <p:nvPr/>
            </p:nvSpPr>
            <p:spPr>
              <a:xfrm>
                <a:off x="10061" y="6161"/>
                <a:ext cx="762" cy="712"/>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8" name="矩形 7"/>
              <p:cNvSpPr/>
              <p:nvPr/>
            </p:nvSpPr>
            <p:spPr>
              <a:xfrm>
                <a:off x="9851" y="5951"/>
                <a:ext cx="762" cy="7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nvGrpSpPr>
            <p:cNvPr id="9" name="组合 8"/>
            <p:cNvGrpSpPr/>
            <p:nvPr/>
          </p:nvGrpSpPr>
          <p:grpSpPr>
            <a:xfrm rot="18900000">
              <a:off x="680" y="460"/>
              <a:ext cx="616" cy="584"/>
              <a:chOff x="9851" y="5951"/>
              <a:chExt cx="972" cy="922"/>
            </a:xfrm>
          </p:grpSpPr>
          <p:sp>
            <p:nvSpPr>
              <p:cNvPr id="10" name="矩形 9"/>
              <p:cNvSpPr/>
              <p:nvPr/>
            </p:nvSpPr>
            <p:spPr>
              <a:xfrm>
                <a:off x="10061" y="6161"/>
                <a:ext cx="762" cy="712"/>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1" name="矩形 10"/>
              <p:cNvSpPr/>
              <p:nvPr/>
            </p:nvSpPr>
            <p:spPr>
              <a:xfrm>
                <a:off x="9851" y="5951"/>
                <a:ext cx="762" cy="7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nvGrpSpPr>
            <p:cNvPr id="12" name="组合 11"/>
            <p:cNvGrpSpPr/>
            <p:nvPr/>
          </p:nvGrpSpPr>
          <p:grpSpPr>
            <a:xfrm rot="18900000">
              <a:off x="289" y="464"/>
              <a:ext cx="616" cy="584"/>
              <a:chOff x="9851" y="5951"/>
              <a:chExt cx="972" cy="922"/>
            </a:xfrm>
          </p:grpSpPr>
          <p:sp>
            <p:nvSpPr>
              <p:cNvPr id="13" name="矩形 12"/>
              <p:cNvSpPr/>
              <p:nvPr/>
            </p:nvSpPr>
            <p:spPr>
              <a:xfrm>
                <a:off x="10061" y="6161"/>
                <a:ext cx="762" cy="712"/>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4" name="矩形 13"/>
              <p:cNvSpPr/>
              <p:nvPr/>
            </p:nvSpPr>
            <p:spPr>
              <a:xfrm>
                <a:off x="9851" y="5951"/>
                <a:ext cx="762" cy="7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sp>
        <p:nvSpPr>
          <p:cNvPr id="15" name="矩形 14"/>
          <p:cNvSpPr/>
          <p:nvPr/>
        </p:nvSpPr>
        <p:spPr>
          <a:xfrm>
            <a:off x="1044575" y="775335"/>
            <a:ext cx="10800080" cy="144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17" name="图片 16" descr="图片1"/>
          <p:cNvPicPr>
            <a:picLocks noChangeAspect="1"/>
          </p:cNvPicPr>
          <p:nvPr/>
        </p:nvPicPr>
        <p:blipFill>
          <a:blip r:embed="rId2"/>
          <a:stretch>
            <a:fillRect/>
          </a:stretch>
        </p:blipFill>
        <p:spPr>
          <a:xfrm>
            <a:off x="8112760" y="56515"/>
            <a:ext cx="2542540" cy="77152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000" advTm="10000">
        <p:cover/>
      </p:transition>
    </mc:Choice>
    <mc:Fallback>
      <p:transition spd="slow" advTm="10000">
        <p:cov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1" fill="hold" grpId="0" nodeType="after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500" fill="hold"/>
                                        <p:tgtEl>
                                          <p:spTgt spid="15"/>
                                        </p:tgtEl>
                                        <p:attrNameLst>
                                          <p:attrName>ppt_x</p:attrName>
                                        </p:attrNameLst>
                                      </p:cBhvr>
                                      <p:tavLst>
                                        <p:tav tm="0">
                                          <p:val>
                                            <p:strVal val="#ppt_x"/>
                                          </p:val>
                                        </p:tav>
                                        <p:tav tm="100000">
                                          <p:val>
                                            <p:strVal val="#ppt_x"/>
                                          </p:val>
                                        </p:tav>
                                      </p:tavLst>
                                    </p:anim>
                                    <p:anim calcmode="lin" valueType="num">
                                      <p:cBhvr additive="base">
                                        <p:cTn id="13" dur="500" fill="hold"/>
                                        <p:tgtEl>
                                          <p:spTgt spid="15"/>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22" presetClass="entr" presetSubtype="4" fill="hold" grpId="0" nodeType="afterEffect">
                                  <p:stCondLst>
                                    <p:cond delay="0"/>
                                  </p:stCondLst>
                                  <p:childTnLst>
                                    <p:set>
                                      <p:cBhvr>
                                        <p:cTn id="16" dur="1" fill="hold">
                                          <p:stCondLst>
                                            <p:cond delay="0"/>
                                          </p:stCondLst>
                                        </p:cTn>
                                        <p:tgtEl>
                                          <p:spTgt spid="41"/>
                                        </p:tgtEl>
                                        <p:attrNameLst>
                                          <p:attrName>style.visibility</p:attrName>
                                        </p:attrNameLst>
                                      </p:cBhvr>
                                      <p:to>
                                        <p:strVal val="visible"/>
                                      </p:to>
                                    </p:set>
                                    <p:animEffect transition="in" filter="wipe(down)">
                                      <p:cBhvr>
                                        <p:cTn id="17" dur="500"/>
                                        <p:tgtEl>
                                          <p:spTgt spid="41"/>
                                        </p:tgtEl>
                                      </p:cBhvr>
                                    </p:animEffect>
                                  </p:childTnLst>
                                </p:cTn>
                              </p:par>
                            </p:childTnLst>
                          </p:cTn>
                        </p:par>
                        <p:par>
                          <p:cTn id="18" fill="hold">
                            <p:stCondLst>
                              <p:cond delay="1500"/>
                            </p:stCondLst>
                            <p:childTnLst>
                              <p:par>
                                <p:cTn id="19" presetID="10" presetClass="entr" presetSubtype="0" fill="hold" nodeType="after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500"/>
                                        <p:tgtEl>
                                          <p:spTgt spid="17"/>
                                        </p:tgtEl>
                                      </p:cBhvr>
                                    </p:animEffect>
                                  </p:childTnLst>
                                </p:cTn>
                              </p:par>
                            </p:childTnLst>
                          </p:cTn>
                        </p:par>
                        <p:par>
                          <p:cTn id="22" fill="hold">
                            <p:stCondLst>
                              <p:cond delay="2000"/>
                            </p:stCondLst>
                            <p:childTnLst>
                              <p:par>
                                <p:cTn id="23" presetID="2" presetClass="entr" presetSubtype="2" fill="hold" nodeType="after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additive="base">
                                        <p:cTn id="25" dur="500" fill="hold"/>
                                        <p:tgtEl>
                                          <p:spTgt spid="2"/>
                                        </p:tgtEl>
                                        <p:attrNameLst>
                                          <p:attrName>ppt_x</p:attrName>
                                        </p:attrNameLst>
                                      </p:cBhvr>
                                      <p:tavLst>
                                        <p:tav tm="0">
                                          <p:val>
                                            <p:strVal val="1+#ppt_w/2"/>
                                          </p:val>
                                        </p:tav>
                                        <p:tav tm="100000">
                                          <p:val>
                                            <p:strVal val="#ppt_x"/>
                                          </p:val>
                                        </p:tav>
                                      </p:tavLst>
                                    </p:anim>
                                    <p:anim calcmode="lin" valueType="num">
                                      <p:cBhvr additive="base">
                                        <p:cTn id="26" dur="500" fill="hold"/>
                                        <p:tgtEl>
                                          <p:spTgt spid="2"/>
                                        </p:tgtEl>
                                        <p:attrNameLst>
                                          <p:attrName>ppt_y</p:attrName>
                                        </p:attrNameLst>
                                      </p:cBhvr>
                                      <p:tavLst>
                                        <p:tav tm="0">
                                          <p:val>
                                            <p:strVal val="#ppt_y"/>
                                          </p:val>
                                        </p:tav>
                                        <p:tav tm="100000">
                                          <p:val>
                                            <p:strVal val="#ppt_y"/>
                                          </p:val>
                                        </p:tav>
                                      </p:tavLst>
                                    </p:anim>
                                  </p:childTnLst>
                                </p:cTn>
                              </p:par>
                            </p:childTnLst>
                          </p:cTn>
                        </p:par>
                        <p:par>
                          <p:cTn id="27" fill="hold">
                            <p:stCondLst>
                              <p:cond delay="2500"/>
                            </p:stCondLst>
                            <p:childTnLst>
                              <p:par>
                                <p:cTn id="28" presetID="10" presetClass="entr" presetSubtype="0" fill="hold" grpId="0" nodeType="after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fade">
                                      <p:cBhvr>
                                        <p:cTn id="3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15" grpId="0" bldLvl="0" animBg="1"/>
      <p:bldP spid="4"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文本框 40"/>
          <p:cNvSpPr txBox="1"/>
          <p:nvPr/>
        </p:nvSpPr>
        <p:spPr>
          <a:xfrm>
            <a:off x="1170940" y="290830"/>
            <a:ext cx="4918075" cy="460375"/>
          </a:xfrm>
          <a:prstGeom prst="rect">
            <a:avLst/>
          </a:prstGeom>
          <a:noFill/>
        </p:spPr>
        <p:txBody>
          <a:bodyPr wrap="square" rtlCol="0">
            <a:spAutoFit/>
          </a:bodyPr>
          <a:p>
            <a:pPr>
              <a:defRPr/>
            </a:pPr>
            <a:r>
              <a:rPr lang="zh-CN" altLang="en-US" sz="2400" b="1" kern="0" dirty="0">
                <a:solidFill>
                  <a:srgbClr val="C00000"/>
                </a:solidFill>
                <a:latin typeface="微软雅黑" panose="020B0503020204020204" charset="-122"/>
                <a:ea typeface="微软雅黑" panose="020B0503020204020204" charset="-122"/>
                <a:cs typeface="微软雅黑" panose="020B0503020204020204" charset="-122"/>
                <a:sym typeface="+mn-ea"/>
              </a:rPr>
              <a:t>概述</a:t>
            </a:r>
            <a:endParaRPr lang="zh-CN" altLang="en-US" sz="2400" b="1" kern="0" dirty="0">
              <a:solidFill>
                <a:srgbClr val="C00000"/>
              </a:solidFill>
              <a:latin typeface="微软雅黑" panose="020B0503020204020204" charset="-122"/>
              <a:ea typeface="微软雅黑" panose="020B0503020204020204" charset="-122"/>
              <a:cs typeface="微软雅黑" panose="020B0503020204020204" charset="-122"/>
              <a:sym typeface="+mn-ea"/>
            </a:endParaRPr>
          </a:p>
        </p:txBody>
      </p:sp>
      <p:sp>
        <p:nvSpPr>
          <p:cNvPr id="4" name="文本占位符 6146"/>
          <p:cNvSpPr>
            <a:spLocks noGrp="1"/>
          </p:cNvSpPr>
          <p:nvPr/>
        </p:nvSpPr>
        <p:spPr>
          <a:xfrm>
            <a:off x="1019810" y="1009650"/>
            <a:ext cx="9384030" cy="2392680"/>
          </a:xfrm>
          <a:prstGeom prst="rect">
            <a:avLst/>
          </a:prstGeom>
        </p:spPr>
        <p:txBody>
          <a:bodyPr vert="horz" lIns="91440" tIns="45720" rIns="91440" bIns="45720" rtlCol="0" anchor="t">
            <a:noAutofit/>
          </a:bodyPr>
          <a:lstStyle>
            <a:lvl1pPr marL="228600" indent="-228600" algn="l" defTabSz="915035"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5035"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5035"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565" indent="-228600" algn="l" defTabSz="91503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503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5235" indent="-228600" algn="l" defTabSz="91503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503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635" indent="-228600" algn="l" defTabSz="91503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835" indent="-228600" algn="l" defTabSz="91503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30000"/>
              </a:lnSpc>
              <a:buNone/>
            </a:pPr>
            <a:r>
              <a:rPr lang="zh-CN" altLang="en-US" sz="1800" b="1">
                <a:solidFill>
                  <a:srgbClr val="C00000"/>
                </a:solidFill>
                <a:latin typeface="微软雅黑" panose="020B0503020204020204" charset="-122"/>
                <a:ea typeface="微软雅黑" panose="020B0503020204020204" charset="-122"/>
                <a:cs typeface="微软雅黑" panose="020B0503020204020204" charset="-122"/>
                <a:sym typeface="+mn-ea"/>
              </a:rPr>
              <a:t>第一节：冶金设备现状</a:t>
            </a:r>
            <a:endParaRPr lang="zh-CN" altLang="en-US" sz="1800">
              <a:latin typeface="微软雅黑" panose="020B0503020204020204" charset="-122"/>
              <a:ea typeface="微软雅黑" panose="020B0503020204020204" charset="-122"/>
              <a:cs typeface="微软雅黑" panose="020B0503020204020204" charset="-122"/>
              <a:sym typeface="+mn-ea"/>
            </a:endParaRPr>
          </a:p>
          <a:p>
            <a:pPr marL="0" indent="0" algn="just">
              <a:lnSpc>
                <a:spcPct val="130000"/>
              </a:lnSpc>
              <a:buNone/>
            </a:pPr>
            <a:r>
              <a:rPr lang="zh-CN" altLang="en-US" sz="1800">
                <a:latin typeface="微软雅黑" panose="020B0503020204020204" charset="-122"/>
                <a:ea typeface="微软雅黑" panose="020B0503020204020204" charset="-122"/>
                <a:cs typeface="微软雅黑" panose="020B0503020204020204" charset="-122"/>
                <a:sym typeface="+mn-ea"/>
              </a:rPr>
              <a:t>       冶金机械设备的工作条件是十分苛刻的，具有重载、高速、高温、多尘、多腐蚀性介质和连续作业的特点。要确保设备正常运转，必须加强设备的日常维护和管理工作。随着生产设备自动化程度的不断提高，精确可靠的设备在线维护系统成了企业顺利生产的有力保证障。</a:t>
            </a:r>
            <a:endParaRPr lang="zh-CN" altLang="en-US" sz="1800">
              <a:latin typeface="微软雅黑" panose="020B0503020204020204" charset="-122"/>
              <a:ea typeface="微软雅黑" panose="020B0503020204020204" charset="-122"/>
              <a:cs typeface="微软雅黑" panose="020B0503020204020204" charset="-122"/>
              <a:sym typeface="+mn-ea"/>
            </a:endParaRPr>
          </a:p>
          <a:p>
            <a:pPr marL="0" indent="0" algn="just">
              <a:lnSpc>
                <a:spcPct val="130000"/>
              </a:lnSpc>
              <a:buNone/>
            </a:pPr>
            <a:r>
              <a:rPr lang="zh-CN" altLang="en-US" sz="1800">
                <a:latin typeface="微软雅黑" panose="020B0503020204020204" charset="-122"/>
                <a:ea typeface="微软雅黑" panose="020B0503020204020204" charset="-122"/>
                <a:cs typeface="微软雅黑" panose="020B0503020204020204" charset="-122"/>
                <a:sym typeface="+mn-ea"/>
              </a:rPr>
              <a:t>       随着设备管理理论的发展，设备润滑管理的方式也在不断的进步，设备管理的要求也不断提高。维护方式从“无能力无意识”演变成新的维护方式“有能力有主动意识”。</a:t>
            </a:r>
            <a:endParaRPr lang="zh-CN" altLang="en-US" sz="1800">
              <a:latin typeface="微软雅黑" panose="020B0503020204020204" charset="-122"/>
              <a:ea typeface="微软雅黑" panose="020B0503020204020204" charset="-122"/>
              <a:cs typeface="微软雅黑" panose="020B0503020204020204" charset="-122"/>
              <a:sym typeface="+mn-ea"/>
            </a:endParaRPr>
          </a:p>
          <a:p>
            <a:pPr marL="0" indent="0" algn="just">
              <a:lnSpc>
                <a:spcPct val="130000"/>
              </a:lnSpc>
              <a:buNone/>
            </a:pPr>
            <a:endParaRPr lang="zh-CN" altLang="en-US" sz="1800">
              <a:latin typeface="微软雅黑" panose="020B0503020204020204" charset="-122"/>
              <a:ea typeface="微软雅黑" panose="020B0503020204020204" charset="-122"/>
              <a:cs typeface="微软雅黑" panose="020B0503020204020204" charset="-122"/>
            </a:endParaRPr>
          </a:p>
          <a:p>
            <a:pPr algn="just">
              <a:lnSpc>
                <a:spcPct val="130000"/>
              </a:lnSpc>
              <a:buNone/>
            </a:pPr>
            <a:endParaRPr lang="zh-CN" altLang="en-US" sz="1800">
              <a:latin typeface="微软雅黑" panose="020B0503020204020204" charset="-122"/>
              <a:ea typeface="微软雅黑" panose="020B0503020204020204" charset="-122"/>
              <a:cs typeface="微软雅黑" panose="020B0503020204020204" charset="-122"/>
            </a:endParaRPr>
          </a:p>
          <a:p>
            <a:pPr algn="just">
              <a:lnSpc>
                <a:spcPct val="130000"/>
              </a:lnSpc>
              <a:buNone/>
            </a:pPr>
            <a:endParaRPr lang="en-US" altLang="zh-CN" sz="1800">
              <a:latin typeface="微软雅黑" panose="020B0503020204020204" charset="-122"/>
              <a:ea typeface="微软雅黑" panose="020B0503020204020204" charset="-122"/>
              <a:cs typeface="微软雅黑" panose="020B0503020204020204" charset="-122"/>
            </a:endParaRPr>
          </a:p>
          <a:p>
            <a:pPr algn="just">
              <a:lnSpc>
                <a:spcPct val="130000"/>
              </a:lnSpc>
              <a:buNone/>
            </a:pPr>
            <a:endParaRPr lang="zh-CN" altLang="en-US" sz="1800">
              <a:latin typeface="微软雅黑" panose="020B0503020204020204" charset="-122"/>
              <a:ea typeface="微软雅黑" panose="020B0503020204020204" charset="-122"/>
              <a:cs typeface="微软雅黑" panose="020B0503020204020204" charset="-122"/>
            </a:endParaRPr>
          </a:p>
          <a:p>
            <a:pPr algn="just">
              <a:lnSpc>
                <a:spcPct val="130000"/>
              </a:lnSpc>
              <a:buNone/>
            </a:pPr>
            <a:endParaRPr lang="zh-CN" altLang="en-US" sz="1800">
              <a:latin typeface="微软雅黑" panose="020B0503020204020204" charset="-122"/>
              <a:ea typeface="微软雅黑" panose="020B0503020204020204" charset="-122"/>
              <a:cs typeface="微软雅黑" panose="020B0503020204020204" charset="-122"/>
            </a:endParaRPr>
          </a:p>
          <a:p>
            <a:pPr algn="just">
              <a:lnSpc>
                <a:spcPct val="130000"/>
              </a:lnSpc>
              <a:buNone/>
            </a:pPr>
            <a:endParaRPr lang="zh-CN" altLang="en-US" sz="1800">
              <a:latin typeface="微软雅黑" panose="020B0503020204020204" charset="-122"/>
              <a:ea typeface="微软雅黑" panose="020B0503020204020204" charset="-122"/>
              <a:cs typeface="微软雅黑" panose="020B0503020204020204" charset="-122"/>
            </a:endParaRPr>
          </a:p>
          <a:p>
            <a:pPr algn="just">
              <a:lnSpc>
                <a:spcPct val="130000"/>
              </a:lnSpc>
              <a:buNone/>
            </a:pPr>
            <a:endParaRPr lang="zh-CN" altLang="en-US" sz="1800">
              <a:latin typeface="微软雅黑" panose="020B0503020204020204" charset="-122"/>
              <a:ea typeface="微软雅黑" panose="020B0503020204020204" charset="-122"/>
              <a:cs typeface="微软雅黑" panose="020B0503020204020204" charset="-122"/>
            </a:endParaRPr>
          </a:p>
          <a:p>
            <a:pPr marL="0" indent="0" algn="just">
              <a:lnSpc>
                <a:spcPct val="130000"/>
              </a:lnSpc>
              <a:buNone/>
            </a:pPr>
            <a:endParaRPr lang="zh-CN" altLang="en-US" sz="1800">
              <a:latin typeface="微软雅黑" panose="020B0503020204020204" charset="-122"/>
              <a:ea typeface="微软雅黑" panose="020B0503020204020204" charset="-122"/>
              <a:cs typeface="微软雅黑" panose="020B0503020204020204" charset="-122"/>
            </a:endParaRPr>
          </a:p>
          <a:p>
            <a:pPr algn="just">
              <a:lnSpc>
                <a:spcPct val="130000"/>
              </a:lnSpc>
              <a:buNone/>
            </a:pPr>
            <a:endParaRPr sz="1800">
              <a:latin typeface="微软雅黑" panose="020B0503020204020204" charset="-122"/>
              <a:ea typeface="微软雅黑" panose="020B0503020204020204" charset="-122"/>
              <a:cs typeface="微软雅黑" panose="020B0503020204020204" charset="-122"/>
            </a:endParaRPr>
          </a:p>
        </p:txBody>
      </p:sp>
      <p:pic>
        <p:nvPicPr>
          <p:cNvPr id="5" name="图片 4" descr="LOGO"/>
          <p:cNvPicPr>
            <a:picLocks noChangeAspect="1"/>
          </p:cNvPicPr>
          <p:nvPr/>
        </p:nvPicPr>
        <p:blipFill>
          <a:blip r:embed="rId1"/>
          <a:stretch>
            <a:fillRect/>
          </a:stretch>
        </p:blipFill>
        <p:spPr>
          <a:xfrm>
            <a:off x="10594975" y="97155"/>
            <a:ext cx="1134110" cy="586105"/>
          </a:xfrm>
          <a:prstGeom prst="rect">
            <a:avLst/>
          </a:prstGeom>
        </p:spPr>
      </p:pic>
      <p:grpSp>
        <p:nvGrpSpPr>
          <p:cNvPr id="6" name="组合 5"/>
          <p:cNvGrpSpPr/>
          <p:nvPr/>
        </p:nvGrpSpPr>
        <p:grpSpPr>
          <a:xfrm>
            <a:off x="280670" y="377190"/>
            <a:ext cx="681990" cy="288925"/>
            <a:chOff x="289" y="460"/>
            <a:chExt cx="1389" cy="588"/>
          </a:xfrm>
        </p:grpSpPr>
        <p:grpSp>
          <p:nvGrpSpPr>
            <p:cNvPr id="7" name="组合 6"/>
            <p:cNvGrpSpPr/>
            <p:nvPr/>
          </p:nvGrpSpPr>
          <p:grpSpPr>
            <a:xfrm rot="18900000">
              <a:off x="1062" y="460"/>
              <a:ext cx="616" cy="584"/>
              <a:chOff x="9851" y="5951"/>
              <a:chExt cx="972" cy="922"/>
            </a:xfrm>
          </p:grpSpPr>
          <p:sp>
            <p:nvSpPr>
              <p:cNvPr id="8" name="矩形 7"/>
              <p:cNvSpPr/>
              <p:nvPr/>
            </p:nvSpPr>
            <p:spPr>
              <a:xfrm>
                <a:off x="10061" y="6161"/>
                <a:ext cx="762" cy="712"/>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9" name="矩形 8"/>
              <p:cNvSpPr/>
              <p:nvPr/>
            </p:nvSpPr>
            <p:spPr>
              <a:xfrm>
                <a:off x="9851" y="5951"/>
                <a:ext cx="762" cy="7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nvGrpSpPr>
            <p:cNvPr id="10" name="组合 9"/>
            <p:cNvGrpSpPr/>
            <p:nvPr/>
          </p:nvGrpSpPr>
          <p:grpSpPr>
            <a:xfrm rot="18900000">
              <a:off x="680" y="460"/>
              <a:ext cx="616" cy="584"/>
              <a:chOff x="9851" y="5951"/>
              <a:chExt cx="972" cy="922"/>
            </a:xfrm>
          </p:grpSpPr>
          <p:sp>
            <p:nvSpPr>
              <p:cNvPr id="11" name="矩形 10"/>
              <p:cNvSpPr/>
              <p:nvPr/>
            </p:nvSpPr>
            <p:spPr>
              <a:xfrm>
                <a:off x="10061" y="6161"/>
                <a:ext cx="762" cy="712"/>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2" name="矩形 11"/>
              <p:cNvSpPr/>
              <p:nvPr/>
            </p:nvSpPr>
            <p:spPr>
              <a:xfrm>
                <a:off x="9851" y="5951"/>
                <a:ext cx="762" cy="7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nvGrpSpPr>
            <p:cNvPr id="13" name="组合 12"/>
            <p:cNvGrpSpPr/>
            <p:nvPr/>
          </p:nvGrpSpPr>
          <p:grpSpPr>
            <a:xfrm rot="18900000">
              <a:off x="289" y="464"/>
              <a:ext cx="616" cy="584"/>
              <a:chOff x="9851" y="5951"/>
              <a:chExt cx="972" cy="922"/>
            </a:xfrm>
          </p:grpSpPr>
          <p:sp>
            <p:nvSpPr>
              <p:cNvPr id="14" name="矩形 13"/>
              <p:cNvSpPr/>
              <p:nvPr/>
            </p:nvSpPr>
            <p:spPr>
              <a:xfrm>
                <a:off x="10061" y="6161"/>
                <a:ext cx="762" cy="712"/>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5" name="矩形 14"/>
              <p:cNvSpPr/>
              <p:nvPr/>
            </p:nvSpPr>
            <p:spPr>
              <a:xfrm>
                <a:off x="9851" y="5951"/>
                <a:ext cx="762" cy="7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sp>
        <p:nvSpPr>
          <p:cNvPr id="16" name="矩形 15"/>
          <p:cNvSpPr/>
          <p:nvPr/>
        </p:nvSpPr>
        <p:spPr>
          <a:xfrm>
            <a:off x="1044575" y="775335"/>
            <a:ext cx="10800080" cy="144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17" name="图片 16" descr="图片1"/>
          <p:cNvPicPr>
            <a:picLocks noChangeAspect="1"/>
          </p:cNvPicPr>
          <p:nvPr/>
        </p:nvPicPr>
        <p:blipFill>
          <a:blip r:embed="rId2"/>
          <a:stretch>
            <a:fillRect/>
          </a:stretch>
        </p:blipFill>
        <p:spPr>
          <a:xfrm>
            <a:off x="8112760" y="56515"/>
            <a:ext cx="2542540" cy="771525"/>
          </a:xfrm>
          <a:prstGeom prst="rect">
            <a:avLst/>
          </a:prstGeom>
        </p:spPr>
      </p:pic>
      <p:grpSp>
        <p:nvGrpSpPr>
          <p:cNvPr id="29" name="PA_库_组合 28"/>
          <p:cNvGrpSpPr/>
          <p:nvPr>
            <p:custDataLst>
              <p:tags r:id="rId3"/>
            </p:custDataLst>
          </p:nvPr>
        </p:nvGrpSpPr>
        <p:grpSpPr>
          <a:xfrm>
            <a:off x="1170940" y="4030980"/>
            <a:ext cx="1800860" cy="1401445"/>
            <a:chOff x="8423437" y="3608911"/>
            <a:chExt cx="2482046" cy="1930741"/>
          </a:xfrm>
        </p:grpSpPr>
        <p:sp>
          <p:nvSpPr>
            <p:cNvPr id="3" name="Oval 28"/>
            <p:cNvSpPr/>
            <p:nvPr/>
          </p:nvSpPr>
          <p:spPr>
            <a:xfrm>
              <a:off x="8521732" y="3707206"/>
              <a:ext cx="1734151" cy="1734151"/>
            </a:xfrm>
            <a:prstGeom prst="ellipse">
              <a:avLst/>
            </a:prstGeom>
            <a:gradFill>
              <a:gsLst>
                <a:gs pos="0">
                  <a:srgbClr val="FE4444"/>
                </a:gs>
                <a:gs pos="100000">
                  <a:srgbClr val="832B2B"/>
                </a:gs>
              </a:gsLst>
              <a:lin ang="5400000" scaled="0"/>
            </a:grad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p>
              <a:pPr algn="ctr"/>
            </a:p>
          </p:txBody>
        </p:sp>
        <p:sp>
          <p:nvSpPr>
            <p:cNvPr id="18" name="Oval 27"/>
            <p:cNvSpPr/>
            <p:nvPr/>
          </p:nvSpPr>
          <p:spPr>
            <a:xfrm>
              <a:off x="8423437" y="3608911"/>
              <a:ext cx="1930741" cy="1930741"/>
            </a:xfrm>
            <a:prstGeom prst="ellipse">
              <a:avLst/>
            </a:prstGeom>
            <a:noFill/>
            <a:ln w="28575">
              <a:solidFill>
                <a:schemeClr val="bg1">
                  <a:lumMod val="6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p>
              <a:pPr algn="ctr"/>
            </a:p>
          </p:txBody>
        </p:sp>
        <p:sp>
          <p:nvSpPr>
            <p:cNvPr id="20" name="TextBox 46"/>
            <p:cNvSpPr txBox="1"/>
            <p:nvPr/>
          </p:nvSpPr>
          <p:spPr bwMode="auto">
            <a:xfrm>
              <a:off x="8627907" y="4029851"/>
              <a:ext cx="1522095" cy="1089660"/>
            </a:xfrm>
            <a:prstGeom prst="rect">
              <a:avLst/>
            </a:prstGeom>
            <a:noFill/>
            <a:scene3d>
              <a:camera prst="orthographicFront">
                <a:rot lat="0" lon="0" rev="0"/>
              </a:camera>
              <a:lightRig rig="threePt" dir="t"/>
            </a:scene3d>
            <a:sp3d prstMaterial="matte">
              <a:bevelT w="1270" h="1270"/>
            </a:sp3d>
          </p:spPr>
          <p:txBody>
            <a:bodyPr wrap="none" lIns="0" tIns="0" rIns="0" bIns="0" anchor="t" anchorCtr="0">
              <a:noAutofit/>
            </a:bodyPr>
            <a:p>
              <a:pPr algn="ctr" latinLnBrk="0">
                <a:buClr>
                  <a:prstClr val="white"/>
                </a:buClr>
                <a:defRPr/>
              </a:pPr>
              <a:r>
                <a:rPr lang="zh-CN" altLang="en-US" sz="2400" b="1" dirty="0">
                  <a:solidFill>
                    <a:schemeClr val="bg1"/>
                  </a:solidFill>
                  <a:latin typeface="微软雅黑" panose="020B0503020204020204" charset="-122"/>
                  <a:ea typeface="微软雅黑" panose="020B0503020204020204" charset="-122"/>
                </a:rPr>
                <a:t>被动</a:t>
              </a:r>
              <a:endParaRPr lang="zh-CN" altLang="en-US" sz="2400" b="1" dirty="0">
                <a:solidFill>
                  <a:schemeClr val="bg1"/>
                </a:solidFill>
                <a:latin typeface="微软雅黑" panose="020B0503020204020204" charset="-122"/>
                <a:ea typeface="微软雅黑" panose="020B0503020204020204" charset="-122"/>
              </a:endParaRPr>
            </a:p>
            <a:p>
              <a:pPr algn="ctr" latinLnBrk="0">
                <a:buClr>
                  <a:prstClr val="white"/>
                </a:buClr>
                <a:defRPr/>
              </a:pPr>
              <a:r>
                <a:rPr lang="zh-CN" altLang="en-US" sz="2400" b="1" dirty="0">
                  <a:solidFill>
                    <a:schemeClr val="bg1"/>
                  </a:solidFill>
                  <a:latin typeface="微软雅黑" panose="020B0503020204020204" charset="-122"/>
                  <a:ea typeface="微软雅黑" panose="020B0503020204020204" charset="-122"/>
                </a:rPr>
                <a:t>维修</a:t>
              </a:r>
              <a:endParaRPr lang="zh-CN" altLang="en-US" sz="2400" b="1" dirty="0">
                <a:solidFill>
                  <a:schemeClr val="bg1"/>
                </a:solidFill>
                <a:latin typeface="微软雅黑" panose="020B0503020204020204" charset="-122"/>
                <a:ea typeface="微软雅黑" panose="020B0503020204020204" charset="-122"/>
              </a:endParaRPr>
            </a:p>
          </p:txBody>
        </p:sp>
        <p:sp>
          <p:nvSpPr>
            <p:cNvPr id="21" name="Isosceles Triangle 31"/>
            <p:cNvSpPr/>
            <p:nvPr/>
          </p:nvSpPr>
          <p:spPr>
            <a:xfrm rot="5400000">
              <a:off x="10251555" y="4391356"/>
              <a:ext cx="941295" cy="366560"/>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p>
              <a:pPr algn="ctr"/>
            </a:p>
          </p:txBody>
        </p:sp>
      </p:grpSp>
      <p:grpSp>
        <p:nvGrpSpPr>
          <p:cNvPr id="22" name="PA_库_组合 28"/>
          <p:cNvGrpSpPr/>
          <p:nvPr>
            <p:custDataLst>
              <p:tags r:id="rId4"/>
            </p:custDataLst>
          </p:nvPr>
        </p:nvGrpSpPr>
        <p:grpSpPr>
          <a:xfrm>
            <a:off x="3171190" y="4030980"/>
            <a:ext cx="1800860" cy="1401445"/>
            <a:chOff x="8423437" y="3608911"/>
            <a:chExt cx="2482046" cy="1930741"/>
          </a:xfrm>
        </p:grpSpPr>
        <p:sp>
          <p:nvSpPr>
            <p:cNvPr id="23" name="Oval 28"/>
            <p:cNvSpPr/>
            <p:nvPr/>
          </p:nvSpPr>
          <p:spPr>
            <a:xfrm>
              <a:off x="8521732" y="3707206"/>
              <a:ext cx="1734151" cy="1734151"/>
            </a:xfrm>
            <a:prstGeom prst="ellipse">
              <a:avLst/>
            </a:prstGeom>
            <a:solidFill>
              <a:srgbClr val="FF0000"/>
            </a:solid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p>
              <a:pPr algn="ctr"/>
            </a:p>
          </p:txBody>
        </p:sp>
        <p:sp>
          <p:nvSpPr>
            <p:cNvPr id="25" name="Oval 27"/>
            <p:cNvSpPr/>
            <p:nvPr/>
          </p:nvSpPr>
          <p:spPr>
            <a:xfrm>
              <a:off x="8423437" y="3608911"/>
              <a:ext cx="1930741" cy="1930741"/>
            </a:xfrm>
            <a:prstGeom prst="ellipse">
              <a:avLst/>
            </a:prstGeom>
            <a:noFill/>
            <a:ln w="28575">
              <a:solidFill>
                <a:schemeClr val="bg1">
                  <a:lumMod val="6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p>
              <a:pPr algn="ctr"/>
            </a:p>
          </p:txBody>
        </p:sp>
        <p:sp>
          <p:nvSpPr>
            <p:cNvPr id="26" name="TextBox 46"/>
            <p:cNvSpPr txBox="1"/>
            <p:nvPr/>
          </p:nvSpPr>
          <p:spPr bwMode="auto">
            <a:xfrm>
              <a:off x="8627907" y="4104211"/>
              <a:ext cx="1522095" cy="1089660"/>
            </a:xfrm>
            <a:prstGeom prst="rect">
              <a:avLst/>
            </a:prstGeom>
            <a:noFill/>
            <a:scene3d>
              <a:camera prst="orthographicFront">
                <a:rot lat="0" lon="0" rev="0"/>
              </a:camera>
              <a:lightRig rig="threePt" dir="t"/>
            </a:scene3d>
            <a:sp3d prstMaterial="matte">
              <a:bevelT w="1270" h="1270"/>
            </a:sp3d>
          </p:spPr>
          <p:txBody>
            <a:bodyPr wrap="none" lIns="0" tIns="0" rIns="0" bIns="0" anchor="t" anchorCtr="0">
              <a:noAutofit/>
            </a:bodyPr>
            <a:p>
              <a:pPr algn="ctr" latinLnBrk="0">
                <a:buClr>
                  <a:prstClr val="white"/>
                </a:buClr>
                <a:defRPr/>
              </a:pPr>
              <a:r>
                <a:rPr lang="zh-CN" altLang="en-US" sz="2400" b="1" dirty="0">
                  <a:solidFill>
                    <a:schemeClr val="bg1"/>
                  </a:solidFill>
                  <a:latin typeface="微软雅黑" panose="020B0503020204020204" charset="-122"/>
                  <a:ea typeface="微软雅黑" panose="020B0503020204020204" charset="-122"/>
                </a:rPr>
                <a:t>预防性</a:t>
              </a:r>
              <a:endParaRPr lang="zh-CN" altLang="en-US" sz="2400" b="1" dirty="0">
                <a:solidFill>
                  <a:schemeClr val="bg1"/>
                </a:solidFill>
                <a:latin typeface="微软雅黑" panose="020B0503020204020204" charset="-122"/>
                <a:ea typeface="微软雅黑" panose="020B0503020204020204" charset="-122"/>
              </a:endParaRPr>
            </a:p>
            <a:p>
              <a:pPr algn="ctr" latinLnBrk="0">
                <a:buClr>
                  <a:prstClr val="white"/>
                </a:buClr>
                <a:defRPr/>
              </a:pPr>
              <a:r>
                <a:rPr lang="zh-CN" altLang="en-US" sz="2400" b="1" dirty="0">
                  <a:solidFill>
                    <a:schemeClr val="bg1"/>
                  </a:solidFill>
                  <a:latin typeface="微软雅黑" panose="020B0503020204020204" charset="-122"/>
                  <a:ea typeface="微软雅黑" panose="020B0503020204020204" charset="-122"/>
                </a:rPr>
                <a:t>维修</a:t>
              </a:r>
              <a:endParaRPr lang="zh-CN" altLang="en-US" sz="2400" b="1" dirty="0">
                <a:solidFill>
                  <a:schemeClr val="bg1"/>
                </a:solidFill>
                <a:latin typeface="微软雅黑" panose="020B0503020204020204" charset="-122"/>
                <a:ea typeface="微软雅黑" panose="020B0503020204020204" charset="-122"/>
              </a:endParaRPr>
            </a:p>
          </p:txBody>
        </p:sp>
        <p:sp>
          <p:nvSpPr>
            <p:cNvPr id="27" name="Isosceles Triangle 31"/>
            <p:cNvSpPr/>
            <p:nvPr/>
          </p:nvSpPr>
          <p:spPr>
            <a:xfrm rot="5400000">
              <a:off x="10251555" y="4391356"/>
              <a:ext cx="941295" cy="366560"/>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p>
              <a:pPr algn="ctr"/>
            </a:p>
          </p:txBody>
        </p:sp>
      </p:grpSp>
      <p:grpSp>
        <p:nvGrpSpPr>
          <p:cNvPr id="28" name="PA_库_组合 28"/>
          <p:cNvGrpSpPr/>
          <p:nvPr>
            <p:custDataLst>
              <p:tags r:id="rId5"/>
            </p:custDataLst>
          </p:nvPr>
        </p:nvGrpSpPr>
        <p:grpSpPr>
          <a:xfrm>
            <a:off x="5195570" y="4030980"/>
            <a:ext cx="1800860" cy="1401445"/>
            <a:chOff x="8423437" y="3608911"/>
            <a:chExt cx="2482046" cy="1930741"/>
          </a:xfrm>
        </p:grpSpPr>
        <p:sp>
          <p:nvSpPr>
            <p:cNvPr id="30" name="Oval 28"/>
            <p:cNvSpPr/>
            <p:nvPr/>
          </p:nvSpPr>
          <p:spPr>
            <a:xfrm>
              <a:off x="8521732" y="3707206"/>
              <a:ext cx="1734151" cy="1734151"/>
            </a:xfrm>
            <a:prstGeom prst="ellipse">
              <a:avLst/>
            </a:prstGeom>
            <a:gradFill>
              <a:gsLst>
                <a:gs pos="0">
                  <a:srgbClr val="FE4444"/>
                </a:gs>
                <a:gs pos="100000">
                  <a:srgbClr val="832B2B"/>
                </a:gs>
              </a:gsLst>
              <a:lin ang="5400000" scaled="0"/>
            </a:grad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p>
              <a:pPr algn="ctr"/>
            </a:p>
          </p:txBody>
        </p:sp>
        <p:sp>
          <p:nvSpPr>
            <p:cNvPr id="31" name="Oval 27"/>
            <p:cNvSpPr/>
            <p:nvPr/>
          </p:nvSpPr>
          <p:spPr>
            <a:xfrm>
              <a:off x="8423437" y="3608911"/>
              <a:ext cx="1930741" cy="1930741"/>
            </a:xfrm>
            <a:prstGeom prst="ellipse">
              <a:avLst/>
            </a:prstGeom>
            <a:noFill/>
            <a:ln w="28575">
              <a:solidFill>
                <a:schemeClr val="bg1">
                  <a:lumMod val="6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p>
              <a:pPr algn="ctr"/>
            </a:p>
          </p:txBody>
        </p:sp>
        <p:sp>
          <p:nvSpPr>
            <p:cNvPr id="32" name="TextBox 46"/>
            <p:cNvSpPr txBox="1"/>
            <p:nvPr/>
          </p:nvSpPr>
          <p:spPr bwMode="auto">
            <a:xfrm>
              <a:off x="8627907" y="4029851"/>
              <a:ext cx="1522095" cy="1089660"/>
            </a:xfrm>
            <a:prstGeom prst="rect">
              <a:avLst/>
            </a:prstGeom>
            <a:noFill/>
            <a:scene3d>
              <a:camera prst="orthographicFront">
                <a:rot lat="0" lon="0" rev="0"/>
              </a:camera>
              <a:lightRig rig="threePt" dir="t"/>
            </a:scene3d>
            <a:sp3d prstMaterial="matte">
              <a:bevelT w="1270" h="1270"/>
            </a:sp3d>
          </p:spPr>
          <p:txBody>
            <a:bodyPr wrap="none" lIns="0" tIns="0" rIns="0" bIns="0" anchor="t" anchorCtr="0">
              <a:noAutofit/>
            </a:bodyPr>
            <a:p>
              <a:pPr algn="ctr" latinLnBrk="0">
                <a:buClr>
                  <a:prstClr val="white"/>
                </a:buClr>
                <a:defRPr/>
              </a:pPr>
              <a:r>
                <a:rPr lang="zh-CN" altLang="en-US" sz="2400" b="1" dirty="0">
                  <a:solidFill>
                    <a:schemeClr val="bg1"/>
                  </a:solidFill>
                  <a:latin typeface="微软雅黑" panose="020B0503020204020204" charset="-122"/>
                  <a:ea typeface="微软雅黑" panose="020B0503020204020204" charset="-122"/>
                </a:rPr>
                <a:t>预测性</a:t>
              </a:r>
              <a:endParaRPr lang="zh-CN" altLang="en-US" sz="2400" b="1" dirty="0">
                <a:solidFill>
                  <a:schemeClr val="bg1"/>
                </a:solidFill>
                <a:latin typeface="微软雅黑" panose="020B0503020204020204" charset="-122"/>
                <a:ea typeface="微软雅黑" panose="020B0503020204020204" charset="-122"/>
              </a:endParaRPr>
            </a:p>
            <a:p>
              <a:pPr algn="ctr" latinLnBrk="0">
                <a:buClr>
                  <a:prstClr val="white"/>
                </a:buClr>
                <a:defRPr/>
              </a:pPr>
              <a:r>
                <a:rPr lang="zh-CN" altLang="en-US" sz="2400" b="1" dirty="0">
                  <a:solidFill>
                    <a:schemeClr val="bg1"/>
                  </a:solidFill>
                  <a:latin typeface="微软雅黑" panose="020B0503020204020204" charset="-122"/>
                  <a:ea typeface="微软雅黑" panose="020B0503020204020204" charset="-122"/>
                </a:rPr>
                <a:t>维修</a:t>
              </a:r>
              <a:endParaRPr lang="zh-CN" altLang="en-US" sz="2400" b="1" dirty="0">
                <a:solidFill>
                  <a:schemeClr val="bg1"/>
                </a:solidFill>
                <a:latin typeface="微软雅黑" panose="020B0503020204020204" charset="-122"/>
                <a:ea typeface="微软雅黑" panose="020B0503020204020204" charset="-122"/>
              </a:endParaRPr>
            </a:p>
          </p:txBody>
        </p:sp>
        <p:sp>
          <p:nvSpPr>
            <p:cNvPr id="33" name="Isosceles Triangle 31"/>
            <p:cNvSpPr/>
            <p:nvPr/>
          </p:nvSpPr>
          <p:spPr>
            <a:xfrm rot="5400000">
              <a:off x="10251555" y="4391356"/>
              <a:ext cx="941295" cy="366560"/>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p>
              <a:pPr algn="ctr"/>
            </a:p>
          </p:txBody>
        </p:sp>
      </p:grpSp>
      <p:grpSp>
        <p:nvGrpSpPr>
          <p:cNvPr id="34" name="PA_库_组合 28"/>
          <p:cNvGrpSpPr/>
          <p:nvPr>
            <p:custDataLst>
              <p:tags r:id="rId6"/>
            </p:custDataLst>
          </p:nvPr>
        </p:nvGrpSpPr>
        <p:grpSpPr>
          <a:xfrm>
            <a:off x="7228840" y="4030980"/>
            <a:ext cx="1800860" cy="1401445"/>
            <a:chOff x="8423437" y="3608911"/>
            <a:chExt cx="2482046" cy="1930741"/>
          </a:xfrm>
        </p:grpSpPr>
        <p:sp>
          <p:nvSpPr>
            <p:cNvPr id="35" name="Oval 28"/>
            <p:cNvSpPr/>
            <p:nvPr/>
          </p:nvSpPr>
          <p:spPr>
            <a:xfrm>
              <a:off x="8521732" y="3707206"/>
              <a:ext cx="1734151" cy="1734151"/>
            </a:xfrm>
            <a:prstGeom prst="ellipse">
              <a:avLst/>
            </a:prstGeom>
            <a:solidFill>
              <a:srgbClr val="FF0000"/>
            </a:solid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p>
              <a:pPr algn="ctr"/>
            </a:p>
          </p:txBody>
        </p:sp>
        <p:sp>
          <p:nvSpPr>
            <p:cNvPr id="36" name="Oval 27"/>
            <p:cNvSpPr/>
            <p:nvPr/>
          </p:nvSpPr>
          <p:spPr>
            <a:xfrm>
              <a:off x="8423437" y="3608911"/>
              <a:ext cx="1930741" cy="1930741"/>
            </a:xfrm>
            <a:prstGeom prst="ellipse">
              <a:avLst/>
            </a:prstGeom>
            <a:noFill/>
            <a:ln w="28575">
              <a:solidFill>
                <a:schemeClr val="bg1">
                  <a:lumMod val="6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p>
              <a:pPr algn="ctr"/>
            </a:p>
          </p:txBody>
        </p:sp>
        <p:sp>
          <p:nvSpPr>
            <p:cNvPr id="37" name="TextBox 46"/>
            <p:cNvSpPr txBox="1"/>
            <p:nvPr/>
          </p:nvSpPr>
          <p:spPr bwMode="auto">
            <a:xfrm>
              <a:off x="8627907" y="4029851"/>
              <a:ext cx="1522095" cy="1089660"/>
            </a:xfrm>
            <a:prstGeom prst="rect">
              <a:avLst/>
            </a:prstGeom>
            <a:noFill/>
            <a:scene3d>
              <a:camera prst="orthographicFront">
                <a:rot lat="0" lon="0" rev="0"/>
              </a:camera>
              <a:lightRig rig="threePt" dir="t"/>
            </a:scene3d>
            <a:sp3d prstMaterial="matte">
              <a:bevelT w="1270" h="1270"/>
            </a:sp3d>
          </p:spPr>
          <p:txBody>
            <a:bodyPr wrap="none" lIns="0" tIns="0" rIns="0" bIns="0" anchor="t" anchorCtr="0">
              <a:noAutofit/>
            </a:bodyPr>
            <a:p>
              <a:pPr algn="ctr" latinLnBrk="0">
                <a:buClr>
                  <a:prstClr val="white"/>
                </a:buClr>
                <a:defRPr/>
              </a:pPr>
              <a:r>
                <a:rPr lang="zh-CN" altLang="en-US" sz="2400" b="1" dirty="0">
                  <a:solidFill>
                    <a:schemeClr val="bg1"/>
                  </a:solidFill>
                  <a:latin typeface="微软雅黑" panose="020B0503020204020204" charset="-122"/>
                  <a:ea typeface="微软雅黑" panose="020B0503020204020204" charset="-122"/>
                </a:rPr>
                <a:t>主动</a:t>
              </a:r>
              <a:endParaRPr lang="zh-CN" altLang="en-US" sz="2400" b="1" dirty="0">
                <a:solidFill>
                  <a:schemeClr val="bg1"/>
                </a:solidFill>
                <a:latin typeface="微软雅黑" panose="020B0503020204020204" charset="-122"/>
                <a:ea typeface="微软雅黑" panose="020B0503020204020204" charset="-122"/>
              </a:endParaRPr>
            </a:p>
            <a:p>
              <a:pPr algn="ctr" latinLnBrk="0">
                <a:buClr>
                  <a:prstClr val="white"/>
                </a:buClr>
                <a:defRPr/>
              </a:pPr>
              <a:r>
                <a:rPr lang="zh-CN" altLang="en-US" sz="2400" b="1" dirty="0">
                  <a:solidFill>
                    <a:schemeClr val="bg1"/>
                  </a:solidFill>
                  <a:latin typeface="微软雅黑" panose="020B0503020204020204" charset="-122"/>
                  <a:ea typeface="微软雅黑" panose="020B0503020204020204" charset="-122"/>
                </a:rPr>
                <a:t>维修</a:t>
              </a:r>
              <a:endParaRPr lang="zh-CN" altLang="en-US" sz="2400" b="1" dirty="0">
                <a:solidFill>
                  <a:schemeClr val="bg1"/>
                </a:solidFill>
                <a:latin typeface="微软雅黑" panose="020B0503020204020204" charset="-122"/>
                <a:ea typeface="微软雅黑" panose="020B0503020204020204" charset="-122"/>
              </a:endParaRPr>
            </a:p>
          </p:txBody>
        </p:sp>
        <p:sp>
          <p:nvSpPr>
            <p:cNvPr id="38" name="Isosceles Triangle 31"/>
            <p:cNvSpPr/>
            <p:nvPr/>
          </p:nvSpPr>
          <p:spPr>
            <a:xfrm rot="5400000">
              <a:off x="10251555" y="4391356"/>
              <a:ext cx="941295" cy="366560"/>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p>
              <a:pPr algn="ctr"/>
            </a:p>
          </p:txBody>
        </p:sp>
      </p:grpSp>
      <p:grpSp>
        <p:nvGrpSpPr>
          <p:cNvPr id="39" name="PA_库_组合 28"/>
          <p:cNvGrpSpPr/>
          <p:nvPr>
            <p:custDataLst>
              <p:tags r:id="rId7"/>
            </p:custDataLst>
          </p:nvPr>
        </p:nvGrpSpPr>
        <p:grpSpPr>
          <a:xfrm>
            <a:off x="9291955" y="4030980"/>
            <a:ext cx="1400858" cy="1401445"/>
            <a:chOff x="8423437" y="3608911"/>
            <a:chExt cx="1930741" cy="1930741"/>
          </a:xfrm>
        </p:grpSpPr>
        <p:sp>
          <p:nvSpPr>
            <p:cNvPr id="40" name="Oval 28"/>
            <p:cNvSpPr/>
            <p:nvPr/>
          </p:nvSpPr>
          <p:spPr>
            <a:xfrm>
              <a:off x="8521732" y="3707206"/>
              <a:ext cx="1734151" cy="1734151"/>
            </a:xfrm>
            <a:prstGeom prst="ellipse">
              <a:avLst/>
            </a:prstGeom>
            <a:gradFill>
              <a:gsLst>
                <a:gs pos="0">
                  <a:srgbClr val="FE4444"/>
                </a:gs>
                <a:gs pos="100000">
                  <a:srgbClr val="832B2B"/>
                </a:gs>
              </a:gsLst>
              <a:lin ang="5400000" scaled="0"/>
            </a:grad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p>
              <a:pPr algn="ctr"/>
            </a:p>
          </p:txBody>
        </p:sp>
        <p:sp>
          <p:nvSpPr>
            <p:cNvPr id="42" name="Oval 27"/>
            <p:cNvSpPr/>
            <p:nvPr/>
          </p:nvSpPr>
          <p:spPr>
            <a:xfrm>
              <a:off x="8423437" y="3608911"/>
              <a:ext cx="1930741" cy="1930741"/>
            </a:xfrm>
            <a:prstGeom prst="ellipse">
              <a:avLst/>
            </a:prstGeom>
            <a:noFill/>
            <a:ln w="28575">
              <a:solidFill>
                <a:schemeClr val="bg1">
                  <a:lumMod val="6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p>
              <a:pPr algn="ctr"/>
            </a:p>
          </p:txBody>
        </p:sp>
        <p:sp>
          <p:nvSpPr>
            <p:cNvPr id="43" name="TextBox 46"/>
            <p:cNvSpPr txBox="1"/>
            <p:nvPr/>
          </p:nvSpPr>
          <p:spPr bwMode="auto">
            <a:xfrm>
              <a:off x="8627907" y="4185570"/>
              <a:ext cx="1522095" cy="1089660"/>
            </a:xfrm>
            <a:prstGeom prst="rect">
              <a:avLst/>
            </a:prstGeom>
            <a:noFill/>
            <a:scene3d>
              <a:camera prst="orthographicFront">
                <a:rot lat="0" lon="0" rev="0"/>
              </a:camera>
              <a:lightRig rig="threePt" dir="t"/>
            </a:scene3d>
            <a:sp3d prstMaterial="matte">
              <a:bevelT w="1270" h="1270"/>
            </a:sp3d>
          </p:spPr>
          <p:txBody>
            <a:bodyPr wrap="none" lIns="0" tIns="0" rIns="0" bIns="0" anchor="t" anchorCtr="0">
              <a:noAutofit/>
            </a:bodyPr>
            <a:p>
              <a:pPr algn="ctr" latinLnBrk="0">
                <a:buClr>
                  <a:prstClr val="white"/>
                </a:buClr>
                <a:defRPr/>
              </a:pPr>
              <a:r>
                <a:rPr lang="zh-CN" altLang="en-US" sz="2000" b="1" dirty="0">
                  <a:solidFill>
                    <a:schemeClr val="bg1"/>
                  </a:solidFill>
                  <a:latin typeface="微软雅黑" panose="020B0503020204020204" charset="-122"/>
                  <a:ea typeface="微软雅黑" panose="020B0503020204020204" charset="-122"/>
                </a:rPr>
                <a:t>设备在线</a:t>
              </a:r>
              <a:endParaRPr lang="zh-CN" altLang="en-US" sz="2000" b="1" dirty="0">
                <a:solidFill>
                  <a:schemeClr val="bg1"/>
                </a:solidFill>
                <a:latin typeface="微软雅黑" panose="020B0503020204020204" charset="-122"/>
                <a:ea typeface="微软雅黑" panose="020B0503020204020204" charset="-122"/>
              </a:endParaRPr>
            </a:p>
            <a:p>
              <a:pPr algn="ctr" latinLnBrk="0">
                <a:buClr>
                  <a:prstClr val="white"/>
                </a:buClr>
                <a:defRPr/>
              </a:pPr>
              <a:r>
                <a:rPr lang="zh-CN" altLang="en-US" sz="2000" b="1" dirty="0">
                  <a:solidFill>
                    <a:schemeClr val="bg1"/>
                  </a:solidFill>
                  <a:latin typeface="微软雅黑" panose="020B0503020204020204" charset="-122"/>
                  <a:ea typeface="微软雅黑" panose="020B0503020204020204" charset="-122"/>
                </a:rPr>
                <a:t>维修</a:t>
              </a:r>
              <a:endParaRPr lang="zh-CN" altLang="en-US" sz="2000" b="1" dirty="0">
                <a:solidFill>
                  <a:schemeClr val="bg1"/>
                </a:solidFill>
                <a:latin typeface="微软雅黑" panose="020B0503020204020204" charset="-122"/>
                <a:ea typeface="微软雅黑" panose="020B0503020204020204" charset="-122"/>
              </a:endParaRPr>
            </a:p>
          </p:txBody>
        </p:sp>
      </p:grpSp>
    </p:spTree>
  </p:cSld>
  <p:clrMapOvr>
    <a:masterClrMapping/>
  </p:clrMapOvr>
  <mc:AlternateContent xmlns:mc="http://schemas.openxmlformats.org/markup-compatibility/2006">
    <mc:Choice xmlns:p14="http://schemas.microsoft.com/office/powerpoint/2010/main" Requires="p14">
      <p:transition spd="slow" p14:dur="1000" advTm="10000">
        <p:cover/>
      </p:transition>
    </mc:Choice>
    <mc:Fallback>
      <p:transition spd="slow" advTm="10000">
        <p:cov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1" fill="hold" grpId="0" nodeType="after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additive="base">
                                        <p:cTn id="12" dur="500" fill="hold"/>
                                        <p:tgtEl>
                                          <p:spTgt spid="16"/>
                                        </p:tgtEl>
                                        <p:attrNameLst>
                                          <p:attrName>ppt_x</p:attrName>
                                        </p:attrNameLst>
                                      </p:cBhvr>
                                      <p:tavLst>
                                        <p:tav tm="0">
                                          <p:val>
                                            <p:strVal val="#ppt_x"/>
                                          </p:val>
                                        </p:tav>
                                        <p:tav tm="100000">
                                          <p:val>
                                            <p:strVal val="#ppt_x"/>
                                          </p:val>
                                        </p:tav>
                                      </p:tavLst>
                                    </p:anim>
                                    <p:anim calcmode="lin" valueType="num">
                                      <p:cBhvr additive="base">
                                        <p:cTn id="13" dur="500" fill="hold"/>
                                        <p:tgtEl>
                                          <p:spTgt spid="16"/>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22" presetClass="entr" presetSubtype="4" fill="hold" grpId="0" nodeType="afterEffect">
                                  <p:stCondLst>
                                    <p:cond delay="0"/>
                                  </p:stCondLst>
                                  <p:childTnLst>
                                    <p:set>
                                      <p:cBhvr>
                                        <p:cTn id="16" dur="1" fill="hold">
                                          <p:stCondLst>
                                            <p:cond delay="0"/>
                                          </p:stCondLst>
                                        </p:cTn>
                                        <p:tgtEl>
                                          <p:spTgt spid="41"/>
                                        </p:tgtEl>
                                        <p:attrNameLst>
                                          <p:attrName>style.visibility</p:attrName>
                                        </p:attrNameLst>
                                      </p:cBhvr>
                                      <p:to>
                                        <p:strVal val="visible"/>
                                      </p:to>
                                    </p:set>
                                    <p:animEffect transition="in" filter="wipe(down)">
                                      <p:cBhvr>
                                        <p:cTn id="17" dur="500"/>
                                        <p:tgtEl>
                                          <p:spTgt spid="41"/>
                                        </p:tgtEl>
                                      </p:cBhvr>
                                    </p:animEffect>
                                  </p:childTnLst>
                                </p:cTn>
                              </p:par>
                            </p:childTnLst>
                          </p:cTn>
                        </p:par>
                        <p:par>
                          <p:cTn id="18" fill="hold">
                            <p:stCondLst>
                              <p:cond delay="1500"/>
                            </p:stCondLst>
                            <p:childTnLst>
                              <p:par>
                                <p:cTn id="19" presetID="10" presetClass="entr" presetSubtype="0" fill="hold" nodeType="after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500"/>
                                        <p:tgtEl>
                                          <p:spTgt spid="17"/>
                                        </p:tgtEl>
                                      </p:cBhvr>
                                    </p:animEffect>
                                  </p:childTnLst>
                                </p:cTn>
                              </p:par>
                            </p:childTnLst>
                          </p:cTn>
                        </p:par>
                        <p:par>
                          <p:cTn id="22" fill="hold">
                            <p:stCondLst>
                              <p:cond delay="2000"/>
                            </p:stCondLst>
                            <p:childTnLst>
                              <p:par>
                                <p:cTn id="23" presetID="2" presetClass="entr" presetSubtype="2" fill="hold" nodeType="after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1+#ppt_w/2"/>
                                          </p:val>
                                        </p:tav>
                                        <p:tav tm="100000">
                                          <p:val>
                                            <p:strVal val="#ppt_x"/>
                                          </p:val>
                                        </p:tav>
                                      </p:tavLst>
                                    </p:anim>
                                    <p:anim calcmode="lin" valueType="num">
                                      <p:cBhvr additive="base">
                                        <p:cTn id="26" dur="500" fill="hold"/>
                                        <p:tgtEl>
                                          <p:spTgt spid="5"/>
                                        </p:tgtEl>
                                        <p:attrNameLst>
                                          <p:attrName>ppt_y</p:attrName>
                                        </p:attrNameLst>
                                      </p:cBhvr>
                                      <p:tavLst>
                                        <p:tav tm="0">
                                          <p:val>
                                            <p:strVal val="#ppt_y"/>
                                          </p:val>
                                        </p:tav>
                                        <p:tav tm="100000">
                                          <p:val>
                                            <p:strVal val="#ppt_y"/>
                                          </p:val>
                                        </p:tav>
                                      </p:tavLst>
                                    </p:anim>
                                  </p:childTnLst>
                                </p:cTn>
                              </p:par>
                            </p:childTnLst>
                          </p:cTn>
                        </p:par>
                        <p:par>
                          <p:cTn id="27" fill="hold">
                            <p:stCondLst>
                              <p:cond delay="2500"/>
                            </p:stCondLst>
                            <p:childTnLst>
                              <p:par>
                                <p:cTn id="28" presetID="10" presetClass="entr" presetSubtype="0" fill="hold" grpId="0" nodeType="after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fade">
                                      <p:cBhvr>
                                        <p:cTn id="30" dur="500"/>
                                        <p:tgtEl>
                                          <p:spTgt spid="4"/>
                                        </p:tgtEl>
                                      </p:cBhvr>
                                    </p:animEffect>
                                  </p:childTnLst>
                                </p:cTn>
                              </p:par>
                            </p:childTnLst>
                          </p:cTn>
                        </p:par>
                        <p:par>
                          <p:cTn id="31" fill="hold">
                            <p:stCondLst>
                              <p:cond delay="3000"/>
                            </p:stCondLst>
                            <p:childTnLst>
                              <p:par>
                                <p:cTn id="32" presetID="53" presetClass="entr" presetSubtype="528" fill="hold" nodeType="afterEffect">
                                  <p:stCondLst>
                                    <p:cond delay="0"/>
                                  </p:stCondLst>
                                  <p:childTnLst>
                                    <p:set>
                                      <p:cBhvr>
                                        <p:cTn id="33" dur="1" fill="hold">
                                          <p:stCondLst>
                                            <p:cond delay="0"/>
                                          </p:stCondLst>
                                        </p:cTn>
                                        <p:tgtEl>
                                          <p:spTgt spid="29"/>
                                        </p:tgtEl>
                                        <p:attrNameLst>
                                          <p:attrName>style.visibility</p:attrName>
                                        </p:attrNameLst>
                                      </p:cBhvr>
                                      <p:to>
                                        <p:strVal val="visible"/>
                                      </p:to>
                                    </p:set>
                                    <p:anim calcmode="lin" valueType="num">
                                      <p:cBhvr>
                                        <p:cTn id="34" dur="500" fill="hold"/>
                                        <p:tgtEl>
                                          <p:spTgt spid="29"/>
                                        </p:tgtEl>
                                        <p:attrNameLst>
                                          <p:attrName>ppt_w</p:attrName>
                                        </p:attrNameLst>
                                      </p:cBhvr>
                                      <p:tavLst>
                                        <p:tav tm="0">
                                          <p:val>
                                            <p:fltVal val="0"/>
                                          </p:val>
                                        </p:tav>
                                        <p:tav tm="100000">
                                          <p:val>
                                            <p:strVal val="#ppt_w"/>
                                          </p:val>
                                        </p:tav>
                                      </p:tavLst>
                                    </p:anim>
                                    <p:anim calcmode="lin" valueType="num">
                                      <p:cBhvr>
                                        <p:cTn id="35" dur="500" fill="hold"/>
                                        <p:tgtEl>
                                          <p:spTgt spid="29"/>
                                        </p:tgtEl>
                                        <p:attrNameLst>
                                          <p:attrName>ppt_h</p:attrName>
                                        </p:attrNameLst>
                                      </p:cBhvr>
                                      <p:tavLst>
                                        <p:tav tm="0">
                                          <p:val>
                                            <p:fltVal val="0"/>
                                          </p:val>
                                        </p:tav>
                                        <p:tav tm="100000">
                                          <p:val>
                                            <p:strVal val="#ppt_h"/>
                                          </p:val>
                                        </p:tav>
                                      </p:tavLst>
                                    </p:anim>
                                    <p:animEffect transition="in" filter="fade">
                                      <p:cBhvr>
                                        <p:cTn id="36" dur="500"/>
                                        <p:tgtEl>
                                          <p:spTgt spid="29"/>
                                        </p:tgtEl>
                                      </p:cBhvr>
                                    </p:animEffect>
                                    <p:anim calcmode="lin" valueType="num">
                                      <p:cBhvr>
                                        <p:cTn id="37" dur="500" fill="hold"/>
                                        <p:tgtEl>
                                          <p:spTgt spid="29"/>
                                        </p:tgtEl>
                                        <p:attrNameLst>
                                          <p:attrName>ppt_x</p:attrName>
                                        </p:attrNameLst>
                                      </p:cBhvr>
                                      <p:tavLst>
                                        <p:tav tm="0">
                                          <p:val>
                                            <p:fltVal val="0.5"/>
                                          </p:val>
                                        </p:tav>
                                        <p:tav tm="100000">
                                          <p:val>
                                            <p:strVal val="#ppt_x"/>
                                          </p:val>
                                        </p:tav>
                                      </p:tavLst>
                                    </p:anim>
                                    <p:anim calcmode="lin" valueType="num">
                                      <p:cBhvr>
                                        <p:cTn id="38" dur="500" fill="hold"/>
                                        <p:tgtEl>
                                          <p:spTgt spid="29"/>
                                        </p:tgtEl>
                                        <p:attrNameLst>
                                          <p:attrName>ppt_y</p:attrName>
                                        </p:attrNameLst>
                                      </p:cBhvr>
                                      <p:tavLst>
                                        <p:tav tm="0">
                                          <p:val>
                                            <p:fltVal val="0.5"/>
                                          </p:val>
                                        </p:tav>
                                        <p:tav tm="100000">
                                          <p:val>
                                            <p:strVal val="#ppt_y"/>
                                          </p:val>
                                        </p:tav>
                                      </p:tavLst>
                                    </p:anim>
                                  </p:childTnLst>
                                </p:cTn>
                              </p:par>
                            </p:childTnLst>
                          </p:cTn>
                        </p:par>
                        <p:par>
                          <p:cTn id="39" fill="hold">
                            <p:stCondLst>
                              <p:cond delay="3500"/>
                            </p:stCondLst>
                            <p:childTnLst>
                              <p:par>
                                <p:cTn id="40" presetID="53" presetClass="entr" presetSubtype="528" fill="hold" nodeType="afterEffect">
                                  <p:stCondLst>
                                    <p:cond delay="0"/>
                                  </p:stCondLst>
                                  <p:childTnLst>
                                    <p:set>
                                      <p:cBhvr>
                                        <p:cTn id="41" dur="1" fill="hold">
                                          <p:stCondLst>
                                            <p:cond delay="0"/>
                                          </p:stCondLst>
                                        </p:cTn>
                                        <p:tgtEl>
                                          <p:spTgt spid="22"/>
                                        </p:tgtEl>
                                        <p:attrNameLst>
                                          <p:attrName>style.visibility</p:attrName>
                                        </p:attrNameLst>
                                      </p:cBhvr>
                                      <p:to>
                                        <p:strVal val="visible"/>
                                      </p:to>
                                    </p:set>
                                    <p:anim calcmode="lin" valueType="num">
                                      <p:cBhvr>
                                        <p:cTn id="42" dur="500" fill="hold"/>
                                        <p:tgtEl>
                                          <p:spTgt spid="22"/>
                                        </p:tgtEl>
                                        <p:attrNameLst>
                                          <p:attrName>ppt_w</p:attrName>
                                        </p:attrNameLst>
                                      </p:cBhvr>
                                      <p:tavLst>
                                        <p:tav tm="0">
                                          <p:val>
                                            <p:fltVal val="0"/>
                                          </p:val>
                                        </p:tav>
                                        <p:tav tm="100000">
                                          <p:val>
                                            <p:strVal val="#ppt_w"/>
                                          </p:val>
                                        </p:tav>
                                      </p:tavLst>
                                    </p:anim>
                                    <p:anim calcmode="lin" valueType="num">
                                      <p:cBhvr>
                                        <p:cTn id="43" dur="500" fill="hold"/>
                                        <p:tgtEl>
                                          <p:spTgt spid="22"/>
                                        </p:tgtEl>
                                        <p:attrNameLst>
                                          <p:attrName>ppt_h</p:attrName>
                                        </p:attrNameLst>
                                      </p:cBhvr>
                                      <p:tavLst>
                                        <p:tav tm="0">
                                          <p:val>
                                            <p:fltVal val="0"/>
                                          </p:val>
                                        </p:tav>
                                        <p:tav tm="100000">
                                          <p:val>
                                            <p:strVal val="#ppt_h"/>
                                          </p:val>
                                        </p:tav>
                                      </p:tavLst>
                                    </p:anim>
                                    <p:animEffect transition="in" filter="fade">
                                      <p:cBhvr>
                                        <p:cTn id="44" dur="500"/>
                                        <p:tgtEl>
                                          <p:spTgt spid="22"/>
                                        </p:tgtEl>
                                      </p:cBhvr>
                                    </p:animEffect>
                                    <p:anim calcmode="lin" valueType="num">
                                      <p:cBhvr>
                                        <p:cTn id="45" dur="500" fill="hold"/>
                                        <p:tgtEl>
                                          <p:spTgt spid="22"/>
                                        </p:tgtEl>
                                        <p:attrNameLst>
                                          <p:attrName>ppt_x</p:attrName>
                                        </p:attrNameLst>
                                      </p:cBhvr>
                                      <p:tavLst>
                                        <p:tav tm="0">
                                          <p:val>
                                            <p:fltVal val="0.5"/>
                                          </p:val>
                                        </p:tav>
                                        <p:tav tm="100000">
                                          <p:val>
                                            <p:strVal val="#ppt_x"/>
                                          </p:val>
                                        </p:tav>
                                      </p:tavLst>
                                    </p:anim>
                                    <p:anim calcmode="lin" valueType="num">
                                      <p:cBhvr>
                                        <p:cTn id="46" dur="500" fill="hold"/>
                                        <p:tgtEl>
                                          <p:spTgt spid="22"/>
                                        </p:tgtEl>
                                        <p:attrNameLst>
                                          <p:attrName>ppt_y</p:attrName>
                                        </p:attrNameLst>
                                      </p:cBhvr>
                                      <p:tavLst>
                                        <p:tav tm="0">
                                          <p:val>
                                            <p:fltVal val="0.5"/>
                                          </p:val>
                                        </p:tav>
                                        <p:tav tm="100000">
                                          <p:val>
                                            <p:strVal val="#ppt_y"/>
                                          </p:val>
                                        </p:tav>
                                      </p:tavLst>
                                    </p:anim>
                                  </p:childTnLst>
                                </p:cTn>
                              </p:par>
                            </p:childTnLst>
                          </p:cTn>
                        </p:par>
                        <p:par>
                          <p:cTn id="47" fill="hold">
                            <p:stCondLst>
                              <p:cond delay="4000"/>
                            </p:stCondLst>
                            <p:childTnLst>
                              <p:par>
                                <p:cTn id="48" presetID="53" presetClass="entr" presetSubtype="528" fill="hold" nodeType="afterEffect">
                                  <p:stCondLst>
                                    <p:cond delay="0"/>
                                  </p:stCondLst>
                                  <p:childTnLst>
                                    <p:set>
                                      <p:cBhvr>
                                        <p:cTn id="49" dur="1" fill="hold">
                                          <p:stCondLst>
                                            <p:cond delay="0"/>
                                          </p:stCondLst>
                                        </p:cTn>
                                        <p:tgtEl>
                                          <p:spTgt spid="28"/>
                                        </p:tgtEl>
                                        <p:attrNameLst>
                                          <p:attrName>style.visibility</p:attrName>
                                        </p:attrNameLst>
                                      </p:cBhvr>
                                      <p:to>
                                        <p:strVal val="visible"/>
                                      </p:to>
                                    </p:set>
                                    <p:anim calcmode="lin" valueType="num">
                                      <p:cBhvr>
                                        <p:cTn id="50" dur="500" fill="hold"/>
                                        <p:tgtEl>
                                          <p:spTgt spid="28"/>
                                        </p:tgtEl>
                                        <p:attrNameLst>
                                          <p:attrName>ppt_w</p:attrName>
                                        </p:attrNameLst>
                                      </p:cBhvr>
                                      <p:tavLst>
                                        <p:tav tm="0">
                                          <p:val>
                                            <p:fltVal val="0"/>
                                          </p:val>
                                        </p:tav>
                                        <p:tav tm="100000">
                                          <p:val>
                                            <p:strVal val="#ppt_w"/>
                                          </p:val>
                                        </p:tav>
                                      </p:tavLst>
                                    </p:anim>
                                    <p:anim calcmode="lin" valueType="num">
                                      <p:cBhvr>
                                        <p:cTn id="51" dur="500" fill="hold"/>
                                        <p:tgtEl>
                                          <p:spTgt spid="28"/>
                                        </p:tgtEl>
                                        <p:attrNameLst>
                                          <p:attrName>ppt_h</p:attrName>
                                        </p:attrNameLst>
                                      </p:cBhvr>
                                      <p:tavLst>
                                        <p:tav tm="0">
                                          <p:val>
                                            <p:fltVal val="0"/>
                                          </p:val>
                                        </p:tav>
                                        <p:tav tm="100000">
                                          <p:val>
                                            <p:strVal val="#ppt_h"/>
                                          </p:val>
                                        </p:tav>
                                      </p:tavLst>
                                    </p:anim>
                                    <p:animEffect transition="in" filter="fade">
                                      <p:cBhvr>
                                        <p:cTn id="52" dur="500"/>
                                        <p:tgtEl>
                                          <p:spTgt spid="28"/>
                                        </p:tgtEl>
                                      </p:cBhvr>
                                    </p:animEffect>
                                    <p:anim calcmode="lin" valueType="num">
                                      <p:cBhvr>
                                        <p:cTn id="53" dur="500" fill="hold"/>
                                        <p:tgtEl>
                                          <p:spTgt spid="28"/>
                                        </p:tgtEl>
                                        <p:attrNameLst>
                                          <p:attrName>ppt_x</p:attrName>
                                        </p:attrNameLst>
                                      </p:cBhvr>
                                      <p:tavLst>
                                        <p:tav tm="0">
                                          <p:val>
                                            <p:fltVal val="0.5"/>
                                          </p:val>
                                        </p:tav>
                                        <p:tav tm="100000">
                                          <p:val>
                                            <p:strVal val="#ppt_x"/>
                                          </p:val>
                                        </p:tav>
                                      </p:tavLst>
                                    </p:anim>
                                    <p:anim calcmode="lin" valueType="num">
                                      <p:cBhvr>
                                        <p:cTn id="54" dur="500" fill="hold"/>
                                        <p:tgtEl>
                                          <p:spTgt spid="28"/>
                                        </p:tgtEl>
                                        <p:attrNameLst>
                                          <p:attrName>ppt_y</p:attrName>
                                        </p:attrNameLst>
                                      </p:cBhvr>
                                      <p:tavLst>
                                        <p:tav tm="0">
                                          <p:val>
                                            <p:fltVal val="0.5"/>
                                          </p:val>
                                        </p:tav>
                                        <p:tav tm="100000">
                                          <p:val>
                                            <p:strVal val="#ppt_y"/>
                                          </p:val>
                                        </p:tav>
                                      </p:tavLst>
                                    </p:anim>
                                  </p:childTnLst>
                                </p:cTn>
                              </p:par>
                            </p:childTnLst>
                          </p:cTn>
                        </p:par>
                        <p:par>
                          <p:cTn id="55" fill="hold">
                            <p:stCondLst>
                              <p:cond delay="4500"/>
                            </p:stCondLst>
                            <p:childTnLst>
                              <p:par>
                                <p:cTn id="56" presetID="53" presetClass="entr" presetSubtype="528" fill="hold" nodeType="afterEffect">
                                  <p:stCondLst>
                                    <p:cond delay="0"/>
                                  </p:stCondLst>
                                  <p:childTnLst>
                                    <p:set>
                                      <p:cBhvr>
                                        <p:cTn id="57" dur="1" fill="hold">
                                          <p:stCondLst>
                                            <p:cond delay="0"/>
                                          </p:stCondLst>
                                        </p:cTn>
                                        <p:tgtEl>
                                          <p:spTgt spid="34"/>
                                        </p:tgtEl>
                                        <p:attrNameLst>
                                          <p:attrName>style.visibility</p:attrName>
                                        </p:attrNameLst>
                                      </p:cBhvr>
                                      <p:to>
                                        <p:strVal val="visible"/>
                                      </p:to>
                                    </p:set>
                                    <p:anim calcmode="lin" valueType="num">
                                      <p:cBhvr>
                                        <p:cTn id="58" dur="500" fill="hold"/>
                                        <p:tgtEl>
                                          <p:spTgt spid="34"/>
                                        </p:tgtEl>
                                        <p:attrNameLst>
                                          <p:attrName>ppt_w</p:attrName>
                                        </p:attrNameLst>
                                      </p:cBhvr>
                                      <p:tavLst>
                                        <p:tav tm="0">
                                          <p:val>
                                            <p:fltVal val="0"/>
                                          </p:val>
                                        </p:tav>
                                        <p:tav tm="100000">
                                          <p:val>
                                            <p:strVal val="#ppt_w"/>
                                          </p:val>
                                        </p:tav>
                                      </p:tavLst>
                                    </p:anim>
                                    <p:anim calcmode="lin" valueType="num">
                                      <p:cBhvr>
                                        <p:cTn id="59" dur="500" fill="hold"/>
                                        <p:tgtEl>
                                          <p:spTgt spid="34"/>
                                        </p:tgtEl>
                                        <p:attrNameLst>
                                          <p:attrName>ppt_h</p:attrName>
                                        </p:attrNameLst>
                                      </p:cBhvr>
                                      <p:tavLst>
                                        <p:tav tm="0">
                                          <p:val>
                                            <p:fltVal val="0"/>
                                          </p:val>
                                        </p:tav>
                                        <p:tav tm="100000">
                                          <p:val>
                                            <p:strVal val="#ppt_h"/>
                                          </p:val>
                                        </p:tav>
                                      </p:tavLst>
                                    </p:anim>
                                    <p:animEffect transition="in" filter="fade">
                                      <p:cBhvr>
                                        <p:cTn id="60" dur="500"/>
                                        <p:tgtEl>
                                          <p:spTgt spid="34"/>
                                        </p:tgtEl>
                                      </p:cBhvr>
                                    </p:animEffect>
                                    <p:anim calcmode="lin" valueType="num">
                                      <p:cBhvr>
                                        <p:cTn id="61" dur="500" fill="hold"/>
                                        <p:tgtEl>
                                          <p:spTgt spid="34"/>
                                        </p:tgtEl>
                                        <p:attrNameLst>
                                          <p:attrName>ppt_x</p:attrName>
                                        </p:attrNameLst>
                                      </p:cBhvr>
                                      <p:tavLst>
                                        <p:tav tm="0">
                                          <p:val>
                                            <p:fltVal val="0.5"/>
                                          </p:val>
                                        </p:tav>
                                        <p:tav tm="100000">
                                          <p:val>
                                            <p:strVal val="#ppt_x"/>
                                          </p:val>
                                        </p:tav>
                                      </p:tavLst>
                                    </p:anim>
                                    <p:anim calcmode="lin" valueType="num">
                                      <p:cBhvr>
                                        <p:cTn id="62" dur="500" fill="hold"/>
                                        <p:tgtEl>
                                          <p:spTgt spid="34"/>
                                        </p:tgtEl>
                                        <p:attrNameLst>
                                          <p:attrName>ppt_y</p:attrName>
                                        </p:attrNameLst>
                                      </p:cBhvr>
                                      <p:tavLst>
                                        <p:tav tm="0">
                                          <p:val>
                                            <p:fltVal val="0.5"/>
                                          </p:val>
                                        </p:tav>
                                        <p:tav tm="100000">
                                          <p:val>
                                            <p:strVal val="#ppt_y"/>
                                          </p:val>
                                        </p:tav>
                                      </p:tavLst>
                                    </p:anim>
                                  </p:childTnLst>
                                </p:cTn>
                              </p:par>
                            </p:childTnLst>
                          </p:cTn>
                        </p:par>
                        <p:par>
                          <p:cTn id="63" fill="hold">
                            <p:stCondLst>
                              <p:cond delay="5000"/>
                            </p:stCondLst>
                            <p:childTnLst>
                              <p:par>
                                <p:cTn id="64" presetID="53" presetClass="entr" presetSubtype="528" fill="hold" nodeType="afterEffect">
                                  <p:stCondLst>
                                    <p:cond delay="0"/>
                                  </p:stCondLst>
                                  <p:childTnLst>
                                    <p:set>
                                      <p:cBhvr>
                                        <p:cTn id="65" dur="1" fill="hold">
                                          <p:stCondLst>
                                            <p:cond delay="0"/>
                                          </p:stCondLst>
                                        </p:cTn>
                                        <p:tgtEl>
                                          <p:spTgt spid="39"/>
                                        </p:tgtEl>
                                        <p:attrNameLst>
                                          <p:attrName>style.visibility</p:attrName>
                                        </p:attrNameLst>
                                      </p:cBhvr>
                                      <p:to>
                                        <p:strVal val="visible"/>
                                      </p:to>
                                    </p:set>
                                    <p:anim calcmode="lin" valueType="num">
                                      <p:cBhvr>
                                        <p:cTn id="66" dur="500" fill="hold"/>
                                        <p:tgtEl>
                                          <p:spTgt spid="39"/>
                                        </p:tgtEl>
                                        <p:attrNameLst>
                                          <p:attrName>ppt_w</p:attrName>
                                        </p:attrNameLst>
                                      </p:cBhvr>
                                      <p:tavLst>
                                        <p:tav tm="0">
                                          <p:val>
                                            <p:fltVal val="0"/>
                                          </p:val>
                                        </p:tav>
                                        <p:tav tm="100000">
                                          <p:val>
                                            <p:strVal val="#ppt_w"/>
                                          </p:val>
                                        </p:tav>
                                      </p:tavLst>
                                    </p:anim>
                                    <p:anim calcmode="lin" valueType="num">
                                      <p:cBhvr>
                                        <p:cTn id="67" dur="500" fill="hold"/>
                                        <p:tgtEl>
                                          <p:spTgt spid="39"/>
                                        </p:tgtEl>
                                        <p:attrNameLst>
                                          <p:attrName>ppt_h</p:attrName>
                                        </p:attrNameLst>
                                      </p:cBhvr>
                                      <p:tavLst>
                                        <p:tav tm="0">
                                          <p:val>
                                            <p:fltVal val="0"/>
                                          </p:val>
                                        </p:tav>
                                        <p:tav tm="100000">
                                          <p:val>
                                            <p:strVal val="#ppt_h"/>
                                          </p:val>
                                        </p:tav>
                                      </p:tavLst>
                                    </p:anim>
                                    <p:animEffect transition="in" filter="fade">
                                      <p:cBhvr>
                                        <p:cTn id="68" dur="500"/>
                                        <p:tgtEl>
                                          <p:spTgt spid="39"/>
                                        </p:tgtEl>
                                      </p:cBhvr>
                                    </p:animEffect>
                                    <p:anim calcmode="lin" valueType="num">
                                      <p:cBhvr>
                                        <p:cTn id="69" dur="500" fill="hold"/>
                                        <p:tgtEl>
                                          <p:spTgt spid="39"/>
                                        </p:tgtEl>
                                        <p:attrNameLst>
                                          <p:attrName>ppt_x</p:attrName>
                                        </p:attrNameLst>
                                      </p:cBhvr>
                                      <p:tavLst>
                                        <p:tav tm="0">
                                          <p:val>
                                            <p:fltVal val="0.5"/>
                                          </p:val>
                                        </p:tav>
                                        <p:tav tm="100000">
                                          <p:val>
                                            <p:strVal val="#ppt_x"/>
                                          </p:val>
                                        </p:tav>
                                      </p:tavLst>
                                    </p:anim>
                                    <p:anim calcmode="lin" valueType="num">
                                      <p:cBhvr>
                                        <p:cTn id="70" dur="500" fill="hold"/>
                                        <p:tgtEl>
                                          <p:spTgt spid="39"/>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16" grpId="0" bldLvl="0" animBg="1"/>
      <p:bldP spid="4"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文本框 40"/>
          <p:cNvSpPr txBox="1"/>
          <p:nvPr/>
        </p:nvSpPr>
        <p:spPr>
          <a:xfrm>
            <a:off x="1170940" y="290830"/>
            <a:ext cx="4918075" cy="460375"/>
          </a:xfrm>
          <a:prstGeom prst="rect">
            <a:avLst/>
          </a:prstGeom>
          <a:noFill/>
        </p:spPr>
        <p:txBody>
          <a:bodyPr wrap="square" rtlCol="0">
            <a:spAutoFit/>
          </a:bodyPr>
          <a:p>
            <a:pPr>
              <a:defRPr/>
            </a:pPr>
            <a:r>
              <a:rPr lang="zh-CN" altLang="en-US" sz="2400" b="1" kern="0" dirty="0">
                <a:solidFill>
                  <a:srgbClr val="C00000"/>
                </a:solidFill>
                <a:latin typeface="微软雅黑" panose="020B0503020204020204" charset="-122"/>
                <a:ea typeface="微软雅黑" panose="020B0503020204020204" charset="-122"/>
                <a:cs typeface="微软雅黑" panose="020B0503020204020204" charset="-122"/>
                <a:sym typeface="+mn-ea"/>
              </a:rPr>
              <a:t>概述</a:t>
            </a:r>
            <a:endParaRPr lang="zh-CN" altLang="en-US" sz="2400" b="1" kern="0" dirty="0">
              <a:solidFill>
                <a:srgbClr val="C00000"/>
              </a:solidFill>
              <a:latin typeface="微软雅黑" panose="020B0503020204020204" charset="-122"/>
              <a:ea typeface="微软雅黑" panose="020B0503020204020204" charset="-122"/>
              <a:cs typeface="微软雅黑" panose="020B0503020204020204" charset="-122"/>
              <a:sym typeface="+mn-ea"/>
            </a:endParaRPr>
          </a:p>
        </p:txBody>
      </p:sp>
      <p:sp>
        <p:nvSpPr>
          <p:cNvPr id="4" name="文本占位符 6146"/>
          <p:cNvSpPr>
            <a:spLocks noGrp="1"/>
          </p:cNvSpPr>
          <p:nvPr/>
        </p:nvSpPr>
        <p:spPr>
          <a:xfrm>
            <a:off x="1019810" y="1009650"/>
            <a:ext cx="9384665" cy="2660650"/>
          </a:xfrm>
          <a:prstGeom prst="rect">
            <a:avLst/>
          </a:prstGeom>
        </p:spPr>
        <p:txBody>
          <a:bodyPr vert="horz" lIns="91440" tIns="45720" rIns="91440" bIns="45720" rtlCol="0" anchor="t">
            <a:noAutofit/>
          </a:bodyPr>
          <a:lstStyle>
            <a:lvl1pPr marL="228600" indent="-228600" algn="l" defTabSz="915035"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5035"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5035"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565" indent="-228600" algn="l" defTabSz="91503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503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5235" indent="-228600" algn="l" defTabSz="91503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503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635" indent="-228600" algn="l" defTabSz="91503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835" indent="-228600" algn="l" defTabSz="91503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10000"/>
              </a:lnSpc>
              <a:buNone/>
            </a:pPr>
            <a:r>
              <a:rPr lang="zh-CN" altLang="en-US" sz="1800" b="1">
                <a:solidFill>
                  <a:srgbClr val="C00000"/>
                </a:solidFill>
                <a:latin typeface="微软雅黑" panose="020B0503020204020204" charset="-122"/>
                <a:ea typeface="微软雅黑" panose="020B0503020204020204" charset="-122"/>
                <a:cs typeface="微软雅黑" panose="020B0503020204020204" charset="-122"/>
                <a:sym typeface="+mn-ea"/>
              </a:rPr>
              <a:t>第一节：冶金设备现状</a:t>
            </a:r>
            <a:endParaRPr lang="zh-CN" altLang="en-US" sz="1800">
              <a:latin typeface="微软雅黑" panose="020B0503020204020204" charset="-122"/>
              <a:ea typeface="微软雅黑" panose="020B0503020204020204" charset="-122"/>
              <a:cs typeface="微软雅黑" panose="020B0503020204020204" charset="-122"/>
              <a:sym typeface="+mn-ea"/>
            </a:endParaRPr>
          </a:p>
          <a:p>
            <a:pPr marL="0" indent="0" algn="just">
              <a:lnSpc>
                <a:spcPct val="110000"/>
              </a:lnSpc>
              <a:buNone/>
            </a:pPr>
            <a:r>
              <a:rPr lang="zh-CN" altLang="en-US" sz="1800">
                <a:latin typeface="微软雅黑" panose="020B0503020204020204" charset="-122"/>
                <a:ea typeface="微软雅黑" panose="020B0503020204020204" charset="-122"/>
                <a:cs typeface="微软雅黑" panose="020B0503020204020204" charset="-122"/>
              </a:rPr>
              <a:t>       而机械设备的运转就离不开轴承和密封，每个轴承都有预先计算的使用寿命。然而，研究表明，因为各种原因，不是每个轴承都能达到预期寿命。在轴承生命周期里，在轴承生命周期中，对轴承使用寿命有重要影响的阶段就是安装、润滑、对中、基本状态监测和拆卸。可以确认几个重要的环节对轴承使用寿命有着重大的影响。在轴承使用周期中的这些阶段对获得轴承的最大使用寿命非常重要。通过正确的在线维护和使用恰当的工具，您可以显著地延长轴承的使用寿命，提高工厂生产力和生产效率。然而安装、对中、拆卸过程多数并非在实际设备在线过程中实施。但另外两项润滑和基本状态监测往往被低估；</a:t>
            </a:r>
            <a:endParaRPr lang="zh-CN" altLang="en-US" sz="1800">
              <a:latin typeface="微软雅黑" panose="020B0503020204020204" charset="-122"/>
              <a:ea typeface="微软雅黑" panose="020B0503020204020204" charset="-122"/>
              <a:cs typeface="微软雅黑" panose="020B0503020204020204" charset="-122"/>
            </a:endParaRPr>
          </a:p>
          <a:p>
            <a:pPr algn="just">
              <a:lnSpc>
                <a:spcPct val="110000"/>
              </a:lnSpc>
              <a:buNone/>
            </a:pPr>
            <a:endParaRPr lang="zh-CN" altLang="en-US" sz="1800">
              <a:latin typeface="微软雅黑" panose="020B0503020204020204" charset="-122"/>
              <a:ea typeface="微软雅黑" panose="020B0503020204020204" charset="-122"/>
              <a:cs typeface="微软雅黑" panose="020B0503020204020204" charset="-122"/>
            </a:endParaRPr>
          </a:p>
          <a:p>
            <a:pPr algn="just">
              <a:lnSpc>
                <a:spcPct val="110000"/>
              </a:lnSpc>
              <a:buNone/>
            </a:pPr>
            <a:endParaRPr lang="en-US" altLang="zh-CN" sz="1800">
              <a:latin typeface="微软雅黑" panose="020B0503020204020204" charset="-122"/>
              <a:ea typeface="微软雅黑" panose="020B0503020204020204" charset="-122"/>
              <a:cs typeface="微软雅黑" panose="020B0503020204020204" charset="-122"/>
            </a:endParaRPr>
          </a:p>
          <a:p>
            <a:pPr algn="just">
              <a:lnSpc>
                <a:spcPct val="110000"/>
              </a:lnSpc>
              <a:buNone/>
            </a:pPr>
            <a:endParaRPr lang="zh-CN" altLang="en-US" sz="1800">
              <a:latin typeface="微软雅黑" panose="020B0503020204020204" charset="-122"/>
              <a:ea typeface="微软雅黑" panose="020B0503020204020204" charset="-122"/>
              <a:cs typeface="微软雅黑" panose="020B0503020204020204" charset="-122"/>
            </a:endParaRPr>
          </a:p>
          <a:p>
            <a:pPr algn="just">
              <a:lnSpc>
                <a:spcPct val="110000"/>
              </a:lnSpc>
              <a:buNone/>
            </a:pPr>
            <a:endParaRPr lang="zh-CN" altLang="en-US" sz="1800">
              <a:latin typeface="微软雅黑" panose="020B0503020204020204" charset="-122"/>
              <a:ea typeface="微软雅黑" panose="020B0503020204020204" charset="-122"/>
              <a:cs typeface="微软雅黑" panose="020B0503020204020204" charset="-122"/>
            </a:endParaRPr>
          </a:p>
          <a:p>
            <a:pPr algn="just">
              <a:lnSpc>
                <a:spcPct val="110000"/>
              </a:lnSpc>
              <a:buNone/>
            </a:pPr>
            <a:endParaRPr lang="zh-CN" altLang="en-US" sz="1800">
              <a:latin typeface="微软雅黑" panose="020B0503020204020204" charset="-122"/>
              <a:ea typeface="微软雅黑" panose="020B0503020204020204" charset="-122"/>
              <a:cs typeface="微软雅黑" panose="020B0503020204020204" charset="-122"/>
            </a:endParaRPr>
          </a:p>
          <a:p>
            <a:pPr algn="just">
              <a:lnSpc>
                <a:spcPct val="110000"/>
              </a:lnSpc>
              <a:buNone/>
            </a:pPr>
            <a:endParaRPr lang="zh-CN" altLang="en-US" sz="1800">
              <a:latin typeface="微软雅黑" panose="020B0503020204020204" charset="-122"/>
              <a:ea typeface="微软雅黑" panose="020B0503020204020204" charset="-122"/>
              <a:cs typeface="微软雅黑" panose="020B0503020204020204" charset="-122"/>
            </a:endParaRPr>
          </a:p>
          <a:p>
            <a:pPr marL="0" indent="0" algn="just">
              <a:lnSpc>
                <a:spcPct val="110000"/>
              </a:lnSpc>
              <a:buNone/>
            </a:pPr>
            <a:endParaRPr lang="zh-CN" altLang="en-US" sz="1800">
              <a:latin typeface="微软雅黑" panose="020B0503020204020204" charset="-122"/>
              <a:ea typeface="微软雅黑" panose="020B0503020204020204" charset="-122"/>
              <a:cs typeface="微软雅黑" panose="020B0503020204020204" charset="-122"/>
            </a:endParaRPr>
          </a:p>
          <a:p>
            <a:pPr algn="just">
              <a:lnSpc>
                <a:spcPct val="110000"/>
              </a:lnSpc>
              <a:buNone/>
            </a:pPr>
            <a:endParaRPr sz="1800">
              <a:latin typeface="微软雅黑" panose="020B0503020204020204" charset="-122"/>
              <a:ea typeface="微软雅黑" panose="020B0503020204020204" charset="-122"/>
              <a:cs typeface="微软雅黑" panose="020B0503020204020204" charset="-122"/>
            </a:endParaRPr>
          </a:p>
        </p:txBody>
      </p:sp>
      <p:pic>
        <p:nvPicPr>
          <p:cNvPr id="2" name="图片 12"/>
          <p:cNvPicPr>
            <a:picLocks noChangeAspect="1"/>
          </p:cNvPicPr>
          <p:nvPr/>
        </p:nvPicPr>
        <p:blipFill>
          <a:blip r:embed="rId1"/>
          <a:stretch>
            <a:fillRect/>
          </a:stretch>
        </p:blipFill>
        <p:spPr>
          <a:xfrm>
            <a:off x="3450590" y="3759200"/>
            <a:ext cx="4522470" cy="2383155"/>
          </a:xfrm>
          <a:prstGeom prst="rect">
            <a:avLst/>
          </a:prstGeom>
          <a:noFill/>
          <a:ln w="9525">
            <a:noFill/>
          </a:ln>
        </p:spPr>
      </p:pic>
      <p:sp>
        <p:nvSpPr>
          <p:cNvPr id="5" name="文本框 4"/>
          <p:cNvSpPr txBox="1"/>
          <p:nvPr/>
        </p:nvSpPr>
        <p:spPr>
          <a:xfrm>
            <a:off x="3851910" y="6170930"/>
            <a:ext cx="3719195" cy="306705"/>
          </a:xfrm>
          <a:prstGeom prst="rect">
            <a:avLst/>
          </a:prstGeom>
          <a:noFill/>
        </p:spPr>
        <p:txBody>
          <a:bodyPr wrap="square" rtlCol="0">
            <a:spAutoFit/>
          </a:bodyPr>
          <a:p>
            <a:pPr>
              <a:defRPr/>
            </a:pPr>
            <a:r>
              <a:rPr lang="zh-CN" altLang="en-US" sz="1400" kern="0" dirty="0">
                <a:solidFill>
                  <a:schemeClr val="tx1"/>
                </a:solidFill>
                <a:latin typeface="微软雅黑" panose="020B0503020204020204" charset="-122"/>
                <a:ea typeface="微软雅黑" panose="020B0503020204020204" charset="-122"/>
                <a:cs typeface="微软雅黑" panose="020B0503020204020204" charset="-122"/>
                <a:sym typeface="+mn-ea"/>
              </a:rPr>
              <a:t>根据瑞典SKF统计轴承的过早失效的主要原因</a:t>
            </a:r>
            <a:endParaRPr lang="zh-CN" altLang="en-US" sz="1400" kern="0" dirty="0">
              <a:solidFill>
                <a:schemeClr val="tx1"/>
              </a:solidFill>
              <a:latin typeface="微软雅黑" panose="020B0503020204020204" charset="-122"/>
              <a:ea typeface="微软雅黑" panose="020B0503020204020204" charset="-122"/>
              <a:cs typeface="微软雅黑" panose="020B0503020204020204" charset="-122"/>
              <a:sym typeface="+mn-ea"/>
            </a:endParaRPr>
          </a:p>
        </p:txBody>
      </p:sp>
      <p:pic>
        <p:nvPicPr>
          <p:cNvPr id="7" name="图片 6" descr="LOGO"/>
          <p:cNvPicPr>
            <a:picLocks noChangeAspect="1"/>
          </p:cNvPicPr>
          <p:nvPr/>
        </p:nvPicPr>
        <p:blipFill>
          <a:blip r:embed="rId2"/>
          <a:stretch>
            <a:fillRect/>
          </a:stretch>
        </p:blipFill>
        <p:spPr>
          <a:xfrm>
            <a:off x="10594975" y="99060"/>
            <a:ext cx="1134110" cy="586105"/>
          </a:xfrm>
          <a:prstGeom prst="rect">
            <a:avLst/>
          </a:prstGeom>
        </p:spPr>
      </p:pic>
      <p:grpSp>
        <p:nvGrpSpPr>
          <p:cNvPr id="8" name="组合 7"/>
          <p:cNvGrpSpPr/>
          <p:nvPr/>
        </p:nvGrpSpPr>
        <p:grpSpPr>
          <a:xfrm>
            <a:off x="280670" y="377190"/>
            <a:ext cx="681990" cy="288925"/>
            <a:chOff x="289" y="460"/>
            <a:chExt cx="1389" cy="588"/>
          </a:xfrm>
        </p:grpSpPr>
        <p:grpSp>
          <p:nvGrpSpPr>
            <p:cNvPr id="9" name="组合 8"/>
            <p:cNvGrpSpPr/>
            <p:nvPr/>
          </p:nvGrpSpPr>
          <p:grpSpPr>
            <a:xfrm rot="18900000">
              <a:off x="1062" y="460"/>
              <a:ext cx="616" cy="584"/>
              <a:chOff x="9851" y="5951"/>
              <a:chExt cx="972" cy="922"/>
            </a:xfrm>
          </p:grpSpPr>
          <p:sp>
            <p:nvSpPr>
              <p:cNvPr id="10" name="矩形 9"/>
              <p:cNvSpPr/>
              <p:nvPr/>
            </p:nvSpPr>
            <p:spPr>
              <a:xfrm>
                <a:off x="10061" y="6161"/>
                <a:ext cx="762" cy="712"/>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1" name="矩形 10"/>
              <p:cNvSpPr/>
              <p:nvPr/>
            </p:nvSpPr>
            <p:spPr>
              <a:xfrm>
                <a:off x="9851" y="5951"/>
                <a:ext cx="762" cy="7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nvGrpSpPr>
            <p:cNvPr id="12" name="组合 11"/>
            <p:cNvGrpSpPr/>
            <p:nvPr/>
          </p:nvGrpSpPr>
          <p:grpSpPr>
            <a:xfrm rot="18900000">
              <a:off x="680" y="460"/>
              <a:ext cx="616" cy="584"/>
              <a:chOff x="9851" y="5951"/>
              <a:chExt cx="972" cy="922"/>
            </a:xfrm>
          </p:grpSpPr>
          <p:sp>
            <p:nvSpPr>
              <p:cNvPr id="13" name="矩形 12"/>
              <p:cNvSpPr/>
              <p:nvPr/>
            </p:nvSpPr>
            <p:spPr>
              <a:xfrm>
                <a:off x="10061" y="6161"/>
                <a:ext cx="762" cy="712"/>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4" name="矩形 13"/>
              <p:cNvSpPr/>
              <p:nvPr/>
            </p:nvSpPr>
            <p:spPr>
              <a:xfrm>
                <a:off x="9851" y="5951"/>
                <a:ext cx="762" cy="7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nvGrpSpPr>
            <p:cNvPr id="15" name="组合 14"/>
            <p:cNvGrpSpPr/>
            <p:nvPr/>
          </p:nvGrpSpPr>
          <p:grpSpPr>
            <a:xfrm rot="18900000">
              <a:off x="289" y="464"/>
              <a:ext cx="616" cy="584"/>
              <a:chOff x="9851" y="5951"/>
              <a:chExt cx="972" cy="922"/>
            </a:xfrm>
          </p:grpSpPr>
          <p:sp>
            <p:nvSpPr>
              <p:cNvPr id="16" name="矩形 15"/>
              <p:cNvSpPr/>
              <p:nvPr/>
            </p:nvSpPr>
            <p:spPr>
              <a:xfrm>
                <a:off x="10061" y="6161"/>
                <a:ext cx="762" cy="712"/>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7" name="矩形 16"/>
              <p:cNvSpPr/>
              <p:nvPr/>
            </p:nvSpPr>
            <p:spPr>
              <a:xfrm>
                <a:off x="9851" y="5951"/>
                <a:ext cx="762" cy="7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sp>
        <p:nvSpPr>
          <p:cNvPr id="18" name="矩形 17"/>
          <p:cNvSpPr/>
          <p:nvPr/>
        </p:nvSpPr>
        <p:spPr>
          <a:xfrm>
            <a:off x="1044575" y="775335"/>
            <a:ext cx="10800080" cy="144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3" name="图片 2" descr="图片1"/>
          <p:cNvPicPr>
            <a:picLocks noChangeAspect="1"/>
          </p:cNvPicPr>
          <p:nvPr/>
        </p:nvPicPr>
        <p:blipFill>
          <a:blip r:embed="rId3"/>
          <a:stretch>
            <a:fillRect/>
          </a:stretch>
        </p:blipFill>
        <p:spPr>
          <a:xfrm>
            <a:off x="8112760" y="56515"/>
            <a:ext cx="2542540" cy="77152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000" advTm="10000">
        <p:cover/>
      </p:transition>
    </mc:Choice>
    <mc:Fallback>
      <p:transition spd="slow" advTm="10000">
        <p:cov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1" fill="hold" grpId="0" nodeType="after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additive="base">
                                        <p:cTn id="12" dur="500" fill="hold"/>
                                        <p:tgtEl>
                                          <p:spTgt spid="18"/>
                                        </p:tgtEl>
                                        <p:attrNameLst>
                                          <p:attrName>ppt_x</p:attrName>
                                        </p:attrNameLst>
                                      </p:cBhvr>
                                      <p:tavLst>
                                        <p:tav tm="0">
                                          <p:val>
                                            <p:strVal val="#ppt_x"/>
                                          </p:val>
                                        </p:tav>
                                        <p:tav tm="100000">
                                          <p:val>
                                            <p:strVal val="#ppt_x"/>
                                          </p:val>
                                        </p:tav>
                                      </p:tavLst>
                                    </p:anim>
                                    <p:anim calcmode="lin" valueType="num">
                                      <p:cBhvr additive="base">
                                        <p:cTn id="13" dur="500" fill="hold"/>
                                        <p:tgtEl>
                                          <p:spTgt spid="18"/>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22" presetClass="entr" presetSubtype="4" fill="hold" grpId="0" nodeType="afterEffect">
                                  <p:stCondLst>
                                    <p:cond delay="0"/>
                                  </p:stCondLst>
                                  <p:childTnLst>
                                    <p:set>
                                      <p:cBhvr>
                                        <p:cTn id="16" dur="1" fill="hold">
                                          <p:stCondLst>
                                            <p:cond delay="0"/>
                                          </p:stCondLst>
                                        </p:cTn>
                                        <p:tgtEl>
                                          <p:spTgt spid="41"/>
                                        </p:tgtEl>
                                        <p:attrNameLst>
                                          <p:attrName>style.visibility</p:attrName>
                                        </p:attrNameLst>
                                      </p:cBhvr>
                                      <p:to>
                                        <p:strVal val="visible"/>
                                      </p:to>
                                    </p:set>
                                    <p:animEffect transition="in" filter="wipe(down)">
                                      <p:cBhvr>
                                        <p:cTn id="17" dur="500"/>
                                        <p:tgtEl>
                                          <p:spTgt spid="41"/>
                                        </p:tgtEl>
                                      </p:cBhvr>
                                    </p:animEffect>
                                  </p:childTnLst>
                                </p:cTn>
                              </p:par>
                            </p:childTnLst>
                          </p:cTn>
                        </p:par>
                        <p:par>
                          <p:cTn id="18" fill="hold">
                            <p:stCondLst>
                              <p:cond delay="1500"/>
                            </p:stCondLst>
                            <p:childTnLst>
                              <p:par>
                                <p:cTn id="19" presetID="10" presetClass="entr" presetSubtype="0" fill="hold" nodeType="after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500"/>
                                        <p:tgtEl>
                                          <p:spTgt spid="3"/>
                                        </p:tgtEl>
                                      </p:cBhvr>
                                    </p:animEffect>
                                  </p:childTnLst>
                                </p:cTn>
                              </p:par>
                            </p:childTnLst>
                          </p:cTn>
                        </p:par>
                        <p:par>
                          <p:cTn id="22" fill="hold">
                            <p:stCondLst>
                              <p:cond delay="2000"/>
                            </p:stCondLst>
                            <p:childTnLst>
                              <p:par>
                                <p:cTn id="23" presetID="2" presetClass="entr" presetSubtype="2" fill="hold" nodeType="after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1+#ppt_w/2"/>
                                          </p:val>
                                        </p:tav>
                                        <p:tav tm="100000">
                                          <p:val>
                                            <p:strVal val="#ppt_x"/>
                                          </p:val>
                                        </p:tav>
                                      </p:tavLst>
                                    </p:anim>
                                    <p:anim calcmode="lin" valueType="num">
                                      <p:cBhvr additive="base">
                                        <p:cTn id="26" dur="500" fill="hold"/>
                                        <p:tgtEl>
                                          <p:spTgt spid="7"/>
                                        </p:tgtEl>
                                        <p:attrNameLst>
                                          <p:attrName>ppt_y</p:attrName>
                                        </p:attrNameLst>
                                      </p:cBhvr>
                                      <p:tavLst>
                                        <p:tav tm="0">
                                          <p:val>
                                            <p:strVal val="#ppt_y"/>
                                          </p:val>
                                        </p:tav>
                                        <p:tav tm="100000">
                                          <p:val>
                                            <p:strVal val="#ppt_y"/>
                                          </p:val>
                                        </p:tav>
                                      </p:tavLst>
                                    </p:anim>
                                  </p:childTnLst>
                                </p:cTn>
                              </p:par>
                            </p:childTnLst>
                          </p:cTn>
                        </p:par>
                        <p:par>
                          <p:cTn id="27" fill="hold">
                            <p:stCondLst>
                              <p:cond delay="2500"/>
                            </p:stCondLst>
                            <p:childTnLst>
                              <p:par>
                                <p:cTn id="28" presetID="10" presetClass="entr" presetSubtype="0" fill="hold" grpId="0" nodeType="after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fade">
                                      <p:cBhvr>
                                        <p:cTn id="30" dur="500"/>
                                        <p:tgtEl>
                                          <p:spTgt spid="4"/>
                                        </p:tgtEl>
                                      </p:cBhvr>
                                    </p:animEffect>
                                  </p:childTnLst>
                                </p:cTn>
                              </p:par>
                            </p:childTnLst>
                          </p:cTn>
                        </p:par>
                        <p:par>
                          <p:cTn id="31" fill="hold">
                            <p:stCondLst>
                              <p:cond delay="3000"/>
                            </p:stCondLst>
                            <p:childTnLst>
                              <p:par>
                                <p:cTn id="32" presetID="22" presetClass="entr" presetSubtype="4" fill="hold" grpId="0" nodeType="afterEffect">
                                  <p:stCondLst>
                                    <p:cond delay="0"/>
                                  </p:stCondLst>
                                  <p:childTnLst>
                                    <p:set>
                                      <p:cBhvr>
                                        <p:cTn id="33" dur="1" fill="hold">
                                          <p:stCondLst>
                                            <p:cond delay="0"/>
                                          </p:stCondLst>
                                        </p:cTn>
                                        <p:tgtEl>
                                          <p:spTgt spid="2"/>
                                        </p:tgtEl>
                                        <p:attrNameLst>
                                          <p:attrName>style.visibility</p:attrName>
                                        </p:attrNameLst>
                                      </p:cBhvr>
                                      <p:to>
                                        <p:strVal val="visible"/>
                                      </p:to>
                                    </p:set>
                                    <p:animEffect transition="in" filter="wipe(down)">
                                      <p:cBhvr>
                                        <p:cTn id="34" dur="500"/>
                                        <p:tgtEl>
                                          <p:spTgt spid="2"/>
                                        </p:tgtEl>
                                      </p:cBhvr>
                                    </p:animEffect>
                                  </p:childTnLst>
                                </p:cTn>
                              </p:par>
                            </p:childTnLst>
                          </p:cTn>
                        </p:par>
                        <p:par>
                          <p:cTn id="35" fill="hold">
                            <p:stCondLst>
                              <p:cond delay="3500"/>
                            </p:stCondLst>
                            <p:childTnLst>
                              <p:par>
                                <p:cTn id="36" presetID="2" presetClass="entr" presetSubtype="4" fill="hold" grpId="0" nodeType="afterEffect">
                                  <p:stCondLst>
                                    <p:cond delay="0"/>
                                  </p:stCondLst>
                                  <p:childTnLst>
                                    <p:set>
                                      <p:cBhvr>
                                        <p:cTn id="37" dur="1" fill="hold">
                                          <p:stCondLst>
                                            <p:cond delay="0"/>
                                          </p:stCondLst>
                                        </p:cTn>
                                        <p:tgtEl>
                                          <p:spTgt spid="5"/>
                                        </p:tgtEl>
                                        <p:attrNameLst>
                                          <p:attrName>style.visibility</p:attrName>
                                        </p:attrNameLst>
                                      </p:cBhvr>
                                      <p:to>
                                        <p:strVal val="visible"/>
                                      </p:to>
                                    </p:set>
                                    <p:anim calcmode="lin" valueType="num">
                                      <p:cBhvr additive="base">
                                        <p:cTn id="38" dur="500" fill="hold"/>
                                        <p:tgtEl>
                                          <p:spTgt spid="5"/>
                                        </p:tgtEl>
                                        <p:attrNameLst>
                                          <p:attrName>ppt_x</p:attrName>
                                        </p:attrNameLst>
                                      </p:cBhvr>
                                      <p:tavLst>
                                        <p:tav tm="0">
                                          <p:val>
                                            <p:strVal val="#ppt_x"/>
                                          </p:val>
                                        </p:tav>
                                        <p:tav tm="100000">
                                          <p:val>
                                            <p:strVal val="#ppt_x"/>
                                          </p:val>
                                        </p:tav>
                                      </p:tavLst>
                                    </p:anim>
                                    <p:anim calcmode="lin" valueType="num">
                                      <p:cBhvr additive="base">
                                        <p:cTn id="39"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2" grpId="0"/>
      <p:bldP spid="18" grpId="0" bldLvl="0" animBg="1"/>
      <p:bldP spid="4" grpId="0"/>
      <p:bldP spid="5"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文本框 40"/>
          <p:cNvSpPr txBox="1"/>
          <p:nvPr/>
        </p:nvSpPr>
        <p:spPr>
          <a:xfrm>
            <a:off x="1170940" y="290830"/>
            <a:ext cx="4918075" cy="460375"/>
          </a:xfrm>
          <a:prstGeom prst="rect">
            <a:avLst/>
          </a:prstGeom>
          <a:noFill/>
        </p:spPr>
        <p:txBody>
          <a:bodyPr wrap="square" rtlCol="0">
            <a:spAutoFit/>
          </a:bodyPr>
          <a:p>
            <a:pPr>
              <a:defRPr/>
            </a:pPr>
            <a:r>
              <a:rPr lang="zh-CN" altLang="en-US" sz="2400" b="1" kern="0" dirty="0">
                <a:solidFill>
                  <a:srgbClr val="C00000"/>
                </a:solidFill>
                <a:latin typeface="微软雅黑" panose="020B0503020204020204" charset="-122"/>
                <a:ea typeface="微软雅黑" panose="020B0503020204020204" charset="-122"/>
                <a:cs typeface="微软雅黑" panose="020B0503020204020204" charset="-122"/>
                <a:sym typeface="+mn-ea"/>
              </a:rPr>
              <a:t>概述</a:t>
            </a:r>
            <a:endParaRPr lang="zh-CN" altLang="en-US" sz="2400" b="1" kern="0" dirty="0">
              <a:solidFill>
                <a:srgbClr val="C00000"/>
              </a:solidFill>
              <a:latin typeface="微软雅黑" panose="020B0503020204020204" charset="-122"/>
              <a:ea typeface="微软雅黑" panose="020B0503020204020204" charset="-122"/>
              <a:cs typeface="微软雅黑" panose="020B0503020204020204" charset="-122"/>
              <a:sym typeface="+mn-ea"/>
            </a:endParaRPr>
          </a:p>
        </p:txBody>
      </p:sp>
      <p:sp>
        <p:nvSpPr>
          <p:cNvPr id="4" name="文本占位符 6146"/>
          <p:cNvSpPr>
            <a:spLocks noGrp="1"/>
          </p:cNvSpPr>
          <p:nvPr/>
        </p:nvSpPr>
        <p:spPr>
          <a:xfrm>
            <a:off x="1019810" y="1009650"/>
            <a:ext cx="9384665" cy="2660650"/>
          </a:xfrm>
          <a:prstGeom prst="rect">
            <a:avLst/>
          </a:prstGeom>
        </p:spPr>
        <p:txBody>
          <a:bodyPr vert="horz" lIns="91440" tIns="45720" rIns="91440" bIns="45720" rtlCol="0" anchor="t">
            <a:noAutofit/>
          </a:bodyPr>
          <a:lstStyle>
            <a:lvl1pPr marL="228600" indent="-228600" algn="l" defTabSz="915035"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5035"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5035"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565" indent="-228600" algn="l" defTabSz="91503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503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5235" indent="-228600" algn="l" defTabSz="91503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503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635" indent="-228600" algn="l" defTabSz="91503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835" indent="-228600" algn="l" defTabSz="91503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20000"/>
              </a:lnSpc>
              <a:buNone/>
            </a:pPr>
            <a:r>
              <a:rPr lang="zh-CN" altLang="en-US" sz="1800" b="1">
                <a:solidFill>
                  <a:srgbClr val="C00000"/>
                </a:solidFill>
                <a:latin typeface="微软雅黑" panose="020B0503020204020204" charset="-122"/>
                <a:ea typeface="微软雅黑" panose="020B0503020204020204" charset="-122"/>
                <a:cs typeface="微软雅黑" panose="020B0503020204020204" charset="-122"/>
                <a:sym typeface="+mn-ea"/>
              </a:rPr>
              <a:t>第一节：冶金设备现状</a:t>
            </a:r>
            <a:endParaRPr lang="zh-CN" altLang="en-US" sz="1800">
              <a:latin typeface="微软雅黑" panose="020B0503020204020204" charset="-122"/>
              <a:ea typeface="微软雅黑" panose="020B0503020204020204" charset="-122"/>
              <a:cs typeface="微软雅黑" panose="020B0503020204020204" charset="-122"/>
              <a:sym typeface="+mn-ea"/>
            </a:endParaRPr>
          </a:p>
          <a:p>
            <a:pPr marL="0" indent="0" algn="just">
              <a:lnSpc>
                <a:spcPct val="120000"/>
              </a:lnSpc>
              <a:buNone/>
            </a:pPr>
            <a:r>
              <a:rPr lang="zh-CN" altLang="en-US" sz="1800">
                <a:latin typeface="微软雅黑" panose="020B0503020204020204" charset="-122"/>
                <a:ea typeface="微软雅黑" panose="020B0503020204020204" charset="-122"/>
                <a:cs typeface="微软雅黑" panose="020B0503020204020204" charset="-122"/>
              </a:rPr>
              <a:t>       下图轴承失效原因中润滑不当及污染都可通过设备在线维护系统进行有效的控制，污染的起因还是密封所导致的。良好润滑是设备维护管理工作中极为重要的一环。实践证明：搞好设备润滑，对于控制摩擦、降低磨损，延长设备运行周期、预防事故、降低备件损耗、提高设备完好率、节约能源都是十分重要的。</a:t>
            </a:r>
            <a:endParaRPr lang="zh-CN" altLang="en-US" sz="1800">
              <a:latin typeface="微软雅黑" panose="020B0503020204020204" charset="-122"/>
              <a:ea typeface="微软雅黑" panose="020B0503020204020204" charset="-122"/>
              <a:cs typeface="微软雅黑" panose="020B0503020204020204" charset="-122"/>
            </a:endParaRPr>
          </a:p>
          <a:p>
            <a:pPr algn="just">
              <a:lnSpc>
                <a:spcPct val="120000"/>
              </a:lnSpc>
              <a:buNone/>
            </a:pPr>
            <a:endParaRPr lang="zh-CN" altLang="en-US" sz="1800">
              <a:latin typeface="微软雅黑" panose="020B0503020204020204" charset="-122"/>
              <a:ea typeface="微软雅黑" panose="020B0503020204020204" charset="-122"/>
              <a:cs typeface="微软雅黑" panose="020B0503020204020204" charset="-122"/>
            </a:endParaRPr>
          </a:p>
          <a:p>
            <a:pPr algn="just">
              <a:lnSpc>
                <a:spcPct val="120000"/>
              </a:lnSpc>
              <a:buNone/>
            </a:pPr>
            <a:endParaRPr lang="en-US" altLang="zh-CN" sz="1800">
              <a:latin typeface="微软雅黑" panose="020B0503020204020204" charset="-122"/>
              <a:ea typeface="微软雅黑" panose="020B0503020204020204" charset="-122"/>
              <a:cs typeface="微软雅黑" panose="020B0503020204020204" charset="-122"/>
            </a:endParaRPr>
          </a:p>
          <a:p>
            <a:pPr algn="just">
              <a:lnSpc>
                <a:spcPct val="120000"/>
              </a:lnSpc>
              <a:buNone/>
            </a:pPr>
            <a:endParaRPr lang="zh-CN" altLang="en-US" sz="1800">
              <a:latin typeface="微软雅黑" panose="020B0503020204020204" charset="-122"/>
              <a:ea typeface="微软雅黑" panose="020B0503020204020204" charset="-122"/>
              <a:cs typeface="微软雅黑" panose="020B0503020204020204" charset="-122"/>
            </a:endParaRPr>
          </a:p>
          <a:p>
            <a:pPr algn="just">
              <a:lnSpc>
                <a:spcPct val="120000"/>
              </a:lnSpc>
              <a:buNone/>
            </a:pPr>
            <a:endParaRPr lang="zh-CN" altLang="en-US" sz="1800">
              <a:latin typeface="微软雅黑" panose="020B0503020204020204" charset="-122"/>
              <a:ea typeface="微软雅黑" panose="020B0503020204020204" charset="-122"/>
              <a:cs typeface="微软雅黑" panose="020B0503020204020204" charset="-122"/>
            </a:endParaRPr>
          </a:p>
          <a:p>
            <a:pPr algn="just">
              <a:lnSpc>
                <a:spcPct val="120000"/>
              </a:lnSpc>
              <a:buNone/>
            </a:pPr>
            <a:endParaRPr lang="zh-CN" altLang="en-US" sz="1800">
              <a:latin typeface="微软雅黑" panose="020B0503020204020204" charset="-122"/>
              <a:ea typeface="微软雅黑" panose="020B0503020204020204" charset="-122"/>
              <a:cs typeface="微软雅黑" panose="020B0503020204020204" charset="-122"/>
            </a:endParaRPr>
          </a:p>
          <a:p>
            <a:pPr algn="just">
              <a:lnSpc>
                <a:spcPct val="120000"/>
              </a:lnSpc>
              <a:buNone/>
            </a:pPr>
            <a:endParaRPr lang="zh-CN" altLang="en-US" sz="1800">
              <a:latin typeface="微软雅黑" panose="020B0503020204020204" charset="-122"/>
              <a:ea typeface="微软雅黑" panose="020B0503020204020204" charset="-122"/>
              <a:cs typeface="微软雅黑" panose="020B0503020204020204" charset="-122"/>
            </a:endParaRPr>
          </a:p>
          <a:p>
            <a:pPr marL="0" indent="0" algn="just">
              <a:lnSpc>
                <a:spcPct val="120000"/>
              </a:lnSpc>
              <a:buNone/>
            </a:pPr>
            <a:endParaRPr lang="zh-CN" altLang="en-US" sz="1800">
              <a:latin typeface="微软雅黑" panose="020B0503020204020204" charset="-122"/>
              <a:ea typeface="微软雅黑" panose="020B0503020204020204" charset="-122"/>
              <a:cs typeface="微软雅黑" panose="020B0503020204020204" charset="-122"/>
            </a:endParaRPr>
          </a:p>
          <a:p>
            <a:pPr algn="just">
              <a:lnSpc>
                <a:spcPct val="110000"/>
              </a:lnSpc>
              <a:buNone/>
            </a:pPr>
            <a:endParaRPr sz="1800">
              <a:latin typeface="微软雅黑" panose="020B0503020204020204" charset="-122"/>
              <a:ea typeface="微软雅黑" panose="020B0503020204020204" charset="-122"/>
              <a:cs typeface="微软雅黑" panose="020B0503020204020204" charset="-122"/>
            </a:endParaRPr>
          </a:p>
        </p:txBody>
      </p:sp>
      <p:pic>
        <p:nvPicPr>
          <p:cNvPr id="2" name="图表 1"/>
          <p:cNvPicPr/>
          <p:nvPr/>
        </p:nvPicPr>
        <p:blipFill>
          <a:blip r:embed="rId1"/>
          <a:stretch>
            <a:fillRect/>
          </a:stretch>
        </p:blipFill>
        <p:spPr>
          <a:xfrm>
            <a:off x="2853055" y="3019425"/>
            <a:ext cx="5353050" cy="3209925"/>
          </a:xfrm>
          <a:prstGeom prst="rect">
            <a:avLst/>
          </a:prstGeom>
          <a:noFill/>
          <a:ln w="9525">
            <a:noFill/>
          </a:ln>
        </p:spPr>
      </p:pic>
      <p:pic>
        <p:nvPicPr>
          <p:cNvPr id="5" name="图片 4" descr="LOGO"/>
          <p:cNvPicPr>
            <a:picLocks noChangeAspect="1"/>
          </p:cNvPicPr>
          <p:nvPr/>
        </p:nvPicPr>
        <p:blipFill>
          <a:blip r:embed="rId2"/>
          <a:stretch>
            <a:fillRect/>
          </a:stretch>
        </p:blipFill>
        <p:spPr>
          <a:xfrm>
            <a:off x="10594975" y="99060"/>
            <a:ext cx="1134110" cy="586105"/>
          </a:xfrm>
          <a:prstGeom prst="rect">
            <a:avLst/>
          </a:prstGeom>
        </p:spPr>
      </p:pic>
      <p:grpSp>
        <p:nvGrpSpPr>
          <p:cNvPr id="6" name="组合 5"/>
          <p:cNvGrpSpPr/>
          <p:nvPr/>
        </p:nvGrpSpPr>
        <p:grpSpPr>
          <a:xfrm>
            <a:off x="280670" y="377190"/>
            <a:ext cx="681990" cy="288925"/>
            <a:chOff x="289" y="460"/>
            <a:chExt cx="1389" cy="588"/>
          </a:xfrm>
        </p:grpSpPr>
        <p:grpSp>
          <p:nvGrpSpPr>
            <p:cNvPr id="7" name="组合 6"/>
            <p:cNvGrpSpPr/>
            <p:nvPr/>
          </p:nvGrpSpPr>
          <p:grpSpPr>
            <a:xfrm rot="18900000">
              <a:off x="1062" y="460"/>
              <a:ext cx="616" cy="584"/>
              <a:chOff x="9851" y="5951"/>
              <a:chExt cx="972" cy="922"/>
            </a:xfrm>
          </p:grpSpPr>
          <p:sp>
            <p:nvSpPr>
              <p:cNvPr id="8" name="矩形 7"/>
              <p:cNvSpPr/>
              <p:nvPr/>
            </p:nvSpPr>
            <p:spPr>
              <a:xfrm>
                <a:off x="10061" y="6161"/>
                <a:ext cx="762" cy="712"/>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9" name="矩形 8"/>
              <p:cNvSpPr/>
              <p:nvPr/>
            </p:nvSpPr>
            <p:spPr>
              <a:xfrm>
                <a:off x="9851" y="5951"/>
                <a:ext cx="762" cy="7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nvGrpSpPr>
            <p:cNvPr id="10" name="组合 9"/>
            <p:cNvGrpSpPr/>
            <p:nvPr/>
          </p:nvGrpSpPr>
          <p:grpSpPr>
            <a:xfrm rot="18900000">
              <a:off x="680" y="460"/>
              <a:ext cx="616" cy="584"/>
              <a:chOff x="9851" y="5951"/>
              <a:chExt cx="972" cy="922"/>
            </a:xfrm>
          </p:grpSpPr>
          <p:sp>
            <p:nvSpPr>
              <p:cNvPr id="11" name="矩形 10"/>
              <p:cNvSpPr/>
              <p:nvPr/>
            </p:nvSpPr>
            <p:spPr>
              <a:xfrm>
                <a:off x="10061" y="6161"/>
                <a:ext cx="762" cy="712"/>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2" name="矩形 11"/>
              <p:cNvSpPr/>
              <p:nvPr/>
            </p:nvSpPr>
            <p:spPr>
              <a:xfrm>
                <a:off x="9851" y="5951"/>
                <a:ext cx="762" cy="7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nvGrpSpPr>
            <p:cNvPr id="13" name="组合 12"/>
            <p:cNvGrpSpPr/>
            <p:nvPr/>
          </p:nvGrpSpPr>
          <p:grpSpPr>
            <a:xfrm rot="18900000">
              <a:off x="289" y="464"/>
              <a:ext cx="616" cy="584"/>
              <a:chOff x="9851" y="5951"/>
              <a:chExt cx="972" cy="922"/>
            </a:xfrm>
          </p:grpSpPr>
          <p:sp>
            <p:nvSpPr>
              <p:cNvPr id="14" name="矩形 13"/>
              <p:cNvSpPr/>
              <p:nvPr/>
            </p:nvSpPr>
            <p:spPr>
              <a:xfrm>
                <a:off x="10061" y="6161"/>
                <a:ext cx="762" cy="712"/>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5" name="矩形 14"/>
              <p:cNvSpPr/>
              <p:nvPr/>
            </p:nvSpPr>
            <p:spPr>
              <a:xfrm>
                <a:off x="9851" y="5951"/>
                <a:ext cx="762" cy="7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sp>
        <p:nvSpPr>
          <p:cNvPr id="16" name="矩形 15"/>
          <p:cNvSpPr/>
          <p:nvPr/>
        </p:nvSpPr>
        <p:spPr>
          <a:xfrm>
            <a:off x="1044575" y="775335"/>
            <a:ext cx="10800080" cy="144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17" name="图片 16" descr="图片1"/>
          <p:cNvPicPr>
            <a:picLocks noChangeAspect="1"/>
          </p:cNvPicPr>
          <p:nvPr/>
        </p:nvPicPr>
        <p:blipFill>
          <a:blip r:embed="rId3"/>
          <a:stretch>
            <a:fillRect/>
          </a:stretch>
        </p:blipFill>
        <p:spPr>
          <a:xfrm>
            <a:off x="8112760" y="56515"/>
            <a:ext cx="2542540" cy="77152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000" advTm="10000">
        <p:cover/>
      </p:transition>
    </mc:Choice>
    <mc:Fallback>
      <p:transition spd="slow" advTm="10000">
        <p:cov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1" fill="hold" grpId="0" nodeType="after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additive="base">
                                        <p:cTn id="12" dur="500" fill="hold"/>
                                        <p:tgtEl>
                                          <p:spTgt spid="16"/>
                                        </p:tgtEl>
                                        <p:attrNameLst>
                                          <p:attrName>ppt_x</p:attrName>
                                        </p:attrNameLst>
                                      </p:cBhvr>
                                      <p:tavLst>
                                        <p:tav tm="0">
                                          <p:val>
                                            <p:strVal val="#ppt_x"/>
                                          </p:val>
                                        </p:tav>
                                        <p:tav tm="100000">
                                          <p:val>
                                            <p:strVal val="#ppt_x"/>
                                          </p:val>
                                        </p:tav>
                                      </p:tavLst>
                                    </p:anim>
                                    <p:anim calcmode="lin" valueType="num">
                                      <p:cBhvr additive="base">
                                        <p:cTn id="13" dur="500" fill="hold"/>
                                        <p:tgtEl>
                                          <p:spTgt spid="16"/>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22" presetClass="entr" presetSubtype="4" fill="hold" grpId="0" nodeType="afterEffect">
                                  <p:stCondLst>
                                    <p:cond delay="0"/>
                                  </p:stCondLst>
                                  <p:childTnLst>
                                    <p:set>
                                      <p:cBhvr>
                                        <p:cTn id="16" dur="1" fill="hold">
                                          <p:stCondLst>
                                            <p:cond delay="0"/>
                                          </p:stCondLst>
                                        </p:cTn>
                                        <p:tgtEl>
                                          <p:spTgt spid="41"/>
                                        </p:tgtEl>
                                        <p:attrNameLst>
                                          <p:attrName>style.visibility</p:attrName>
                                        </p:attrNameLst>
                                      </p:cBhvr>
                                      <p:to>
                                        <p:strVal val="visible"/>
                                      </p:to>
                                    </p:set>
                                    <p:animEffect transition="in" filter="wipe(down)">
                                      <p:cBhvr>
                                        <p:cTn id="17" dur="500"/>
                                        <p:tgtEl>
                                          <p:spTgt spid="41"/>
                                        </p:tgtEl>
                                      </p:cBhvr>
                                    </p:animEffect>
                                  </p:childTnLst>
                                </p:cTn>
                              </p:par>
                            </p:childTnLst>
                          </p:cTn>
                        </p:par>
                        <p:par>
                          <p:cTn id="18" fill="hold">
                            <p:stCondLst>
                              <p:cond delay="1500"/>
                            </p:stCondLst>
                            <p:childTnLst>
                              <p:par>
                                <p:cTn id="19" presetID="10" presetClass="entr" presetSubtype="0" fill="hold" nodeType="after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500"/>
                                        <p:tgtEl>
                                          <p:spTgt spid="17"/>
                                        </p:tgtEl>
                                      </p:cBhvr>
                                    </p:animEffect>
                                  </p:childTnLst>
                                </p:cTn>
                              </p:par>
                            </p:childTnLst>
                          </p:cTn>
                        </p:par>
                        <p:par>
                          <p:cTn id="22" fill="hold">
                            <p:stCondLst>
                              <p:cond delay="2000"/>
                            </p:stCondLst>
                            <p:childTnLst>
                              <p:par>
                                <p:cTn id="23" presetID="2" presetClass="entr" presetSubtype="2" fill="hold" nodeType="after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1+#ppt_w/2"/>
                                          </p:val>
                                        </p:tav>
                                        <p:tav tm="100000">
                                          <p:val>
                                            <p:strVal val="#ppt_x"/>
                                          </p:val>
                                        </p:tav>
                                      </p:tavLst>
                                    </p:anim>
                                    <p:anim calcmode="lin" valueType="num">
                                      <p:cBhvr additive="base">
                                        <p:cTn id="26" dur="500" fill="hold"/>
                                        <p:tgtEl>
                                          <p:spTgt spid="5"/>
                                        </p:tgtEl>
                                        <p:attrNameLst>
                                          <p:attrName>ppt_y</p:attrName>
                                        </p:attrNameLst>
                                      </p:cBhvr>
                                      <p:tavLst>
                                        <p:tav tm="0">
                                          <p:val>
                                            <p:strVal val="#ppt_y"/>
                                          </p:val>
                                        </p:tav>
                                        <p:tav tm="100000">
                                          <p:val>
                                            <p:strVal val="#ppt_y"/>
                                          </p:val>
                                        </p:tav>
                                      </p:tavLst>
                                    </p:anim>
                                  </p:childTnLst>
                                </p:cTn>
                              </p:par>
                            </p:childTnLst>
                          </p:cTn>
                        </p:par>
                        <p:par>
                          <p:cTn id="27" fill="hold">
                            <p:stCondLst>
                              <p:cond delay="2500"/>
                            </p:stCondLst>
                            <p:childTnLst>
                              <p:par>
                                <p:cTn id="28" presetID="10" presetClass="entr" presetSubtype="0" fill="hold" grpId="0" nodeType="after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fade">
                                      <p:cBhvr>
                                        <p:cTn id="30" dur="500"/>
                                        <p:tgtEl>
                                          <p:spTgt spid="4"/>
                                        </p:tgtEl>
                                      </p:cBhvr>
                                    </p:animEffect>
                                  </p:childTnLst>
                                </p:cTn>
                              </p:par>
                            </p:childTnLst>
                          </p:cTn>
                        </p:par>
                        <p:par>
                          <p:cTn id="31" fill="hold">
                            <p:stCondLst>
                              <p:cond delay="3000"/>
                            </p:stCondLst>
                            <p:childTnLst>
                              <p:par>
                                <p:cTn id="32" presetID="2" presetClass="entr" presetSubtype="4" fill="hold" nodeType="afterEffect">
                                  <p:stCondLst>
                                    <p:cond delay="0"/>
                                  </p:stCondLst>
                                  <p:childTnLst>
                                    <p:set>
                                      <p:cBhvr>
                                        <p:cTn id="33" dur="1" fill="hold">
                                          <p:stCondLst>
                                            <p:cond delay="0"/>
                                          </p:stCondLst>
                                        </p:cTn>
                                        <p:tgtEl>
                                          <p:spTgt spid="2"/>
                                        </p:tgtEl>
                                        <p:attrNameLst>
                                          <p:attrName>style.visibility</p:attrName>
                                        </p:attrNameLst>
                                      </p:cBhvr>
                                      <p:to>
                                        <p:strVal val="visible"/>
                                      </p:to>
                                    </p:set>
                                    <p:anim calcmode="lin" valueType="num">
                                      <p:cBhvr additive="base">
                                        <p:cTn id="34" dur="500" fill="hold"/>
                                        <p:tgtEl>
                                          <p:spTgt spid="2"/>
                                        </p:tgtEl>
                                        <p:attrNameLst>
                                          <p:attrName>ppt_x</p:attrName>
                                        </p:attrNameLst>
                                      </p:cBhvr>
                                      <p:tavLst>
                                        <p:tav tm="0">
                                          <p:val>
                                            <p:strVal val="#ppt_x"/>
                                          </p:val>
                                        </p:tav>
                                        <p:tav tm="100000">
                                          <p:val>
                                            <p:strVal val="#ppt_x"/>
                                          </p:val>
                                        </p:tav>
                                      </p:tavLst>
                                    </p:anim>
                                    <p:anim calcmode="lin" valueType="num">
                                      <p:cBhvr additive="base">
                                        <p:cTn id="35"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16" grpId="0" bldLvl="0" animBg="1"/>
      <p:bldP spid="4"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文本框 40"/>
          <p:cNvSpPr txBox="1"/>
          <p:nvPr/>
        </p:nvSpPr>
        <p:spPr>
          <a:xfrm>
            <a:off x="1170940" y="290830"/>
            <a:ext cx="4918075" cy="460375"/>
          </a:xfrm>
          <a:prstGeom prst="rect">
            <a:avLst/>
          </a:prstGeom>
          <a:noFill/>
        </p:spPr>
        <p:txBody>
          <a:bodyPr wrap="square" rtlCol="0">
            <a:spAutoFit/>
          </a:bodyPr>
          <a:p>
            <a:pPr>
              <a:defRPr/>
            </a:pPr>
            <a:r>
              <a:rPr lang="zh-CN" altLang="en-US" sz="2400" b="1" kern="0" dirty="0">
                <a:solidFill>
                  <a:srgbClr val="C00000"/>
                </a:solidFill>
                <a:latin typeface="微软雅黑" panose="020B0503020204020204" charset="-122"/>
                <a:ea typeface="微软雅黑" panose="020B0503020204020204" charset="-122"/>
                <a:cs typeface="微软雅黑" panose="020B0503020204020204" charset="-122"/>
                <a:sym typeface="+mn-ea"/>
              </a:rPr>
              <a:t>概述</a:t>
            </a:r>
            <a:endParaRPr lang="zh-CN" altLang="en-US" sz="2400" b="1" kern="0" dirty="0">
              <a:solidFill>
                <a:srgbClr val="C00000"/>
              </a:solidFill>
              <a:latin typeface="微软雅黑" panose="020B0503020204020204" charset="-122"/>
              <a:ea typeface="微软雅黑" panose="020B0503020204020204" charset="-122"/>
              <a:cs typeface="微软雅黑" panose="020B0503020204020204" charset="-122"/>
              <a:sym typeface="+mn-ea"/>
            </a:endParaRPr>
          </a:p>
        </p:txBody>
      </p:sp>
      <p:sp>
        <p:nvSpPr>
          <p:cNvPr id="4" name="文本占位符 6146"/>
          <p:cNvSpPr>
            <a:spLocks noGrp="1"/>
          </p:cNvSpPr>
          <p:nvPr/>
        </p:nvSpPr>
        <p:spPr>
          <a:xfrm>
            <a:off x="1019810" y="1009650"/>
            <a:ext cx="9384665" cy="3202940"/>
          </a:xfrm>
          <a:prstGeom prst="rect">
            <a:avLst/>
          </a:prstGeom>
        </p:spPr>
        <p:txBody>
          <a:bodyPr vert="horz" lIns="91440" tIns="45720" rIns="91440" bIns="45720" rtlCol="0" anchor="t">
            <a:noAutofit/>
          </a:bodyPr>
          <a:lstStyle>
            <a:lvl1pPr marL="228600" indent="-228600" algn="l" defTabSz="915035"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5035"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5035"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565" indent="-228600" algn="l" defTabSz="91503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503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5235" indent="-228600" algn="l" defTabSz="91503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503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635" indent="-228600" algn="l" defTabSz="91503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835" indent="-228600" algn="l" defTabSz="91503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90000"/>
              </a:lnSpc>
              <a:buNone/>
            </a:pPr>
            <a:r>
              <a:rPr lang="zh-CN" altLang="en-US" sz="1800" b="1">
                <a:solidFill>
                  <a:srgbClr val="C00000"/>
                </a:solidFill>
                <a:latin typeface="微软雅黑" panose="020B0503020204020204" charset="-122"/>
                <a:ea typeface="微软雅黑" panose="020B0503020204020204" charset="-122"/>
                <a:cs typeface="微软雅黑" panose="020B0503020204020204" charset="-122"/>
                <a:sym typeface="+mn-ea"/>
              </a:rPr>
              <a:t>第二节、用户对设备在线润滑的要求</a:t>
            </a:r>
            <a:endParaRPr lang="zh-CN" altLang="en-US" sz="1800" b="1">
              <a:solidFill>
                <a:srgbClr val="C00000"/>
              </a:solidFill>
              <a:latin typeface="微软雅黑" panose="020B0503020204020204" charset="-122"/>
              <a:ea typeface="微软雅黑" panose="020B0503020204020204" charset="-122"/>
              <a:cs typeface="微软雅黑" panose="020B0503020204020204" charset="-122"/>
              <a:sym typeface="+mn-ea"/>
            </a:endParaRPr>
          </a:p>
          <a:p>
            <a:pPr marL="0" indent="0" algn="just">
              <a:lnSpc>
                <a:spcPct val="120000"/>
              </a:lnSpc>
              <a:buNone/>
            </a:pPr>
            <a:r>
              <a:rPr lang="zh-CN" altLang="en-US" sz="1800">
                <a:latin typeface="微软雅黑" panose="020B0503020204020204" charset="-122"/>
                <a:ea typeface="微软雅黑" panose="020B0503020204020204" charset="-122"/>
                <a:cs typeface="微软雅黑" panose="020B0503020204020204" charset="-122"/>
              </a:rPr>
              <a:t>       二十一世纪精细化管理成了制造业的关键词，用户对设备润滑管理重视程度越来越高，不仅仅表现在润滑方式，用户从各个角度对润滑管理提出不同的要求：</a:t>
            </a:r>
            <a:endParaRPr lang="zh-CN" altLang="en-US" sz="1800">
              <a:latin typeface="微软雅黑" panose="020B0503020204020204" charset="-122"/>
              <a:ea typeface="微软雅黑" panose="020B0503020204020204" charset="-122"/>
              <a:cs typeface="微软雅黑" panose="020B0503020204020204" charset="-122"/>
            </a:endParaRPr>
          </a:p>
          <a:p>
            <a:pPr algn="just">
              <a:lnSpc>
                <a:spcPct val="90000"/>
              </a:lnSpc>
              <a:buNone/>
            </a:pPr>
            <a:r>
              <a:rPr lang="zh-CN" altLang="en-US" sz="1800">
                <a:latin typeface="微软雅黑" panose="020B0503020204020204" charset="-122"/>
                <a:ea typeface="微软雅黑" panose="020B0503020204020204" charset="-122"/>
                <a:cs typeface="微软雅黑" panose="020B0503020204020204" charset="-122"/>
              </a:rPr>
              <a:t>1、优化的润滑方式：针对不同设备选择的合适润滑方式；</a:t>
            </a:r>
            <a:endParaRPr lang="zh-CN" altLang="en-US" sz="1800">
              <a:latin typeface="微软雅黑" panose="020B0503020204020204" charset="-122"/>
              <a:ea typeface="微软雅黑" panose="020B0503020204020204" charset="-122"/>
              <a:cs typeface="微软雅黑" panose="020B0503020204020204" charset="-122"/>
            </a:endParaRPr>
          </a:p>
          <a:p>
            <a:pPr algn="just">
              <a:lnSpc>
                <a:spcPct val="90000"/>
              </a:lnSpc>
              <a:buNone/>
            </a:pPr>
            <a:r>
              <a:rPr lang="zh-CN" altLang="en-US" sz="1800">
                <a:latin typeface="微软雅黑" panose="020B0503020204020204" charset="-122"/>
                <a:ea typeface="微软雅黑" panose="020B0503020204020204" charset="-122"/>
                <a:cs typeface="微软雅黑" panose="020B0503020204020204" charset="-122"/>
              </a:rPr>
              <a:t>2、设备的状态监控：针对设备运行状况的监控，包含轴承震动检测、温度检测等；</a:t>
            </a:r>
            <a:endParaRPr lang="zh-CN" altLang="en-US" sz="1800">
              <a:latin typeface="微软雅黑" panose="020B0503020204020204" charset="-122"/>
              <a:ea typeface="微软雅黑" panose="020B0503020204020204" charset="-122"/>
              <a:cs typeface="微软雅黑" panose="020B0503020204020204" charset="-122"/>
            </a:endParaRPr>
          </a:p>
          <a:p>
            <a:pPr algn="just">
              <a:lnSpc>
                <a:spcPct val="90000"/>
              </a:lnSpc>
              <a:buNone/>
            </a:pPr>
            <a:r>
              <a:rPr lang="zh-CN" altLang="en-US" sz="1800">
                <a:latin typeface="微软雅黑" panose="020B0503020204020204" charset="-122"/>
                <a:ea typeface="微软雅黑" panose="020B0503020204020204" charset="-122"/>
                <a:cs typeface="微软雅黑" panose="020B0503020204020204" charset="-122"/>
              </a:rPr>
              <a:t>3、润滑状态的监控：润滑点供油状态的监控，包含供油量、供油周期等；</a:t>
            </a:r>
            <a:endParaRPr lang="zh-CN" altLang="en-US" sz="1800">
              <a:latin typeface="微软雅黑" panose="020B0503020204020204" charset="-122"/>
              <a:ea typeface="微软雅黑" panose="020B0503020204020204" charset="-122"/>
              <a:cs typeface="微软雅黑" panose="020B0503020204020204" charset="-122"/>
            </a:endParaRPr>
          </a:p>
          <a:p>
            <a:pPr algn="just">
              <a:lnSpc>
                <a:spcPct val="90000"/>
              </a:lnSpc>
              <a:buNone/>
            </a:pPr>
            <a:r>
              <a:rPr lang="zh-CN" altLang="en-US" sz="1800">
                <a:latin typeface="微软雅黑" panose="020B0503020204020204" charset="-122"/>
                <a:ea typeface="微软雅黑" panose="020B0503020204020204" charset="-122"/>
                <a:cs typeface="微软雅黑" panose="020B0503020204020204" charset="-122"/>
              </a:rPr>
              <a:t>4、专业供应商的参与：越来越多的用户在选择润滑解决方案时开始选择专业的供应商；</a:t>
            </a:r>
            <a:endParaRPr lang="zh-CN" altLang="en-US" sz="1800">
              <a:latin typeface="微软雅黑" panose="020B0503020204020204" charset="-122"/>
              <a:ea typeface="微软雅黑" panose="020B0503020204020204" charset="-122"/>
              <a:cs typeface="微软雅黑" panose="020B0503020204020204" charset="-122"/>
            </a:endParaRPr>
          </a:p>
          <a:p>
            <a:pPr algn="just">
              <a:lnSpc>
                <a:spcPct val="90000"/>
              </a:lnSpc>
              <a:buNone/>
            </a:pPr>
            <a:r>
              <a:rPr lang="zh-CN" altLang="en-US" sz="1800">
                <a:latin typeface="微软雅黑" panose="020B0503020204020204" charset="-122"/>
                <a:ea typeface="微软雅黑" panose="020B0503020204020204" charset="-122"/>
                <a:cs typeface="微软雅黑" panose="020B0503020204020204" charset="-122"/>
              </a:rPr>
              <a:t>5、降低综合成本：设备润滑的最终目标是降低综合成本；</a:t>
            </a:r>
            <a:endParaRPr lang="zh-CN" altLang="en-US" sz="1800">
              <a:latin typeface="微软雅黑" panose="020B0503020204020204" charset="-122"/>
              <a:ea typeface="微软雅黑" panose="020B0503020204020204" charset="-122"/>
              <a:cs typeface="微软雅黑" panose="020B0503020204020204" charset="-122"/>
            </a:endParaRPr>
          </a:p>
          <a:p>
            <a:pPr algn="just">
              <a:lnSpc>
                <a:spcPct val="90000"/>
              </a:lnSpc>
              <a:buNone/>
            </a:pPr>
            <a:r>
              <a:rPr lang="zh-CN" altLang="en-US" sz="1800">
                <a:latin typeface="微软雅黑" panose="020B0503020204020204" charset="-122"/>
                <a:ea typeface="微软雅黑" panose="020B0503020204020204" charset="-122"/>
                <a:cs typeface="微软雅黑" panose="020B0503020204020204" charset="-122"/>
              </a:rPr>
              <a:t>6、优化的维护概念：设备润滑管理最终达到对设备维护概念的优化。</a:t>
            </a:r>
            <a:endParaRPr lang="zh-CN" altLang="en-US" sz="1800">
              <a:latin typeface="微软雅黑" panose="020B0503020204020204" charset="-122"/>
              <a:ea typeface="微软雅黑" panose="020B0503020204020204" charset="-122"/>
              <a:cs typeface="微软雅黑" panose="020B0503020204020204" charset="-122"/>
            </a:endParaRPr>
          </a:p>
          <a:p>
            <a:pPr algn="just">
              <a:lnSpc>
                <a:spcPct val="90000"/>
              </a:lnSpc>
              <a:buNone/>
            </a:pPr>
            <a:endParaRPr lang="en-US" altLang="zh-CN" sz="1800">
              <a:latin typeface="微软雅黑" panose="020B0503020204020204" charset="-122"/>
              <a:ea typeface="微软雅黑" panose="020B0503020204020204" charset="-122"/>
              <a:cs typeface="微软雅黑" panose="020B0503020204020204" charset="-122"/>
            </a:endParaRPr>
          </a:p>
          <a:p>
            <a:pPr algn="just">
              <a:lnSpc>
                <a:spcPct val="90000"/>
              </a:lnSpc>
              <a:buNone/>
            </a:pPr>
            <a:endParaRPr lang="zh-CN" altLang="en-US" sz="1800">
              <a:latin typeface="微软雅黑" panose="020B0503020204020204" charset="-122"/>
              <a:ea typeface="微软雅黑" panose="020B0503020204020204" charset="-122"/>
              <a:cs typeface="微软雅黑" panose="020B0503020204020204" charset="-122"/>
            </a:endParaRPr>
          </a:p>
          <a:p>
            <a:pPr algn="just">
              <a:lnSpc>
                <a:spcPct val="90000"/>
              </a:lnSpc>
              <a:buNone/>
            </a:pPr>
            <a:endParaRPr lang="zh-CN" altLang="en-US" sz="1800">
              <a:latin typeface="微软雅黑" panose="020B0503020204020204" charset="-122"/>
              <a:ea typeface="微软雅黑" panose="020B0503020204020204" charset="-122"/>
              <a:cs typeface="微软雅黑" panose="020B0503020204020204" charset="-122"/>
            </a:endParaRPr>
          </a:p>
          <a:p>
            <a:pPr algn="just">
              <a:lnSpc>
                <a:spcPct val="90000"/>
              </a:lnSpc>
              <a:buNone/>
            </a:pPr>
            <a:endParaRPr lang="zh-CN" altLang="en-US" sz="1800">
              <a:latin typeface="微软雅黑" panose="020B0503020204020204" charset="-122"/>
              <a:ea typeface="微软雅黑" panose="020B0503020204020204" charset="-122"/>
              <a:cs typeface="微软雅黑" panose="020B0503020204020204" charset="-122"/>
            </a:endParaRPr>
          </a:p>
          <a:p>
            <a:pPr algn="just">
              <a:lnSpc>
                <a:spcPct val="90000"/>
              </a:lnSpc>
              <a:buNone/>
            </a:pPr>
            <a:endParaRPr lang="zh-CN" altLang="en-US" sz="1800">
              <a:latin typeface="微软雅黑" panose="020B0503020204020204" charset="-122"/>
              <a:ea typeface="微软雅黑" panose="020B0503020204020204" charset="-122"/>
              <a:cs typeface="微软雅黑" panose="020B0503020204020204" charset="-122"/>
            </a:endParaRPr>
          </a:p>
          <a:p>
            <a:pPr marL="0" indent="0" algn="just">
              <a:lnSpc>
                <a:spcPct val="90000"/>
              </a:lnSpc>
              <a:buNone/>
            </a:pPr>
            <a:endParaRPr lang="zh-CN" altLang="en-US" sz="1800">
              <a:latin typeface="微软雅黑" panose="020B0503020204020204" charset="-122"/>
              <a:ea typeface="微软雅黑" panose="020B0503020204020204" charset="-122"/>
              <a:cs typeface="微软雅黑" panose="020B0503020204020204" charset="-122"/>
            </a:endParaRPr>
          </a:p>
          <a:p>
            <a:pPr algn="just">
              <a:lnSpc>
                <a:spcPct val="110000"/>
              </a:lnSpc>
              <a:buNone/>
            </a:pPr>
            <a:endParaRPr sz="1800">
              <a:latin typeface="微软雅黑" panose="020B0503020204020204" charset="-122"/>
              <a:ea typeface="微软雅黑" panose="020B0503020204020204" charset="-122"/>
              <a:cs typeface="微软雅黑" panose="020B0503020204020204" charset="-122"/>
            </a:endParaRPr>
          </a:p>
        </p:txBody>
      </p:sp>
      <p:pic>
        <p:nvPicPr>
          <p:cNvPr id="2" name="图片 141322" descr="图片12"/>
          <p:cNvPicPr>
            <a:picLocks noChangeAspect="1"/>
          </p:cNvPicPr>
          <p:nvPr/>
        </p:nvPicPr>
        <p:blipFill>
          <a:blip r:embed="rId1"/>
          <a:stretch>
            <a:fillRect/>
          </a:stretch>
        </p:blipFill>
        <p:spPr>
          <a:xfrm>
            <a:off x="3861435" y="4288790"/>
            <a:ext cx="3700780" cy="2338070"/>
          </a:xfrm>
          <a:prstGeom prst="rect">
            <a:avLst/>
          </a:prstGeom>
          <a:noFill/>
          <a:ln w="9525">
            <a:noFill/>
          </a:ln>
        </p:spPr>
      </p:pic>
      <p:pic>
        <p:nvPicPr>
          <p:cNvPr id="5" name="图片 4" descr="LOGO"/>
          <p:cNvPicPr>
            <a:picLocks noChangeAspect="1"/>
          </p:cNvPicPr>
          <p:nvPr/>
        </p:nvPicPr>
        <p:blipFill>
          <a:blip r:embed="rId2"/>
          <a:stretch>
            <a:fillRect/>
          </a:stretch>
        </p:blipFill>
        <p:spPr>
          <a:xfrm>
            <a:off x="10594975" y="97155"/>
            <a:ext cx="1134110" cy="586105"/>
          </a:xfrm>
          <a:prstGeom prst="rect">
            <a:avLst/>
          </a:prstGeom>
        </p:spPr>
      </p:pic>
      <p:grpSp>
        <p:nvGrpSpPr>
          <p:cNvPr id="6" name="组合 5"/>
          <p:cNvGrpSpPr/>
          <p:nvPr/>
        </p:nvGrpSpPr>
        <p:grpSpPr>
          <a:xfrm>
            <a:off x="280670" y="377190"/>
            <a:ext cx="681990" cy="288925"/>
            <a:chOff x="289" y="460"/>
            <a:chExt cx="1389" cy="588"/>
          </a:xfrm>
        </p:grpSpPr>
        <p:grpSp>
          <p:nvGrpSpPr>
            <p:cNvPr id="7" name="组合 6"/>
            <p:cNvGrpSpPr/>
            <p:nvPr/>
          </p:nvGrpSpPr>
          <p:grpSpPr>
            <a:xfrm rot="18900000">
              <a:off x="1062" y="460"/>
              <a:ext cx="616" cy="584"/>
              <a:chOff x="9851" y="5951"/>
              <a:chExt cx="972" cy="922"/>
            </a:xfrm>
          </p:grpSpPr>
          <p:sp>
            <p:nvSpPr>
              <p:cNvPr id="8" name="矩形 7"/>
              <p:cNvSpPr/>
              <p:nvPr/>
            </p:nvSpPr>
            <p:spPr>
              <a:xfrm>
                <a:off x="10061" y="6161"/>
                <a:ext cx="762" cy="712"/>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9" name="矩形 8"/>
              <p:cNvSpPr/>
              <p:nvPr/>
            </p:nvSpPr>
            <p:spPr>
              <a:xfrm>
                <a:off x="9851" y="5951"/>
                <a:ext cx="762" cy="7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nvGrpSpPr>
            <p:cNvPr id="10" name="组合 9"/>
            <p:cNvGrpSpPr/>
            <p:nvPr/>
          </p:nvGrpSpPr>
          <p:grpSpPr>
            <a:xfrm rot="18900000">
              <a:off x="680" y="460"/>
              <a:ext cx="616" cy="584"/>
              <a:chOff x="9851" y="5951"/>
              <a:chExt cx="972" cy="922"/>
            </a:xfrm>
          </p:grpSpPr>
          <p:sp>
            <p:nvSpPr>
              <p:cNvPr id="11" name="矩形 10"/>
              <p:cNvSpPr/>
              <p:nvPr/>
            </p:nvSpPr>
            <p:spPr>
              <a:xfrm>
                <a:off x="10061" y="6161"/>
                <a:ext cx="762" cy="712"/>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2" name="矩形 11"/>
              <p:cNvSpPr/>
              <p:nvPr/>
            </p:nvSpPr>
            <p:spPr>
              <a:xfrm>
                <a:off x="9851" y="5951"/>
                <a:ext cx="762" cy="7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nvGrpSpPr>
            <p:cNvPr id="13" name="组合 12"/>
            <p:cNvGrpSpPr/>
            <p:nvPr/>
          </p:nvGrpSpPr>
          <p:grpSpPr>
            <a:xfrm rot="18900000">
              <a:off x="289" y="464"/>
              <a:ext cx="616" cy="584"/>
              <a:chOff x="9851" y="5951"/>
              <a:chExt cx="972" cy="922"/>
            </a:xfrm>
          </p:grpSpPr>
          <p:sp>
            <p:nvSpPr>
              <p:cNvPr id="14" name="矩形 13"/>
              <p:cNvSpPr/>
              <p:nvPr/>
            </p:nvSpPr>
            <p:spPr>
              <a:xfrm>
                <a:off x="10061" y="6161"/>
                <a:ext cx="762" cy="712"/>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5" name="矩形 14"/>
              <p:cNvSpPr/>
              <p:nvPr/>
            </p:nvSpPr>
            <p:spPr>
              <a:xfrm>
                <a:off x="9851" y="5951"/>
                <a:ext cx="762" cy="7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sp>
        <p:nvSpPr>
          <p:cNvPr id="16" name="矩形 15"/>
          <p:cNvSpPr/>
          <p:nvPr/>
        </p:nvSpPr>
        <p:spPr>
          <a:xfrm>
            <a:off x="1044575" y="775335"/>
            <a:ext cx="10800080" cy="144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17" name="图片 16" descr="图片1"/>
          <p:cNvPicPr>
            <a:picLocks noChangeAspect="1"/>
          </p:cNvPicPr>
          <p:nvPr/>
        </p:nvPicPr>
        <p:blipFill>
          <a:blip r:embed="rId3"/>
          <a:stretch>
            <a:fillRect/>
          </a:stretch>
        </p:blipFill>
        <p:spPr>
          <a:xfrm>
            <a:off x="8112760" y="56515"/>
            <a:ext cx="2542540" cy="77152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000" advTm="10000">
        <p:cover/>
      </p:transition>
    </mc:Choice>
    <mc:Fallback>
      <p:transition spd="slow" advTm="10000">
        <p:cov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1" fill="hold" grpId="0" nodeType="after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additive="base">
                                        <p:cTn id="12" dur="500" fill="hold"/>
                                        <p:tgtEl>
                                          <p:spTgt spid="16"/>
                                        </p:tgtEl>
                                        <p:attrNameLst>
                                          <p:attrName>ppt_x</p:attrName>
                                        </p:attrNameLst>
                                      </p:cBhvr>
                                      <p:tavLst>
                                        <p:tav tm="0">
                                          <p:val>
                                            <p:strVal val="#ppt_x"/>
                                          </p:val>
                                        </p:tav>
                                        <p:tav tm="100000">
                                          <p:val>
                                            <p:strVal val="#ppt_x"/>
                                          </p:val>
                                        </p:tav>
                                      </p:tavLst>
                                    </p:anim>
                                    <p:anim calcmode="lin" valueType="num">
                                      <p:cBhvr additive="base">
                                        <p:cTn id="13" dur="500" fill="hold"/>
                                        <p:tgtEl>
                                          <p:spTgt spid="16"/>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22" presetClass="entr" presetSubtype="4" fill="hold" grpId="0" nodeType="afterEffect">
                                  <p:stCondLst>
                                    <p:cond delay="0"/>
                                  </p:stCondLst>
                                  <p:childTnLst>
                                    <p:set>
                                      <p:cBhvr>
                                        <p:cTn id="16" dur="1" fill="hold">
                                          <p:stCondLst>
                                            <p:cond delay="0"/>
                                          </p:stCondLst>
                                        </p:cTn>
                                        <p:tgtEl>
                                          <p:spTgt spid="41"/>
                                        </p:tgtEl>
                                        <p:attrNameLst>
                                          <p:attrName>style.visibility</p:attrName>
                                        </p:attrNameLst>
                                      </p:cBhvr>
                                      <p:to>
                                        <p:strVal val="visible"/>
                                      </p:to>
                                    </p:set>
                                    <p:animEffect transition="in" filter="wipe(down)">
                                      <p:cBhvr>
                                        <p:cTn id="17" dur="500"/>
                                        <p:tgtEl>
                                          <p:spTgt spid="41"/>
                                        </p:tgtEl>
                                      </p:cBhvr>
                                    </p:animEffect>
                                  </p:childTnLst>
                                </p:cTn>
                              </p:par>
                            </p:childTnLst>
                          </p:cTn>
                        </p:par>
                        <p:par>
                          <p:cTn id="18" fill="hold">
                            <p:stCondLst>
                              <p:cond delay="1500"/>
                            </p:stCondLst>
                            <p:childTnLst>
                              <p:par>
                                <p:cTn id="19" presetID="10" presetClass="entr" presetSubtype="0" fill="hold" nodeType="after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500"/>
                                        <p:tgtEl>
                                          <p:spTgt spid="17"/>
                                        </p:tgtEl>
                                      </p:cBhvr>
                                    </p:animEffect>
                                  </p:childTnLst>
                                </p:cTn>
                              </p:par>
                            </p:childTnLst>
                          </p:cTn>
                        </p:par>
                        <p:par>
                          <p:cTn id="22" fill="hold">
                            <p:stCondLst>
                              <p:cond delay="2000"/>
                            </p:stCondLst>
                            <p:childTnLst>
                              <p:par>
                                <p:cTn id="23" presetID="2" presetClass="entr" presetSubtype="2" fill="hold" nodeType="after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1+#ppt_w/2"/>
                                          </p:val>
                                        </p:tav>
                                        <p:tav tm="100000">
                                          <p:val>
                                            <p:strVal val="#ppt_x"/>
                                          </p:val>
                                        </p:tav>
                                      </p:tavLst>
                                    </p:anim>
                                    <p:anim calcmode="lin" valueType="num">
                                      <p:cBhvr additive="base">
                                        <p:cTn id="26" dur="500" fill="hold"/>
                                        <p:tgtEl>
                                          <p:spTgt spid="5"/>
                                        </p:tgtEl>
                                        <p:attrNameLst>
                                          <p:attrName>ppt_y</p:attrName>
                                        </p:attrNameLst>
                                      </p:cBhvr>
                                      <p:tavLst>
                                        <p:tav tm="0">
                                          <p:val>
                                            <p:strVal val="#ppt_y"/>
                                          </p:val>
                                        </p:tav>
                                        <p:tav tm="100000">
                                          <p:val>
                                            <p:strVal val="#ppt_y"/>
                                          </p:val>
                                        </p:tav>
                                      </p:tavLst>
                                    </p:anim>
                                  </p:childTnLst>
                                </p:cTn>
                              </p:par>
                            </p:childTnLst>
                          </p:cTn>
                        </p:par>
                        <p:par>
                          <p:cTn id="27" fill="hold">
                            <p:stCondLst>
                              <p:cond delay="2500"/>
                            </p:stCondLst>
                            <p:childTnLst>
                              <p:par>
                                <p:cTn id="28" presetID="10" presetClass="entr" presetSubtype="0" fill="hold" grpId="0" nodeType="after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fade">
                                      <p:cBhvr>
                                        <p:cTn id="30" dur="500"/>
                                        <p:tgtEl>
                                          <p:spTgt spid="4"/>
                                        </p:tgtEl>
                                      </p:cBhvr>
                                    </p:animEffect>
                                  </p:childTnLst>
                                </p:cTn>
                              </p:par>
                            </p:childTnLst>
                          </p:cTn>
                        </p:par>
                        <p:par>
                          <p:cTn id="31" fill="hold">
                            <p:stCondLst>
                              <p:cond delay="3000"/>
                            </p:stCondLst>
                            <p:childTnLst>
                              <p:par>
                                <p:cTn id="32" presetID="2" presetClass="entr" presetSubtype="4" fill="hold" nodeType="afterEffect">
                                  <p:stCondLst>
                                    <p:cond delay="0"/>
                                  </p:stCondLst>
                                  <p:childTnLst>
                                    <p:set>
                                      <p:cBhvr>
                                        <p:cTn id="33" dur="1" fill="hold">
                                          <p:stCondLst>
                                            <p:cond delay="0"/>
                                          </p:stCondLst>
                                        </p:cTn>
                                        <p:tgtEl>
                                          <p:spTgt spid="2"/>
                                        </p:tgtEl>
                                        <p:attrNameLst>
                                          <p:attrName>style.visibility</p:attrName>
                                        </p:attrNameLst>
                                      </p:cBhvr>
                                      <p:to>
                                        <p:strVal val="visible"/>
                                      </p:to>
                                    </p:set>
                                    <p:anim calcmode="lin" valueType="num">
                                      <p:cBhvr additive="base">
                                        <p:cTn id="34" dur="500" fill="hold"/>
                                        <p:tgtEl>
                                          <p:spTgt spid="2"/>
                                        </p:tgtEl>
                                        <p:attrNameLst>
                                          <p:attrName>ppt_x</p:attrName>
                                        </p:attrNameLst>
                                      </p:cBhvr>
                                      <p:tavLst>
                                        <p:tav tm="0">
                                          <p:val>
                                            <p:strVal val="#ppt_x"/>
                                          </p:val>
                                        </p:tav>
                                        <p:tav tm="100000">
                                          <p:val>
                                            <p:strVal val="#ppt_x"/>
                                          </p:val>
                                        </p:tav>
                                      </p:tavLst>
                                    </p:anim>
                                    <p:anim calcmode="lin" valueType="num">
                                      <p:cBhvr additive="base">
                                        <p:cTn id="35"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16" grpId="0" bldLvl="0" animBg="1"/>
      <p:bldP spid="4"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文本框 40"/>
          <p:cNvSpPr txBox="1"/>
          <p:nvPr/>
        </p:nvSpPr>
        <p:spPr>
          <a:xfrm>
            <a:off x="1170940" y="290830"/>
            <a:ext cx="4918075" cy="460375"/>
          </a:xfrm>
          <a:prstGeom prst="rect">
            <a:avLst/>
          </a:prstGeom>
          <a:noFill/>
        </p:spPr>
        <p:txBody>
          <a:bodyPr wrap="square" rtlCol="0">
            <a:spAutoFit/>
          </a:bodyPr>
          <a:p>
            <a:pPr>
              <a:defRPr/>
            </a:pPr>
            <a:r>
              <a:rPr lang="zh-CN" altLang="en-US" sz="2400" b="1" kern="0" dirty="0">
                <a:solidFill>
                  <a:srgbClr val="C00000"/>
                </a:solidFill>
                <a:latin typeface="微软雅黑" panose="020B0503020204020204" charset="-122"/>
                <a:ea typeface="微软雅黑" panose="020B0503020204020204" charset="-122"/>
                <a:cs typeface="微软雅黑" panose="020B0503020204020204" charset="-122"/>
                <a:sym typeface="+mn-ea"/>
              </a:rPr>
              <a:t>针对本项目的润滑解决方案</a:t>
            </a:r>
            <a:endParaRPr lang="zh-CN" altLang="en-US" sz="2400" b="1" kern="0" dirty="0">
              <a:solidFill>
                <a:srgbClr val="C00000"/>
              </a:solidFill>
              <a:latin typeface="微软雅黑" panose="020B0503020204020204" charset="-122"/>
              <a:ea typeface="微软雅黑" panose="020B0503020204020204" charset="-122"/>
              <a:cs typeface="微软雅黑" panose="020B0503020204020204" charset="-122"/>
              <a:sym typeface="+mn-ea"/>
            </a:endParaRPr>
          </a:p>
        </p:txBody>
      </p:sp>
      <p:sp>
        <p:nvSpPr>
          <p:cNvPr id="4" name="文本占位符 6146"/>
          <p:cNvSpPr>
            <a:spLocks noGrp="1"/>
          </p:cNvSpPr>
          <p:nvPr/>
        </p:nvSpPr>
        <p:spPr>
          <a:xfrm>
            <a:off x="1019810" y="1009650"/>
            <a:ext cx="9384665" cy="5099050"/>
          </a:xfrm>
          <a:prstGeom prst="rect">
            <a:avLst/>
          </a:prstGeom>
        </p:spPr>
        <p:txBody>
          <a:bodyPr vert="horz" lIns="91440" tIns="45720" rIns="91440" bIns="45720" rtlCol="0" anchor="t">
            <a:noAutofit/>
          </a:bodyPr>
          <a:lstStyle>
            <a:lvl1pPr marL="228600" indent="-228600" algn="l" defTabSz="915035"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5035"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5035"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565" indent="-228600" algn="l" defTabSz="91503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503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5235" indent="-228600" algn="l" defTabSz="91503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503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635" indent="-228600" algn="l" defTabSz="91503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835" indent="-228600" algn="l" defTabSz="91503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90000"/>
              </a:lnSpc>
              <a:buNone/>
            </a:pPr>
            <a:r>
              <a:rPr lang="zh-CN" altLang="en-US" sz="1600" b="1">
                <a:solidFill>
                  <a:srgbClr val="C00000"/>
                </a:solidFill>
                <a:latin typeface="微软雅黑" panose="020B0503020204020204" charset="-122"/>
                <a:ea typeface="微软雅黑" panose="020B0503020204020204" charset="-122"/>
                <a:cs typeface="微软雅黑" panose="020B0503020204020204" charset="-122"/>
                <a:sym typeface="+mn-ea"/>
              </a:rPr>
              <a:t>第一节、设备润滑要求</a:t>
            </a:r>
            <a:r>
              <a:rPr lang="zh-CN" altLang="en-US" sz="1600">
                <a:latin typeface="微软雅黑" panose="020B0503020204020204" charset="-122"/>
                <a:ea typeface="微软雅黑" panose="020B0503020204020204" charset="-122"/>
                <a:cs typeface="微软雅黑" panose="020B0503020204020204" charset="-122"/>
              </a:rPr>
              <a:t>       </a:t>
            </a:r>
            <a:endParaRPr lang="zh-CN" altLang="en-US" sz="1600">
              <a:latin typeface="微软雅黑" panose="020B0503020204020204" charset="-122"/>
              <a:ea typeface="微软雅黑" panose="020B0503020204020204" charset="-122"/>
              <a:cs typeface="微软雅黑" panose="020B0503020204020204" charset="-122"/>
            </a:endParaRPr>
          </a:p>
          <a:p>
            <a:pPr algn="just">
              <a:lnSpc>
                <a:spcPct val="40000"/>
              </a:lnSpc>
              <a:buNone/>
            </a:pPr>
            <a:r>
              <a:rPr lang="zh-CN" altLang="en-US" sz="1600">
                <a:latin typeface="微软雅黑" panose="020B0503020204020204" charset="-122"/>
                <a:ea typeface="微软雅黑" panose="020B0503020204020204" charset="-122"/>
                <a:cs typeface="微软雅黑" panose="020B0503020204020204" charset="-122"/>
              </a:rPr>
              <a:t>润滑主设备：</a:t>
            </a:r>
            <a:endParaRPr lang="zh-CN" altLang="en-US" sz="1600">
              <a:latin typeface="微软雅黑" panose="020B0503020204020204" charset="-122"/>
              <a:ea typeface="微软雅黑" panose="020B0503020204020204" charset="-122"/>
              <a:cs typeface="微软雅黑" panose="020B0503020204020204" charset="-122"/>
              <a:sym typeface="+mn-ea"/>
            </a:endParaRPr>
          </a:p>
          <a:p>
            <a:pPr algn="just">
              <a:lnSpc>
                <a:spcPct val="30000"/>
              </a:lnSpc>
              <a:buNone/>
            </a:pPr>
            <a:r>
              <a:rPr lang="zh-CN" altLang="en-US" sz="1600">
                <a:latin typeface="微软雅黑" panose="020B0503020204020204" charset="-122"/>
                <a:ea typeface="微软雅黑" panose="020B0503020204020204" charset="-122"/>
                <a:cs typeface="微软雅黑" panose="020B0503020204020204" charset="-122"/>
              </a:rPr>
              <a:t>润滑点数：</a:t>
            </a:r>
            <a:endParaRPr lang="zh-CN" altLang="en-US" sz="1600">
              <a:latin typeface="微软雅黑" panose="020B0503020204020204" charset="-122"/>
              <a:ea typeface="微软雅黑" panose="020B0503020204020204" charset="-122"/>
              <a:cs typeface="微软雅黑" panose="020B0503020204020204" charset="-122"/>
            </a:endParaRPr>
          </a:p>
          <a:p>
            <a:pPr marL="0" indent="0" algn="just">
              <a:lnSpc>
                <a:spcPct val="90000"/>
              </a:lnSpc>
              <a:buNone/>
            </a:pPr>
            <a:r>
              <a:rPr lang="zh-CN" altLang="en-US" sz="1600">
                <a:latin typeface="微软雅黑" panose="020B0503020204020204" charset="-122"/>
                <a:ea typeface="微软雅黑" panose="020B0503020204020204" charset="-122"/>
                <a:cs typeface="微软雅黑" panose="020B0503020204020204" charset="-122"/>
              </a:rPr>
              <a:t> </a:t>
            </a:r>
            <a:r>
              <a:rPr lang="en-US" altLang="zh-CN" sz="1600">
                <a:latin typeface="微软雅黑" panose="020B0503020204020204" charset="-122"/>
                <a:ea typeface="微软雅黑" panose="020B0503020204020204" charset="-122"/>
                <a:cs typeface="微软雅黑" panose="020B0503020204020204" charset="-122"/>
              </a:rPr>
              <a:t>     </a:t>
            </a:r>
            <a:r>
              <a:rPr lang="zh-CN" altLang="en-US" sz="1600">
                <a:latin typeface="微软雅黑" panose="020B0503020204020204" charset="-122"/>
                <a:ea typeface="微软雅黑" panose="020B0503020204020204" charset="-122"/>
                <a:cs typeface="微软雅黑" panose="020B0503020204020204" charset="-122"/>
              </a:rPr>
              <a:t>均使用独立的润滑泵站及配套供油管线、采用阀式给油器、流量传感器完成对焦炉地下室终端润滑点按需定量供油，实现单组供油、单组反馈，达到设备充分合理润滑。</a:t>
            </a:r>
            <a:endParaRPr lang="zh-CN" altLang="en-US" sz="1600">
              <a:latin typeface="微软雅黑" panose="020B0503020204020204" charset="-122"/>
              <a:ea typeface="微软雅黑" panose="020B0503020204020204" charset="-122"/>
              <a:cs typeface="微软雅黑" panose="020B0503020204020204" charset="-122"/>
            </a:endParaRPr>
          </a:p>
          <a:p>
            <a:pPr algn="just">
              <a:lnSpc>
                <a:spcPct val="90000"/>
              </a:lnSpc>
              <a:buNone/>
            </a:pPr>
            <a:r>
              <a:rPr lang="zh-CN" altLang="en-US" sz="1600">
                <a:latin typeface="微软雅黑" panose="020B0503020204020204" charset="-122"/>
                <a:ea typeface="微软雅黑" panose="020B0503020204020204" charset="-122"/>
                <a:cs typeface="微软雅黑" panose="020B0503020204020204" charset="-122"/>
              </a:rPr>
              <a:t>润滑技术要求：</a:t>
            </a:r>
            <a:endParaRPr lang="zh-CN" altLang="en-US" sz="1600">
              <a:latin typeface="微软雅黑" panose="020B0503020204020204" charset="-122"/>
              <a:ea typeface="微软雅黑" panose="020B0503020204020204" charset="-122"/>
              <a:cs typeface="微软雅黑" panose="020B0503020204020204" charset="-122"/>
            </a:endParaRPr>
          </a:p>
          <a:p>
            <a:pPr marL="0" indent="0" algn="just">
              <a:lnSpc>
                <a:spcPct val="90000"/>
              </a:lnSpc>
              <a:buNone/>
            </a:pPr>
            <a:r>
              <a:rPr lang="zh-CN" altLang="en-US" sz="1600">
                <a:latin typeface="微软雅黑" panose="020B0503020204020204" charset="-122"/>
                <a:ea typeface="微软雅黑" panose="020B0503020204020204" charset="-122"/>
                <a:cs typeface="微软雅黑" panose="020B0503020204020204" charset="-122"/>
              </a:rPr>
              <a:t>每个润滑点采用流量传感器检测流量，使用容积定量方式给油，给油量精确，工作稳定，无漏油。电压供电必须安全可靠，而且与电控箱人机界面之间使用串行总线通讯，线路简单运行可靠。</a:t>
            </a:r>
            <a:endParaRPr lang="zh-CN" altLang="en-US" sz="1600">
              <a:latin typeface="微软雅黑" panose="020B0503020204020204" charset="-122"/>
              <a:ea typeface="微软雅黑" panose="020B0503020204020204" charset="-122"/>
              <a:cs typeface="微软雅黑" panose="020B0503020204020204" charset="-122"/>
            </a:endParaRPr>
          </a:p>
          <a:p>
            <a:pPr algn="just">
              <a:lnSpc>
                <a:spcPct val="90000"/>
              </a:lnSpc>
              <a:buNone/>
            </a:pPr>
            <a:r>
              <a:rPr lang="zh-CN" altLang="en-US" sz="1600">
                <a:latin typeface="微软雅黑" panose="020B0503020204020204" charset="-122"/>
                <a:ea typeface="微软雅黑" panose="020B0503020204020204" charset="-122"/>
                <a:cs typeface="微软雅黑" panose="020B0503020204020204" charset="-122"/>
              </a:rPr>
              <a:t>1、在触摸屏上（人机界面）能模拟显示现场润滑点的工作状况,</a:t>
            </a:r>
            <a:endParaRPr lang="zh-CN" altLang="en-US" sz="1600">
              <a:latin typeface="微软雅黑" panose="020B0503020204020204" charset="-122"/>
              <a:ea typeface="微软雅黑" panose="020B0503020204020204" charset="-122"/>
              <a:cs typeface="微软雅黑" panose="020B0503020204020204" charset="-122"/>
            </a:endParaRPr>
          </a:p>
          <a:p>
            <a:pPr algn="just">
              <a:lnSpc>
                <a:spcPct val="90000"/>
              </a:lnSpc>
              <a:buNone/>
            </a:pPr>
            <a:r>
              <a:rPr lang="zh-CN" altLang="en-US" sz="1600">
                <a:latin typeface="微软雅黑" panose="020B0503020204020204" charset="-122"/>
                <a:ea typeface="微软雅黑" panose="020B0503020204020204" charset="-122"/>
                <a:cs typeface="微软雅黑" panose="020B0503020204020204" charset="-122"/>
              </a:rPr>
              <a:t>2、显示屏上可以精确设置润滑点的给油量和循环间隔时间。</a:t>
            </a:r>
            <a:endParaRPr lang="zh-CN" altLang="en-US" sz="1600">
              <a:latin typeface="微软雅黑" panose="020B0503020204020204" charset="-122"/>
              <a:ea typeface="微软雅黑" panose="020B0503020204020204" charset="-122"/>
              <a:cs typeface="微软雅黑" panose="020B0503020204020204" charset="-122"/>
            </a:endParaRPr>
          </a:p>
          <a:p>
            <a:pPr algn="just">
              <a:lnSpc>
                <a:spcPct val="90000"/>
              </a:lnSpc>
              <a:buNone/>
            </a:pPr>
            <a:r>
              <a:rPr lang="zh-CN" altLang="en-US" sz="1600">
                <a:latin typeface="微软雅黑" panose="020B0503020204020204" charset="-122"/>
                <a:ea typeface="微软雅黑" panose="020B0503020204020204" charset="-122"/>
                <a:cs typeface="微软雅黑" panose="020B0503020204020204" charset="-122"/>
              </a:rPr>
              <a:t>3、显示屏和上位机上能显示润滑点的给油状况，在油路堵塞时显示和报警。</a:t>
            </a:r>
            <a:endParaRPr lang="zh-CN" altLang="en-US" sz="1600">
              <a:latin typeface="微软雅黑" panose="020B0503020204020204" charset="-122"/>
              <a:ea typeface="微软雅黑" panose="020B0503020204020204" charset="-122"/>
              <a:cs typeface="微软雅黑" panose="020B0503020204020204" charset="-122"/>
            </a:endParaRPr>
          </a:p>
          <a:p>
            <a:pPr algn="just">
              <a:lnSpc>
                <a:spcPct val="90000"/>
              </a:lnSpc>
              <a:buNone/>
            </a:pPr>
            <a:r>
              <a:rPr lang="zh-CN" altLang="en-US" sz="1600">
                <a:latin typeface="微软雅黑" panose="020B0503020204020204" charset="-122"/>
                <a:ea typeface="微软雅黑" panose="020B0503020204020204" charset="-122"/>
                <a:cs typeface="微软雅黑" panose="020B0503020204020204" charset="-122"/>
              </a:rPr>
              <a:t>4、智能给油器每个出油口可以通过智能给油器内部控制板按钮独立手动操作给油。</a:t>
            </a:r>
            <a:endParaRPr lang="zh-CN" altLang="en-US" sz="1600">
              <a:latin typeface="微软雅黑" panose="020B0503020204020204" charset="-122"/>
              <a:ea typeface="微软雅黑" panose="020B0503020204020204" charset="-122"/>
              <a:cs typeface="微软雅黑" panose="020B0503020204020204" charset="-122"/>
            </a:endParaRPr>
          </a:p>
          <a:p>
            <a:pPr marL="0" indent="0" algn="just">
              <a:lnSpc>
                <a:spcPct val="110000"/>
              </a:lnSpc>
              <a:buNone/>
            </a:pPr>
            <a:r>
              <a:rPr lang="zh-CN" altLang="en-US" sz="1600">
                <a:latin typeface="微软雅黑" panose="020B0503020204020204" charset="-122"/>
                <a:ea typeface="微软雅黑" panose="020B0503020204020204" charset="-122"/>
                <a:cs typeface="微软雅黑" panose="020B0503020204020204" charset="-122"/>
              </a:rPr>
              <a:t>5、油路走线必须整齐，捷近，油管内保持清洁。润滑泵的油压应调节在10--20Mpa 内。加油泵的工作由位于润滑泵底部的称重传感器来控制。</a:t>
            </a:r>
            <a:endParaRPr lang="zh-CN" altLang="en-US" sz="1600">
              <a:latin typeface="微软雅黑" panose="020B0503020204020204" charset="-122"/>
              <a:ea typeface="微软雅黑" panose="020B0503020204020204" charset="-122"/>
              <a:cs typeface="微软雅黑" panose="020B0503020204020204" charset="-122"/>
            </a:endParaRPr>
          </a:p>
          <a:p>
            <a:pPr marL="0" indent="0" algn="just">
              <a:lnSpc>
                <a:spcPct val="90000"/>
              </a:lnSpc>
              <a:buNone/>
            </a:pPr>
            <a:r>
              <a:rPr lang="en-US" altLang="zh-CN" sz="1600">
                <a:latin typeface="微软雅黑" panose="020B0503020204020204" charset="-122"/>
                <a:ea typeface="微软雅黑" panose="020B0503020204020204" charset="-122"/>
                <a:cs typeface="微软雅黑" panose="020B0503020204020204" charset="-122"/>
              </a:rPr>
              <a:t>6</a:t>
            </a:r>
            <a:r>
              <a:rPr lang="zh-CN" altLang="en-US" sz="1600">
                <a:latin typeface="微软雅黑" panose="020B0503020204020204" charset="-122"/>
                <a:ea typeface="微软雅黑" panose="020B0503020204020204" charset="-122"/>
                <a:cs typeface="微软雅黑" panose="020B0503020204020204" charset="-122"/>
              </a:rPr>
              <a:t>、采用三套监控系统监控每一台润滑设备的润滑状况。</a:t>
            </a:r>
            <a:endParaRPr lang="zh-CN" altLang="en-US" sz="1600">
              <a:latin typeface="微软雅黑" panose="020B0503020204020204" charset="-122"/>
              <a:ea typeface="微软雅黑" panose="020B0503020204020204" charset="-122"/>
              <a:cs typeface="微软雅黑" panose="020B0503020204020204" charset="-122"/>
            </a:endParaRPr>
          </a:p>
          <a:p>
            <a:pPr algn="just">
              <a:lnSpc>
                <a:spcPct val="90000"/>
              </a:lnSpc>
              <a:buNone/>
            </a:pPr>
            <a:endParaRPr lang="en-US" altLang="zh-CN" sz="1600">
              <a:latin typeface="微软雅黑" panose="020B0503020204020204" charset="-122"/>
              <a:ea typeface="微软雅黑" panose="020B0503020204020204" charset="-122"/>
              <a:cs typeface="微软雅黑" panose="020B0503020204020204" charset="-122"/>
            </a:endParaRPr>
          </a:p>
          <a:p>
            <a:pPr algn="just">
              <a:lnSpc>
                <a:spcPct val="90000"/>
              </a:lnSpc>
              <a:buNone/>
            </a:pPr>
            <a:endParaRPr lang="zh-CN" altLang="en-US" sz="1600">
              <a:latin typeface="微软雅黑" panose="020B0503020204020204" charset="-122"/>
              <a:ea typeface="微软雅黑" panose="020B0503020204020204" charset="-122"/>
              <a:cs typeface="微软雅黑" panose="020B0503020204020204" charset="-122"/>
            </a:endParaRPr>
          </a:p>
          <a:p>
            <a:pPr algn="just">
              <a:lnSpc>
                <a:spcPct val="90000"/>
              </a:lnSpc>
              <a:buNone/>
            </a:pPr>
            <a:endParaRPr lang="zh-CN" altLang="en-US" sz="1600">
              <a:latin typeface="微软雅黑" panose="020B0503020204020204" charset="-122"/>
              <a:ea typeface="微软雅黑" panose="020B0503020204020204" charset="-122"/>
              <a:cs typeface="微软雅黑" panose="020B0503020204020204" charset="-122"/>
            </a:endParaRPr>
          </a:p>
          <a:p>
            <a:pPr algn="just">
              <a:lnSpc>
                <a:spcPct val="90000"/>
              </a:lnSpc>
              <a:buNone/>
            </a:pPr>
            <a:endParaRPr lang="zh-CN" altLang="en-US" sz="1600">
              <a:latin typeface="微软雅黑" panose="020B0503020204020204" charset="-122"/>
              <a:ea typeface="微软雅黑" panose="020B0503020204020204" charset="-122"/>
              <a:cs typeface="微软雅黑" panose="020B0503020204020204" charset="-122"/>
            </a:endParaRPr>
          </a:p>
          <a:p>
            <a:pPr algn="just">
              <a:lnSpc>
                <a:spcPct val="90000"/>
              </a:lnSpc>
              <a:buNone/>
            </a:pPr>
            <a:endParaRPr lang="zh-CN" altLang="en-US" sz="1600">
              <a:latin typeface="微软雅黑" panose="020B0503020204020204" charset="-122"/>
              <a:ea typeface="微软雅黑" panose="020B0503020204020204" charset="-122"/>
              <a:cs typeface="微软雅黑" panose="020B0503020204020204" charset="-122"/>
            </a:endParaRPr>
          </a:p>
          <a:p>
            <a:pPr marL="0" indent="0" algn="just">
              <a:lnSpc>
                <a:spcPct val="90000"/>
              </a:lnSpc>
              <a:buNone/>
            </a:pPr>
            <a:endParaRPr lang="zh-CN" altLang="en-US" sz="1600">
              <a:latin typeface="微软雅黑" panose="020B0503020204020204" charset="-122"/>
              <a:ea typeface="微软雅黑" panose="020B0503020204020204" charset="-122"/>
              <a:cs typeface="微软雅黑" panose="020B0503020204020204" charset="-122"/>
            </a:endParaRPr>
          </a:p>
          <a:p>
            <a:pPr algn="just">
              <a:lnSpc>
                <a:spcPct val="110000"/>
              </a:lnSpc>
              <a:buNone/>
            </a:pPr>
            <a:endParaRPr sz="1600">
              <a:latin typeface="微软雅黑" panose="020B0503020204020204" charset="-122"/>
              <a:ea typeface="微软雅黑" panose="020B0503020204020204" charset="-122"/>
              <a:cs typeface="微软雅黑" panose="020B0503020204020204" charset="-122"/>
            </a:endParaRPr>
          </a:p>
        </p:txBody>
      </p:sp>
      <p:pic>
        <p:nvPicPr>
          <p:cNvPr id="2" name="图片 1" descr="LOGO"/>
          <p:cNvPicPr>
            <a:picLocks noChangeAspect="1"/>
          </p:cNvPicPr>
          <p:nvPr/>
        </p:nvPicPr>
        <p:blipFill>
          <a:blip r:embed="rId1"/>
          <a:stretch>
            <a:fillRect/>
          </a:stretch>
        </p:blipFill>
        <p:spPr>
          <a:xfrm>
            <a:off x="10594975" y="99060"/>
            <a:ext cx="1134110" cy="586105"/>
          </a:xfrm>
          <a:prstGeom prst="rect">
            <a:avLst/>
          </a:prstGeom>
        </p:spPr>
      </p:pic>
      <p:grpSp>
        <p:nvGrpSpPr>
          <p:cNvPr id="5" name="组合 4"/>
          <p:cNvGrpSpPr/>
          <p:nvPr/>
        </p:nvGrpSpPr>
        <p:grpSpPr>
          <a:xfrm>
            <a:off x="280670" y="377190"/>
            <a:ext cx="681990" cy="288925"/>
            <a:chOff x="289" y="460"/>
            <a:chExt cx="1389" cy="588"/>
          </a:xfrm>
        </p:grpSpPr>
        <p:grpSp>
          <p:nvGrpSpPr>
            <p:cNvPr id="6" name="组合 5"/>
            <p:cNvGrpSpPr/>
            <p:nvPr/>
          </p:nvGrpSpPr>
          <p:grpSpPr>
            <a:xfrm rot="18900000">
              <a:off x="1062" y="460"/>
              <a:ext cx="616" cy="584"/>
              <a:chOff x="9851" y="5951"/>
              <a:chExt cx="972" cy="922"/>
            </a:xfrm>
          </p:grpSpPr>
          <p:sp>
            <p:nvSpPr>
              <p:cNvPr id="7" name="矩形 6"/>
              <p:cNvSpPr/>
              <p:nvPr/>
            </p:nvSpPr>
            <p:spPr>
              <a:xfrm>
                <a:off x="10061" y="6161"/>
                <a:ext cx="762" cy="712"/>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8" name="矩形 7"/>
              <p:cNvSpPr/>
              <p:nvPr/>
            </p:nvSpPr>
            <p:spPr>
              <a:xfrm>
                <a:off x="9851" y="5951"/>
                <a:ext cx="762" cy="7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nvGrpSpPr>
            <p:cNvPr id="9" name="组合 8"/>
            <p:cNvGrpSpPr/>
            <p:nvPr/>
          </p:nvGrpSpPr>
          <p:grpSpPr>
            <a:xfrm rot="18900000">
              <a:off x="680" y="460"/>
              <a:ext cx="616" cy="584"/>
              <a:chOff x="9851" y="5951"/>
              <a:chExt cx="972" cy="922"/>
            </a:xfrm>
          </p:grpSpPr>
          <p:sp>
            <p:nvSpPr>
              <p:cNvPr id="10" name="矩形 9"/>
              <p:cNvSpPr/>
              <p:nvPr/>
            </p:nvSpPr>
            <p:spPr>
              <a:xfrm>
                <a:off x="10061" y="6161"/>
                <a:ext cx="762" cy="712"/>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1" name="矩形 10"/>
              <p:cNvSpPr/>
              <p:nvPr/>
            </p:nvSpPr>
            <p:spPr>
              <a:xfrm>
                <a:off x="9851" y="5951"/>
                <a:ext cx="762" cy="7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nvGrpSpPr>
            <p:cNvPr id="12" name="组合 11"/>
            <p:cNvGrpSpPr/>
            <p:nvPr/>
          </p:nvGrpSpPr>
          <p:grpSpPr>
            <a:xfrm rot="18900000">
              <a:off x="289" y="464"/>
              <a:ext cx="616" cy="584"/>
              <a:chOff x="9851" y="5951"/>
              <a:chExt cx="972" cy="922"/>
            </a:xfrm>
          </p:grpSpPr>
          <p:sp>
            <p:nvSpPr>
              <p:cNvPr id="13" name="矩形 12"/>
              <p:cNvSpPr/>
              <p:nvPr/>
            </p:nvSpPr>
            <p:spPr>
              <a:xfrm>
                <a:off x="10061" y="6161"/>
                <a:ext cx="762" cy="712"/>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4" name="矩形 13"/>
              <p:cNvSpPr/>
              <p:nvPr/>
            </p:nvSpPr>
            <p:spPr>
              <a:xfrm>
                <a:off x="9851" y="5951"/>
                <a:ext cx="762" cy="7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sp>
        <p:nvSpPr>
          <p:cNvPr id="15" name="矩形 14"/>
          <p:cNvSpPr/>
          <p:nvPr/>
        </p:nvSpPr>
        <p:spPr>
          <a:xfrm>
            <a:off x="1044575" y="775335"/>
            <a:ext cx="10800080" cy="144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17" name="图片 16" descr="图片1"/>
          <p:cNvPicPr>
            <a:picLocks noChangeAspect="1"/>
          </p:cNvPicPr>
          <p:nvPr/>
        </p:nvPicPr>
        <p:blipFill>
          <a:blip r:embed="rId2"/>
          <a:stretch>
            <a:fillRect/>
          </a:stretch>
        </p:blipFill>
        <p:spPr>
          <a:xfrm>
            <a:off x="8112760" y="56515"/>
            <a:ext cx="2542540" cy="77152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000" advTm="10000">
        <p:cover/>
      </p:transition>
    </mc:Choice>
    <mc:Fallback>
      <p:transition spd="slow" advTm="10000">
        <p:cov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1" fill="hold" grpId="0" nodeType="after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500" fill="hold"/>
                                        <p:tgtEl>
                                          <p:spTgt spid="15"/>
                                        </p:tgtEl>
                                        <p:attrNameLst>
                                          <p:attrName>ppt_x</p:attrName>
                                        </p:attrNameLst>
                                      </p:cBhvr>
                                      <p:tavLst>
                                        <p:tav tm="0">
                                          <p:val>
                                            <p:strVal val="#ppt_x"/>
                                          </p:val>
                                        </p:tav>
                                        <p:tav tm="100000">
                                          <p:val>
                                            <p:strVal val="#ppt_x"/>
                                          </p:val>
                                        </p:tav>
                                      </p:tavLst>
                                    </p:anim>
                                    <p:anim calcmode="lin" valueType="num">
                                      <p:cBhvr additive="base">
                                        <p:cTn id="13" dur="500" fill="hold"/>
                                        <p:tgtEl>
                                          <p:spTgt spid="15"/>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22" presetClass="entr" presetSubtype="4" fill="hold" grpId="0" nodeType="afterEffect">
                                  <p:stCondLst>
                                    <p:cond delay="0"/>
                                  </p:stCondLst>
                                  <p:childTnLst>
                                    <p:set>
                                      <p:cBhvr>
                                        <p:cTn id="16" dur="1" fill="hold">
                                          <p:stCondLst>
                                            <p:cond delay="0"/>
                                          </p:stCondLst>
                                        </p:cTn>
                                        <p:tgtEl>
                                          <p:spTgt spid="41"/>
                                        </p:tgtEl>
                                        <p:attrNameLst>
                                          <p:attrName>style.visibility</p:attrName>
                                        </p:attrNameLst>
                                      </p:cBhvr>
                                      <p:to>
                                        <p:strVal val="visible"/>
                                      </p:to>
                                    </p:set>
                                    <p:animEffect transition="in" filter="wipe(down)">
                                      <p:cBhvr>
                                        <p:cTn id="17" dur="500"/>
                                        <p:tgtEl>
                                          <p:spTgt spid="41"/>
                                        </p:tgtEl>
                                      </p:cBhvr>
                                    </p:animEffect>
                                  </p:childTnLst>
                                </p:cTn>
                              </p:par>
                            </p:childTnLst>
                          </p:cTn>
                        </p:par>
                        <p:par>
                          <p:cTn id="18" fill="hold">
                            <p:stCondLst>
                              <p:cond delay="1500"/>
                            </p:stCondLst>
                            <p:childTnLst>
                              <p:par>
                                <p:cTn id="19" presetID="10" presetClass="entr" presetSubtype="0" fill="hold" nodeType="after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500"/>
                                        <p:tgtEl>
                                          <p:spTgt spid="17"/>
                                        </p:tgtEl>
                                      </p:cBhvr>
                                    </p:animEffect>
                                  </p:childTnLst>
                                </p:cTn>
                              </p:par>
                            </p:childTnLst>
                          </p:cTn>
                        </p:par>
                        <p:par>
                          <p:cTn id="22" fill="hold">
                            <p:stCondLst>
                              <p:cond delay="2000"/>
                            </p:stCondLst>
                            <p:childTnLst>
                              <p:par>
                                <p:cTn id="23" presetID="2" presetClass="entr" presetSubtype="2" fill="hold" nodeType="after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additive="base">
                                        <p:cTn id="25" dur="500" fill="hold"/>
                                        <p:tgtEl>
                                          <p:spTgt spid="2"/>
                                        </p:tgtEl>
                                        <p:attrNameLst>
                                          <p:attrName>ppt_x</p:attrName>
                                        </p:attrNameLst>
                                      </p:cBhvr>
                                      <p:tavLst>
                                        <p:tav tm="0">
                                          <p:val>
                                            <p:strVal val="1+#ppt_w/2"/>
                                          </p:val>
                                        </p:tav>
                                        <p:tav tm="100000">
                                          <p:val>
                                            <p:strVal val="#ppt_x"/>
                                          </p:val>
                                        </p:tav>
                                      </p:tavLst>
                                    </p:anim>
                                    <p:anim calcmode="lin" valueType="num">
                                      <p:cBhvr additive="base">
                                        <p:cTn id="26" dur="500" fill="hold"/>
                                        <p:tgtEl>
                                          <p:spTgt spid="2"/>
                                        </p:tgtEl>
                                        <p:attrNameLst>
                                          <p:attrName>ppt_y</p:attrName>
                                        </p:attrNameLst>
                                      </p:cBhvr>
                                      <p:tavLst>
                                        <p:tav tm="0">
                                          <p:val>
                                            <p:strVal val="#ppt_y"/>
                                          </p:val>
                                        </p:tav>
                                        <p:tav tm="100000">
                                          <p:val>
                                            <p:strVal val="#ppt_y"/>
                                          </p:val>
                                        </p:tav>
                                      </p:tavLst>
                                    </p:anim>
                                  </p:childTnLst>
                                </p:cTn>
                              </p:par>
                            </p:childTnLst>
                          </p:cTn>
                        </p:par>
                        <p:par>
                          <p:cTn id="27" fill="hold">
                            <p:stCondLst>
                              <p:cond delay="2500"/>
                            </p:stCondLst>
                            <p:childTnLst>
                              <p:par>
                                <p:cTn id="28" presetID="10" presetClass="entr" presetSubtype="0" fill="hold" grpId="0" nodeType="after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fade">
                                      <p:cBhvr>
                                        <p:cTn id="3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15" grpId="0" bldLvl="0" animBg="1"/>
      <p:bldP spid="4"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文本框 40"/>
          <p:cNvSpPr txBox="1"/>
          <p:nvPr/>
        </p:nvSpPr>
        <p:spPr>
          <a:xfrm>
            <a:off x="1170940" y="290830"/>
            <a:ext cx="4918075" cy="460375"/>
          </a:xfrm>
          <a:prstGeom prst="rect">
            <a:avLst/>
          </a:prstGeom>
          <a:noFill/>
        </p:spPr>
        <p:txBody>
          <a:bodyPr wrap="square" rtlCol="0">
            <a:spAutoFit/>
          </a:bodyPr>
          <a:p>
            <a:pPr>
              <a:defRPr/>
            </a:pPr>
            <a:r>
              <a:rPr lang="zh-CN" altLang="en-US" sz="2400" b="1" kern="0" dirty="0">
                <a:solidFill>
                  <a:srgbClr val="C00000"/>
                </a:solidFill>
                <a:latin typeface="微软雅黑" panose="020B0503020204020204" charset="-122"/>
                <a:ea typeface="微软雅黑" panose="020B0503020204020204" charset="-122"/>
                <a:cs typeface="微软雅黑" panose="020B0503020204020204" charset="-122"/>
                <a:sym typeface="+mn-ea"/>
              </a:rPr>
              <a:t>针对本项目的润滑解决方案</a:t>
            </a:r>
            <a:endParaRPr lang="zh-CN" altLang="en-US" sz="2400" b="1" kern="0" dirty="0">
              <a:solidFill>
                <a:srgbClr val="C00000"/>
              </a:solidFill>
              <a:latin typeface="微软雅黑" panose="020B0503020204020204" charset="-122"/>
              <a:ea typeface="微软雅黑" panose="020B0503020204020204" charset="-122"/>
              <a:cs typeface="微软雅黑" panose="020B0503020204020204" charset="-122"/>
              <a:sym typeface="+mn-ea"/>
            </a:endParaRPr>
          </a:p>
        </p:txBody>
      </p:sp>
      <p:sp>
        <p:nvSpPr>
          <p:cNvPr id="4" name="文本占位符 6146"/>
          <p:cNvSpPr>
            <a:spLocks noGrp="1"/>
          </p:cNvSpPr>
          <p:nvPr/>
        </p:nvSpPr>
        <p:spPr>
          <a:xfrm>
            <a:off x="1019810" y="1009650"/>
            <a:ext cx="9384665" cy="5099050"/>
          </a:xfrm>
          <a:prstGeom prst="rect">
            <a:avLst/>
          </a:prstGeom>
        </p:spPr>
        <p:txBody>
          <a:bodyPr vert="horz" lIns="91440" tIns="45720" rIns="91440" bIns="45720" rtlCol="0" anchor="t">
            <a:noAutofit/>
          </a:bodyPr>
          <a:lstStyle>
            <a:lvl1pPr marL="228600" indent="-228600" algn="l" defTabSz="915035"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5035"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5035"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565" indent="-228600" algn="l" defTabSz="91503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503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5235" indent="-228600" algn="l" defTabSz="91503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503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635" indent="-228600" algn="l" defTabSz="91503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835" indent="-228600" algn="l" defTabSz="91503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10000"/>
              </a:lnSpc>
              <a:buNone/>
            </a:pPr>
            <a:r>
              <a:rPr lang="zh-CN" altLang="en-US" sz="1600" b="1">
                <a:solidFill>
                  <a:srgbClr val="C00000"/>
                </a:solidFill>
                <a:latin typeface="微软雅黑" panose="020B0503020204020204" charset="-122"/>
                <a:ea typeface="微软雅黑" panose="020B0503020204020204" charset="-122"/>
                <a:cs typeface="微软雅黑" panose="020B0503020204020204" charset="-122"/>
                <a:sym typeface="+mn-ea"/>
              </a:rPr>
              <a:t>第二节、设备技术方案</a:t>
            </a:r>
            <a:r>
              <a:rPr lang="zh-CN" altLang="en-US" sz="1600">
                <a:latin typeface="微软雅黑" panose="020B0503020204020204" charset="-122"/>
                <a:ea typeface="微软雅黑" panose="020B0503020204020204" charset="-122"/>
                <a:cs typeface="微软雅黑" panose="020B0503020204020204" charset="-122"/>
              </a:rPr>
              <a:t>       </a:t>
            </a:r>
            <a:endParaRPr lang="zh-CN" altLang="en-US" sz="1600">
              <a:latin typeface="微软雅黑" panose="020B0503020204020204" charset="-122"/>
              <a:ea typeface="微软雅黑" panose="020B0503020204020204" charset="-122"/>
              <a:cs typeface="微软雅黑" panose="020B0503020204020204" charset="-122"/>
            </a:endParaRPr>
          </a:p>
          <a:p>
            <a:pPr marL="0" indent="0" algn="just">
              <a:lnSpc>
                <a:spcPct val="130000"/>
              </a:lnSpc>
              <a:buNone/>
            </a:pPr>
            <a:r>
              <a:rPr lang="zh-CN" altLang="en-US" sz="1600">
                <a:latin typeface="微软雅黑" panose="020B0503020204020204" charset="-122"/>
                <a:ea typeface="微软雅黑" panose="020B0503020204020204" charset="-122"/>
                <a:cs typeface="微软雅黑" panose="020B0503020204020204" charset="-122"/>
              </a:rPr>
              <a:t>       根据用户要求我公司采用自主知识产权产品SR/ZNRH型智能分布式润滑系统解决用户的实际需求，该产品是我公司为满足现代生产及润滑要求而精心研制的新一代高新技术产品，系国内、外首创。该系统可根据设备工作状态、工作制度、现场环境温度等不同条件及设备润滑部位的不同要求，准确、 定量、可靠的满足各种润滑要求。</a:t>
            </a:r>
            <a:endParaRPr lang="zh-CN" altLang="en-US" sz="1600">
              <a:latin typeface="微软雅黑" panose="020B0503020204020204" charset="-122"/>
              <a:ea typeface="微软雅黑" panose="020B0503020204020204" charset="-122"/>
              <a:cs typeface="微软雅黑" panose="020B0503020204020204" charset="-122"/>
            </a:endParaRPr>
          </a:p>
          <a:p>
            <a:pPr marL="0" indent="0" algn="just">
              <a:lnSpc>
                <a:spcPct val="110000"/>
              </a:lnSpc>
              <a:buNone/>
            </a:pPr>
            <a:r>
              <a:rPr lang="zh-CN" altLang="en-US" sz="1600">
                <a:latin typeface="微软雅黑" panose="020B0503020204020204" charset="-122"/>
                <a:ea typeface="微软雅黑" panose="020B0503020204020204" charset="-122"/>
                <a:cs typeface="微软雅黑" panose="020B0503020204020204" charset="-122"/>
              </a:rPr>
              <a:t>1、具体技术方案如下：</a:t>
            </a:r>
            <a:endParaRPr lang="zh-CN" altLang="en-US" sz="1600">
              <a:latin typeface="微软雅黑" panose="020B0503020204020204" charset="-122"/>
              <a:ea typeface="微软雅黑" panose="020B0503020204020204" charset="-122"/>
              <a:cs typeface="微软雅黑" panose="020B0503020204020204" charset="-122"/>
            </a:endParaRPr>
          </a:p>
          <a:p>
            <a:pPr marL="0" indent="0" algn="just">
              <a:lnSpc>
                <a:spcPct val="110000"/>
              </a:lnSpc>
              <a:buNone/>
            </a:pPr>
            <a:r>
              <a:rPr lang="zh-CN" altLang="en-US" sz="1600">
                <a:latin typeface="微软雅黑" panose="020B0503020204020204" charset="-122"/>
                <a:ea typeface="微软雅黑" panose="020B0503020204020204" charset="-122"/>
                <a:cs typeface="微软雅黑" panose="020B0503020204020204" charset="-122"/>
              </a:rPr>
              <a:t>1.1、各个润滑点的供油制度及供油量可随意调节。计量装置即时监测润滑点供油状态，有故障及时报警。</a:t>
            </a:r>
            <a:endParaRPr lang="zh-CN" altLang="en-US" sz="1600">
              <a:latin typeface="微软雅黑" panose="020B0503020204020204" charset="-122"/>
              <a:ea typeface="微软雅黑" panose="020B0503020204020204" charset="-122"/>
              <a:cs typeface="微软雅黑" panose="020B0503020204020204" charset="-122"/>
            </a:endParaRPr>
          </a:p>
          <a:p>
            <a:pPr marL="0" indent="0" algn="just">
              <a:lnSpc>
                <a:spcPct val="110000"/>
              </a:lnSpc>
              <a:buNone/>
            </a:pPr>
            <a:r>
              <a:rPr lang="zh-CN" altLang="en-US" sz="1600">
                <a:latin typeface="微软雅黑" panose="020B0503020204020204" charset="-122"/>
                <a:ea typeface="微软雅黑" panose="020B0503020204020204" charset="-122"/>
                <a:cs typeface="微软雅黑" panose="020B0503020204020204" charset="-122"/>
              </a:rPr>
              <a:t>1.2、系统主要组件定量电磁给油器放置在设备周围，贴近墙壁，远离热源，保证定量电磁给油器的运行可靠。</a:t>
            </a:r>
            <a:endParaRPr lang="zh-CN" altLang="en-US" sz="1600">
              <a:latin typeface="微软雅黑" panose="020B0503020204020204" charset="-122"/>
              <a:ea typeface="微软雅黑" panose="020B0503020204020204" charset="-122"/>
              <a:cs typeface="微软雅黑" panose="020B0503020204020204" charset="-122"/>
            </a:endParaRPr>
          </a:p>
          <a:p>
            <a:pPr marL="0" indent="0" algn="just">
              <a:lnSpc>
                <a:spcPct val="110000"/>
              </a:lnSpc>
              <a:buNone/>
            </a:pPr>
            <a:r>
              <a:rPr lang="zh-CN" altLang="en-US" sz="1600">
                <a:latin typeface="微软雅黑" panose="020B0503020204020204" charset="-122"/>
                <a:ea typeface="微软雅黑" panose="020B0503020204020204" charset="-122"/>
                <a:cs typeface="微软雅黑" panose="020B0503020204020204" charset="-122"/>
              </a:rPr>
              <a:t>1.3、系统主管采用φ32×3无缝钢管，减少长距离供油中的压力损失，提高润滑点的供油压力。电磁给油器至润滑轴承部位采用φ10×1.5无缝钢管。</a:t>
            </a:r>
            <a:endParaRPr lang="zh-CN" altLang="en-US" sz="1600">
              <a:latin typeface="微软雅黑" panose="020B0503020204020204" charset="-122"/>
              <a:ea typeface="微软雅黑" panose="020B0503020204020204" charset="-122"/>
              <a:cs typeface="微软雅黑" panose="020B0503020204020204" charset="-122"/>
            </a:endParaRPr>
          </a:p>
          <a:p>
            <a:pPr marL="0" indent="0" algn="just">
              <a:lnSpc>
                <a:spcPct val="110000"/>
              </a:lnSpc>
              <a:buNone/>
            </a:pPr>
            <a:r>
              <a:rPr lang="zh-CN" altLang="en-US" sz="1600">
                <a:latin typeface="微软雅黑" panose="020B0503020204020204" charset="-122"/>
                <a:ea typeface="微软雅黑" panose="020B0503020204020204" charset="-122"/>
                <a:cs typeface="微软雅黑" panose="020B0503020204020204" charset="-122"/>
              </a:rPr>
              <a:t>1.4、系统采用触摸屏进行控制，同时采用电脑监控设备润滑状况，系统中所有润滑点供油状态实时可见，监控系统中包含润滑点运行记录及故障记录等诸多功能。方便设备润滑管理。</a:t>
            </a:r>
            <a:endParaRPr lang="zh-CN" altLang="en-US" sz="1600">
              <a:latin typeface="微软雅黑" panose="020B0503020204020204" charset="-122"/>
              <a:ea typeface="微软雅黑" panose="020B0503020204020204" charset="-122"/>
              <a:cs typeface="微软雅黑" panose="020B0503020204020204" charset="-122"/>
            </a:endParaRPr>
          </a:p>
          <a:p>
            <a:pPr marL="0" indent="0" algn="just">
              <a:lnSpc>
                <a:spcPct val="110000"/>
              </a:lnSpc>
              <a:buNone/>
            </a:pPr>
            <a:r>
              <a:rPr lang="zh-CN" altLang="en-US" sz="1600">
                <a:latin typeface="微软雅黑" panose="020B0503020204020204" charset="-122"/>
                <a:ea typeface="微软雅黑" panose="020B0503020204020204" charset="-122"/>
                <a:cs typeface="微软雅黑" panose="020B0503020204020204" charset="-122"/>
              </a:rPr>
              <a:t>1.5、系统设计寿命不低于20年，设备部件均为模块化，更换方便。</a:t>
            </a:r>
            <a:endParaRPr lang="zh-CN" altLang="en-US" sz="1600">
              <a:latin typeface="微软雅黑" panose="020B0503020204020204" charset="-122"/>
              <a:ea typeface="微软雅黑" panose="020B0503020204020204" charset="-122"/>
              <a:cs typeface="微软雅黑" panose="020B0503020204020204" charset="-122"/>
            </a:endParaRPr>
          </a:p>
          <a:p>
            <a:pPr marL="0" indent="0" algn="just">
              <a:lnSpc>
                <a:spcPct val="110000"/>
              </a:lnSpc>
              <a:buNone/>
            </a:pPr>
            <a:endParaRPr lang="en-US" altLang="zh-CN" sz="1600">
              <a:latin typeface="微软雅黑" panose="020B0503020204020204" charset="-122"/>
              <a:ea typeface="微软雅黑" panose="020B0503020204020204" charset="-122"/>
              <a:cs typeface="微软雅黑" panose="020B0503020204020204" charset="-122"/>
            </a:endParaRPr>
          </a:p>
          <a:p>
            <a:pPr algn="just">
              <a:lnSpc>
                <a:spcPct val="110000"/>
              </a:lnSpc>
              <a:buNone/>
            </a:pPr>
            <a:endParaRPr lang="zh-CN" altLang="en-US" sz="1600">
              <a:latin typeface="微软雅黑" panose="020B0503020204020204" charset="-122"/>
              <a:ea typeface="微软雅黑" panose="020B0503020204020204" charset="-122"/>
              <a:cs typeface="微软雅黑" panose="020B0503020204020204" charset="-122"/>
            </a:endParaRPr>
          </a:p>
          <a:p>
            <a:pPr algn="just">
              <a:lnSpc>
                <a:spcPct val="110000"/>
              </a:lnSpc>
              <a:buNone/>
            </a:pPr>
            <a:endParaRPr lang="zh-CN" altLang="en-US" sz="1600">
              <a:latin typeface="微软雅黑" panose="020B0503020204020204" charset="-122"/>
              <a:ea typeface="微软雅黑" panose="020B0503020204020204" charset="-122"/>
              <a:cs typeface="微软雅黑" panose="020B0503020204020204" charset="-122"/>
            </a:endParaRPr>
          </a:p>
          <a:p>
            <a:pPr algn="just">
              <a:lnSpc>
                <a:spcPct val="110000"/>
              </a:lnSpc>
              <a:buNone/>
            </a:pPr>
            <a:endParaRPr lang="zh-CN" altLang="en-US" sz="1600">
              <a:latin typeface="微软雅黑" panose="020B0503020204020204" charset="-122"/>
              <a:ea typeface="微软雅黑" panose="020B0503020204020204" charset="-122"/>
              <a:cs typeface="微软雅黑" panose="020B0503020204020204" charset="-122"/>
            </a:endParaRPr>
          </a:p>
          <a:p>
            <a:pPr algn="just">
              <a:lnSpc>
                <a:spcPct val="110000"/>
              </a:lnSpc>
              <a:buNone/>
            </a:pPr>
            <a:endParaRPr lang="zh-CN" altLang="en-US" sz="1600">
              <a:latin typeface="微软雅黑" panose="020B0503020204020204" charset="-122"/>
              <a:ea typeface="微软雅黑" panose="020B0503020204020204" charset="-122"/>
              <a:cs typeface="微软雅黑" panose="020B0503020204020204" charset="-122"/>
            </a:endParaRPr>
          </a:p>
          <a:p>
            <a:pPr marL="0" indent="0" algn="just">
              <a:lnSpc>
                <a:spcPct val="110000"/>
              </a:lnSpc>
              <a:buNone/>
            </a:pPr>
            <a:endParaRPr lang="zh-CN" altLang="en-US" sz="1600">
              <a:latin typeface="微软雅黑" panose="020B0503020204020204" charset="-122"/>
              <a:ea typeface="微软雅黑" panose="020B0503020204020204" charset="-122"/>
              <a:cs typeface="微软雅黑" panose="020B0503020204020204" charset="-122"/>
            </a:endParaRPr>
          </a:p>
          <a:p>
            <a:pPr algn="just">
              <a:lnSpc>
                <a:spcPct val="110000"/>
              </a:lnSpc>
              <a:buNone/>
            </a:pPr>
            <a:endParaRPr sz="1600">
              <a:latin typeface="微软雅黑" panose="020B0503020204020204" charset="-122"/>
              <a:ea typeface="微软雅黑" panose="020B0503020204020204" charset="-122"/>
              <a:cs typeface="微软雅黑" panose="020B0503020204020204" charset="-122"/>
            </a:endParaRPr>
          </a:p>
        </p:txBody>
      </p:sp>
      <p:pic>
        <p:nvPicPr>
          <p:cNvPr id="2" name="图片 1" descr="LOGO"/>
          <p:cNvPicPr>
            <a:picLocks noChangeAspect="1"/>
          </p:cNvPicPr>
          <p:nvPr/>
        </p:nvPicPr>
        <p:blipFill>
          <a:blip r:embed="rId1"/>
          <a:stretch>
            <a:fillRect/>
          </a:stretch>
        </p:blipFill>
        <p:spPr>
          <a:xfrm>
            <a:off x="10594975" y="97155"/>
            <a:ext cx="1134110" cy="586105"/>
          </a:xfrm>
          <a:prstGeom prst="rect">
            <a:avLst/>
          </a:prstGeom>
        </p:spPr>
      </p:pic>
      <p:grpSp>
        <p:nvGrpSpPr>
          <p:cNvPr id="5" name="组合 4"/>
          <p:cNvGrpSpPr/>
          <p:nvPr/>
        </p:nvGrpSpPr>
        <p:grpSpPr>
          <a:xfrm>
            <a:off x="280670" y="377190"/>
            <a:ext cx="681990" cy="288925"/>
            <a:chOff x="289" y="460"/>
            <a:chExt cx="1389" cy="588"/>
          </a:xfrm>
        </p:grpSpPr>
        <p:grpSp>
          <p:nvGrpSpPr>
            <p:cNvPr id="6" name="组合 5"/>
            <p:cNvGrpSpPr/>
            <p:nvPr/>
          </p:nvGrpSpPr>
          <p:grpSpPr>
            <a:xfrm rot="18900000">
              <a:off x="1062" y="460"/>
              <a:ext cx="616" cy="584"/>
              <a:chOff x="9851" y="5951"/>
              <a:chExt cx="972" cy="922"/>
            </a:xfrm>
          </p:grpSpPr>
          <p:sp>
            <p:nvSpPr>
              <p:cNvPr id="7" name="矩形 6"/>
              <p:cNvSpPr/>
              <p:nvPr/>
            </p:nvSpPr>
            <p:spPr>
              <a:xfrm>
                <a:off x="10061" y="6161"/>
                <a:ext cx="762" cy="712"/>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8" name="矩形 7"/>
              <p:cNvSpPr/>
              <p:nvPr/>
            </p:nvSpPr>
            <p:spPr>
              <a:xfrm>
                <a:off x="9851" y="5951"/>
                <a:ext cx="762" cy="7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nvGrpSpPr>
            <p:cNvPr id="9" name="组合 8"/>
            <p:cNvGrpSpPr/>
            <p:nvPr/>
          </p:nvGrpSpPr>
          <p:grpSpPr>
            <a:xfrm rot="18900000">
              <a:off x="680" y="460"/>
              <a:ext cx="616" cy="584"/>
              <a:chOff x="9851" y="5951"/>
              <a:chExt cx="972" cy="922"/>
            </a:xfrm>
          </p:grpSpPr>
          <p:sp>
            <p:nvSpPr>
              <p:cNvPr id="10" name="矩形 9"/>
              <p:cNvSpPr/>
              <p:nvPr/>
            </p:nvSpPr>
            <p:spPr>
              <a:xfrm>
                <a:off x="10061" y="6161"/>
                <a:ext cx="762" cy="712"/>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1" name="矩形 10"/>
              <p:cNvSpPr/>
              <p:nvPr/>
            </p:nvSpPr>
            <p:spPr>
              <a:xfrm>
                <a:off x="9851" y="5951"/>
                <a:ext cx="762" cy="7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nvGrpSpPr>
            <p:cNvPr id="12" name="组合 11"/>
            <p:cNvGrpSpPr/>
            <p:nvPr/>
          </p:nvGrpSpPr>
          <p:grpSpPr>
            <a:xfrm rot="18900000">
              <a:off x="289" y="464"/>
              <a:ext cx="616" cy="584"/>
              <a:chOff x="9851" y="5951"/>
              <a:chExt cx="972" cy="922"/>
            </a:xfrm>
          </p:grpSpPr>
          <p:sp>
            <p:nvSpPr>
              <p:cNvPr id="13" name="矩形 12"/>
              <p:cNvSpPr/>
              <p:nvPr/>
            </p:nvSpPr>
            <p:spPr>
              <a:xfrm>
                <a:off x="10061" y="6161"/>
                <a:ext cx="762" cy="712"/>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4" name="矩形 13"/>
              <p:cNvSpPr/>
              <p:nvPr/>
            </p:nvSpPr>
            <p:spPr>
              <a:xfrm>
                <a:off x="9851" y="5951"/>
                <a:ext cx="762" cy="7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sp>
        <p:nvSpPr>
          <p:cNvPr id="15" name="矩形 14"/>
          <p:cNvSpPr/>
          <p:nvPr/>
        </p:nvSpPr>
        <p:spPr>
          <a:xfrm>
            <a:off x="1044575" y="775335"/>
            <a:ext cx="10800080" cy="144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17" name="图片 16" descr="图片1"/>
          <p:cNvPicPr>
            <a:picLocks noChangeAspect="1"/>
          </p:cNvPicPr>
          <p:nvPr/>
        </p:nvPicPr>
        <p:blipFill>
          <a:blip r:embed="rId2"/>
          <a:stretch>
            <a:fillRect/>
          </a:stretch>
        </p:blipFill>
        <p:spPr>
          <a:xfrm>
            <a:off x="8112760" y="56515"/>
            <a:ext cx="2542540" cy="77152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000" advTm="10000">
        <p:cover/>
      </p:transition>
    </mc:Choice>
    <mc:Fallback>
      <p:transition spd="slow" advTm="10000">
        <p:cov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1" fill="hold" grpId="0" nodeType="after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500" fill="hold"/>
                                        <p:tgtEl>
                                          <p:spTgt spid="15"/>
                                        </p:tgtEl>
                                        <p:attrNameLst>
                                          <p:attrName>ppt_x</p:attrName>
                                        </p:attrNameLst>
                                      </p:cBhvr>
                                      <p:tavLst>
                                        <p:tav tm="0">
                                          <p:val>
                                            <p:strVal val="#ppt_x"/>
                                          </p:val>
                                        </p:tav>
                                        <p:tav tm="100000">
                                          <p:val>
                                            <p:strVal val="#ppt_x"/>
                                          </p:val>
                                        </p:tav>
                                      </p:tavLst>
                                    </p:anim>
                                    <p:anim calcmode="lin" valueType="num">
                                      <p:cBhvr additive="base">
                                        <p:cTn id="13" dur="500" fill="hold"/>
                                        <p:tgtEl>
                                          <p:spTgt spid="15"/>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22" presetClass="entr" presetSubtype="4" fill="hold" grpId="0" nodeType="afterEffect">
                                  <p:stCondLst>
                                    <p:cond delay="0"/>
                                  </p:stCondLst>
                                  <p:childTnLst>
                                    <p:set>
                                      <p:cBhvr>
                                        <p:cTn id="16" dur="1" fill="hold">
                                          <p:stCondLst>
                                            <p:cond delay="0"/>
                                          </p:stCondLst>
                                        </p:cTn>
                                        <p:tgtEl>
                                          <p:spTgt spid="41"/>
                                        </p:tgtEl>
                                        <p:attrNameLst>
                                          <p:attrName>style.visibility</p:attrName>
                                        </p:attrNameLst>
                                      </p:cBhvr>
                                      <p:to>
                                        <p:strVal val="visible"/>
                                      </p:to>
                                    </p:set>
                                    <p:animEffect transition="in" filter="wipe(down)">
                                      <p:cBhvr>
                                        <p:cTn id="17" dur="500"/>
                                        <p:tgtEl>
                                          <p:spTgt spid="41"/>
                                        </p:tgtEl>
                                      </p:cBhvr>
                                    </p:animEffect>
                                  </p:childTnLst>
                                </p:cTn>
                              </p:par>
                            </p:childTnLst>
                          </p:cTn>
                        </p:par>
                        <p:par>
                          <p:cTn id="18" fill="hold">
                            <p:stCondLst>
                              <p:cond delay="1500"/>
                            </p:stCondLst>
                            <p:childTnLst>
                              <p:par>
                                <p:cTn id="19" presetID="10" presetClass="entr" presetSubtype="0" fill="hold" nodeType="after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500"/>
                                        <p:tgtEl>
                                          <p:spTgt spid="17"/>
                                        </p:tgtEl>
                                      </p:cBhvr>
                                    </p:animEffect>
                                  </p:childTnLst>
                                </p:cTn>
                              </p:par>
                            </p:childTnLst>
                          </p:cTn>
                        </p:par>
                        <p:par>
                          <p:cTn id="22" fill="hold">
                            <p:stCondLst>
                              <p:cond delay="2000"/>
                            </p:stCondLst>
                            <p:childTnLst>
                              <p:par>
                                <p:cTn id="23" presetID="2" presetClass="entr" presetSubtype="2" fill="hold" nodeType="after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additive="base">
                                        <p:cTn id="25" dur="500" fill="hold"/>
                                        <p:tgtEl>
                                          <p:spTgt spid="2"/>
                                        </p:tgtEl>
                                        <p:attrNameLst>
                                          <p:attrName>ppt_x</p:attrName>
                                        </p:attrNameLst>
                                      </p:cBhvr>
                                      <p:tavLst>
                                        <p:tav tm="0">
                                          <p:val>
                                            <p:strVal val="1+#ppt_w/2"/>
                                          </p:val>
                                        </p:tav>
                                        <p:tav tm="100000">
                                          <p:val>
                                            <p:strVal val="#ppt_x"/>
                                          </p:val>
                                        </p:tav>
                                      </p:tavLst>
                                    </p:anim>
                                    <p:anim calcmode="lin" valueType="num">
                                      <p:cBhvr additive="base">
                                        <p:cTn id="26" dur="500" fill="hold"/>
                                        <p:tgtEl>
                                          <p:spTgt spid="2"/>
                                        </p:tgtEl>
                                        <p:attrNameLst>
                                          <p:attrName>ppt_y</p:attrName>
                                        </p:attrNameLst>
                                      </p:cBhvr>
                                      <p:tavLst>
                                        <p:tav tm="0">
                                          <p:val>
                                            <p:strVal val="#ppt_y"/>
                                          </p:val>
                                        </p:tav>
                                        <p:tav tm="100000">
                                          <p:val>
                                            <p:strVal val="#ppt_y"/>
                                          </p:val>
                                        </p:tav>
                                      </p:tavLst>
                                    </p:anim>
                                  </p:childTnLst>
                                </p:cTn>
                              </p:par>
                            </p:childTnLst>
                          </p:cTn>
                        </p:par>
                        <p:par>
                          <p:cTn id="27" fill="hold">
                            <p:stCondLst>
                              <p:cond delay="2500"/>
                            </p:stCondLst>
                            <p:childTnLst>
                              <p:par>
                                <p:cTn id="28" presetID="10" presetClass="entr" presetSubtype="0" fill="hold" grpId="0" nodeType="after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fade">
                                      <p:cBhvr>
                                        <p:cTn id="3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15" grpId="0" bldLvl="0" animBg="1"/>
      <p:bldP spid="4"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文本框 40"/>
          <p:cNvSpPr txBox="1"/>
          <p:nvPr/>
        </p:nvSpPr>
        <p:spPr>
          <a:xfrm>
            <a:off x="1170940" y="290830"/>
            <a:ext cx="4918075" cy="460375"/>
          </a:xfrm>
          <a:prstGeom prst="rect">
            <a:avLst/>
          </a:prstGeom>
          <a:noFill/>
        </p:spPr>
        <p:txBody>
          <a:bodyPr wrap="square" rtlCol="0">
            <a:spAutoFit/>
          </a:bodyPr>
          <a:p>
            <a:pPr>
              <a:defRPr/>
            </a:pPr>
            <a:r>
              <a:rPr lang="zh-CN" altLang="en-US" sz="2400" b="1" kern="0" dirty="0">
                <a:solidFill>
                  <a:srgbClr val="C00000"/>
                </a:solidFill>
                <a:latin typeface="微软雅黑" panose="020B0503020204020204" charset="-122"/>
                <a:ea typeface="微软雅黑" panose="020B0503020204020204" charset="-122"/>
                <a:cs typeface="微软雅黑" panose="020B0503020204020204" charset="-122"/>
                <a:sym typeface="+mn-ea"/>
              </a:rPr>
              <a:t>针对本项目的润滑解决方案</a:t>
            </a:r>
            <a:endParaRPr lang="zh-CN" altLang="en-US" sz="2400" b="1" kern="0" dirty="0">
              <a:solidFill>
                <a:srgbClr val="C00000"/>
              </a:solidFill>
              <a:latin typeface="微软雅黑" panose="020B0503020204020204" charset="-122"/>
              <a:ea typeface="微软雅黑" panose="020B0503020204020204" charset="-122"/>
              <a:cs typeface="微软雅黑" panose="020B0503020204020204" charset="-122"/>
              <a:sym typeface="+mn-ea"/>
            </a:endParaRPr>
          </a:p>
        </p:txBody>
      </p:sp>
      <p:sp>
        <p:nvSpPr>
          <p:cNvPr id="4" name="文本占位符 6146"/>
          <p:cNvSpPr>
            <a:spLocks noGrp="1"/>
          </p:cNvSpPr>
          <p:nvPr/>
        </p:nvSpPr>
        <p:spPr>
          <a:xfrm>
            <a:off x="1019810" y="1009650"/>
            <a:ext cx="9384665" cy="5099050"/>
          </a:xfrm>
          <a:prstGeom prst="rect">
            <a:avLst/>
          </a:prstGeom>
        </p:spPr>
        <p:txBody>
          <a:bodyPr vert="horz" lIns="91440" tIns="45720" rIns="91440" bIns="45720" rtlCol="0" anchor="t">
            <a:noAutofit/>
          </a:bodyPr>
          <a:lstStyle>
            <a:lvl1pPr marL="228600" indent="-228600" algn="l" defTabSz="915035"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5035"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5035"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565" indent="-228600" algn="l" defTabSz="91503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503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5235" indent="-228600" algn="l" defTabSz="91503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503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635" indent="-228600" algn="l" defTabSz="91503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835" indent="-228600" algn="l" defTabSz="91503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30000"/>
              </a:lnSpc>
              <a:buNone/>
            </a:pPr>
            <a:r>
              <a:rPr lang="zh-CN" altLang="en-US" sz="1600" b="1">
                <a:solidFill>
                  <a:srgbClr val="C00000"/>
                </a:solidFill>
                <a:latin typeface="微软雅黑" panose="020B0503020204020204" charset="-122"/>
                <a:ea typeface="微软雅黑" panose="020B0503020204020204" charset="-122"/>
                <a:cs typeface="微软雅黑" panose="020B0503020204020204" charset="-122"/>
                <a:sym typeface="+mn-ea"/>
              </a:rPr>
              <a:t>第二节、设备技术方案</a:t>
            </a:r>
            <a:r>
              <a:rPr lang="zh-CN" altLang="en-US" sz="1600">
                <a:latin typeface="微软雅黑" panose="020B0503020204020204" charset="-122"/>
                <a:ea typeface="微软雅黑" panose="020B0503020204020204" charset="-122"/>
                <a:cs typeface="微软雅黑" panose="020B0503020204020204" charset="-122"/>
              </a:rPr>
              <a:t>       </a:t>
            </a:r>
            <a:endParaRPr lang="zh-CN" altLang="en-US" sz="1600">
              <a:latin typeface="微软雅黑" panose="020B0503020204020204" charset="-122"/>
              <a:ea typeface="微软雅黑" panose="020B0503020204020204" charset="-122"/>
              <a:cs typeface="微软雅黑" panose="020B0503020204020204" charset="-122"/>
            </a:endParaRPr>
          </a:p>
          <a:p>
            <a:pPr marL="0" indent="0" algn="just">
              <a:lnSpc>
                <a:spcPct val="130000"/>
              </a:lnSpc>
              <a:buNone/>
            </a:pPr>
            <a:r>
              <a:rPr lang="zh-CN" altLang="en-US" sz="1600">
                <a:latin typeface="微软雅黑" panose="020B0503020204020204" charset="-122"/>
                <a:ea typeface="微软雅黑" panose="020B0503020204020204" charset="-122"/>
                <a:cs typeface="微软雅黑" panose="020B0503020204020204" charset="-122"/>
              </a:rPr>
              <a:t>2、设备改造后系统性能保证值</a:t>
            </a:r>
            <a:endParaRPr lang="zh-CN" altLang="en-US" sz="1600">
              <a:latin typeface="微软雅黑" panose="020B0503020204020204" charset="-122"/>
              <a:ea typeface="微软雅黑" panose="020B0503020204020204" charset="-122"/>
              <a:cs typeface="微软雅黑" panose="020B0503020204020204" charset="-122"/>
            </a:endParaRPr>
          </a:p>
          <a:p>
            <a:pPr marL="0" indent="0" algn="just">
              <a:lnSpc>
                <a:spcPct val="130000"/>
              </a:lnSpc>
              <a:buNone/>
            </a:pPr>
            <a:r>
              <a:rPr lang="zh-CN" altLang="en-US" sz="1600">
                <a:latin typeface="微软雅黑" panose="020B0503020204020204" charset="-122"/>
                <a:ea typeface="微软雅黑" panose="020B0503020204020204" charset="-122"/>
                <a:cs typeface="微软雅黑" panose="020B0503020204020204" charset="-122"/>
              </a:rPr>
              <a:t>2.1、单点供油：每个点的供油量，循环时间根据实际需要任意可调，单点供油量精确到3ml。</a:t>
            </a:r>
            <a:endParaRPr lang="zh-CN" altLang="en-US" sz="1600">
              <a:latin typeface="微软雅黑" panose="020B0503020204020204" charset="-122"/>
              <a:ea typeface="微软雅黑" panose="020B0503020204020204" charset="-122"/>
              <a:cs typeface="微软雅黑" panose="020B0503020204020204" charset="-122"/>
            </a:endParaRPr>
          </a:p>
          <a:p>
            <a:pPr marL="0" indent="0" algn="just">
              <a:lnSpc>
                <a:spcPct val="130000"/>
              </a:lnSpc>
              <a:buNone/>
            </a:pPr>
            <a:r>
              <a:rPr lang="zh-CN" altLang="en-US" sz="1600">
                <a:latin typeface="微软雅黑" panose="020B0503020204020204" charset="-122"/>
                <a:ea typeface="微软雅黑" panose="020B0503020204020204" charset="-122"/>
                <a:cs typeface="微软雅黑" panose="020B0503020204020204" charset="-122"/>
              </a:rPr>
              <a:t>2.2、逐点检测：用计量传感器与电磁阀实现润滑点故障的一对一检测。堵塞点及时发现及时处理。</a:t>
            </a:r>
            <a:endParaRPr lang="zh-CN" altLang="en-US" sz="1600">
              <a:latin typeface="微软雅黑" panose="020B0503020204020204" charset="-122"/>
              <a:ea typeface="微软雅黑" panose="020B0503020204020204" charset="-122"/>
              <a:cs typeface="微软雅黑" panose="020B0503020204020204" charset="-122"/>
            </a:endParaRPr>
          </a:p>
          <a:p>
            <a:pPr marL="0" indent="0" algn="just">
              <a:lnSpc>
                <a:spcPct val="130000"/>
              </a:lnSpc>
              <a:buNone/>
            </a:pPr>
            <a:r>
              <a:rPr lang="zh-CN" altLang="en-US" sz="1600">
                <a:latin typeface="微软雅黑" panose="020B0503020204020204" charset="-122"/>
                <a:ea typeface="微软雅黑" panose="020B0503020204020204" charset="-122"/>
                <a:cs typeface="微软雅黑" panose="020B0503020204020204" charset="-122"/>
              </a:rPr>
              <a:t>2.3、保证末端供油点的供油压力，不低于5MPa。</a:t>
            </a:r>
            <a:endParaRPr lang="zh-CN" altLang="en-US" sz="1600">
              <a:latin typeface="微软雅黑" panose="020B0503020204020204" charset="-122"/>
              <a:ea typeface="微软雅黑" panose="020B0503020204020204" charset="-122"/>
              <a:cs typeface="微软雅黑" panose="020B0503020204020204" charset="-122"/>
            </a:endParaRPr>
          </a:p>
          <a:p>
            <a:pPr marL="0" indent="0" algn="just">
              <a:lnSpc>
                <a:spcPct val="130000"/>
              </a:lnSpc>
              <a:buNone/>
            </a:pPr>
            <a:r>
              <a:rPr lang="zh-CN" altLang="en-US" sz="1600">
                <a:latin typeface="微软雅黑" panose="020B0503020204020204" charset="-122"/>
                <a:ea typeface="微软雅黑" panose="020B0503020204020204" charset="-122"/>
                <a:cs typeface="微软雅黑" panose="020B0503020204020204" charset="-122"/>
              </a:rPr>
              <a:t>2.4、对油脂的要求：锥入度不低于220（25℃，150g）1/10mm 的润滑脂（NLGI0＃-2＃）和粘度等级大于N68的润滑油。</a:t>
            </a:r>
            <a:endParaRPr lang="zh-CN" altLang="en-US" sz="1600">
              <a:latin typeface="微软雅黑" panose="020B0503020204020204" charset="-122"/>
              <a:ea typeface="微软雅黑" panose="020B0503020204020204" charset="-122"/>
              <a:cs typeface="微软雅黑" panose="020B0503020204020204" charset="-122"/>
            </a:endParaRPr>
          </a:p>
          <a:p>
            <a:pPr marL="0" indent="0" algn="just">
              <a:lnSpc>
                <a:spcPct val="130000"/>
              </a:lnSpc>
              <a:buNone/>
            </a:pPr>
            <a:r>
              <a:rPr lang="zh-CN" altLang="en-US" sz="1600">
                <a:latin typeface="微软雅黑" panose="020B0503020204020204" charset="-122"/>
                <a:ea typeface="微软雅黑" panose="020B0503020204020204" charset="-122"/>
                <a:cs typeface="微软雅黑" panose="020B0503020204020204" charset="-122"/>
              </a:rPr>
              <a:t>2.5、控制系统可分为多个任意循环段，实现不同润滑点的不相同供油制度。</a:t>
            </a:r>
            <a:endParaRPr lang="zh-CN" altLang="en-US" sz="1600">
              <a:latin typeface="微软雅黑" panose="020B0503020204020204" charset="-122"/>
              <a:ea typeface="微软雅黑" panose="020B0503020204020204" charset="-122"/>
              <a:cs typeface="微软雅黑" panose="020B0503020204020204" charset="-122"/>
            </a:endParaRPr>
          </a:p>
          <a:p>
            <a:pPr marL="0" indent="0" algn="just">
              <a:lnSpc>
                <a:spcPct val="130000"/>
              </a:lnSpc>
              <a:buNone/>
            </a:pPr>
            <a:r>
              <a:rPr lang="zh-CN" altLang="en-US" sz="1600">
                <a:latin typeface="微软雅黑" panose="020B0503020204020204" charset="-122"/>
                <a:ea typeface="微软雅黑" panose="020B0503020204020204" charset="-122"/>
                <a:cs typeface="微软雅黑" panose="020B0503020204020204" charset="-122"/>
              </a:rPr>
              <a:t>2.6、系统触摸屏实时显示全部润滑点的供油状态，有故障及时报警，并记录系统的运行信息机故障信息，上位机系统可实现远程手动模式，远程手动控制检测现场任意润滑点。</a:t>
            </a:r>
            <a:endParaRPr lang="zh-CN" altLang="en-US" sz="1600">
              <a:latin typeface="微软雅黑" panose="020B0503020204020204" charset="-122"/>
              <a:ea typeface="微软雅黑" panose="020B0503020204020204" charset="-122"/>
              <a:cs typeface="微软雅黑" panose="020B0503020204020204" charset="-122"/>
            </a:endParaRPr>
          </a:p>
          <a:p>
            <a:pPr marL="0" indent="0" algn="just">
              <a:lnSpc>
                <a:spcPct val="130000"/>
              </a:lnSpc>
              <a:buNone/>
            </a:pPr>
            <a:r>
              <a:rPr lang="zh-CN" altLang="en-US" sz="1600">
                <a:latin typeface="微软雅黑" panose="020B0503020204020204" charset="-122"/>
                <a:ea typeface="微软雅黑" panose="020B0503020204020204" charset="-122"/>
                <a:cs typeface="微软雅黑" panose="020B0503020204020204" charset="-122"/>
              </a:rPr>
              <a:t>2.7、系统提供软件升级服务，通过对软件部分的不断升级，完善增加系统功能。</a:t>
            </a:r>
            <a:endParaRPr lang="zh-CN" altLang="en-US" sz="1600">
              <a:latin typeface="微软雅黑" panose="020B0503020204020204" charset="-122"/>
              <a:ea typeface="微软雅黑" panose="020B0503020204020204" charset="-122"/>
              <a:cs typeface="微软雅黑" panose="020B0503020204020204" charset="-122"/>
            </a:endParaRPr>
          </a:p>
          <a:p>
            <a:pPr marL="0" indent="0" algn="just">
              <a:lnSpc>
                <a:spcPct val="130000"/>
              </a:lnSpc>
              <a:buNone/>
            </a:pPr>
            <a:endParaRPr lang="en-US" altLang="zh-CN" sz="1600">
              <a:latin typeface="微软雅黑" panose="020B0503020204020204" charset="-122"/>
              <a:ea typeface="微软雅黑" panose="020B0503020204020204" charset="-122"/>
              <a:cs typeface="微软雅黑" panose="020B0503020204020204" charset="-122"/>
            </a:endParaRPr>
          </a:p>
          <a:p>
            <a:pPr algn="just">
              <a:lnSpc>
                <a:spcPct val="130000"/>
              </a:lnSpc>
              <a:buNone/>
            </a:pPr>
            <a:endParaRPr lang="zh-CN" altLang="en-US" sz="1600">
              <a:latin typeface="微软雅黑" panose="020B0503020204020204" charset="-122"/>
              <a:ea typeface="微软雅黑" panose="020B0503020204020204" charset="-122"/>
              <a:cs typeface="微软雅黑" panose="020B0503020204020204" charset="-122"/>
            </a:endParaRPr>
          </a:p>
          <a:p>
            <a:pPr algn="just">
              <a:lnSpc>
                <a:spcPct val="130000"/>
              </a:lnSpc>
              <a:buNone/>
            </a:pPr>
            <a:endParaRPr lang="zh-CN" altLang="en-US" sz="1600">
              <a:latin typeface="微软雅黑" panose="020B0503020204020204" charset="-122"/>
              <a:ea typeface="微软雅黑" panose="020B0503020204020204" charset="-122"/>
              <a:cs typeface="微软雅黑" panose="020B0503020204020204" charset="-122"/>
            </a:endParaRPr>
          </a:p>
          <a:p>
            <a:pPr algn="just">
              <a:lnSpc>
                <a:spcPct val="130000"/>
              </a:lnSpc>
              <a:buNone/>
            </a:pPr>
            <a:endParaRPr lang="zh-CN" altLang="en-US" sz="1600">
              <a:latin typeface="微软雅黑" panose="020B0503020204020204" charset="-122"/>
              <a:ea typeface="微软雅黑" panose="020B0503020204020204" charset="-122"/>
              <a:cs typeface="微软雅黑" panose="020B0503020204020204" charset="-122"/>
            </a:endParaRPr>
          </a:p>
          <a:p>
            <a:pPr algn="just">
              <a:lnSpc>
                <a:spcPct val="130000"/>
              </a:lnSpc>
              <a:buNone/>
            </a:pPr>
            <a:endParaRPr lang="zh-CN" altLang="en-US" sz="1600">
              <a:latin typeface="微软雅黑" panose="020B0503020204020204" charset="-122"/>
              <a:ea typeface="微软雅黑" panose="020B0503020204020204" charset="-122"/>
              <a:cs typeface="微软雅黑" panose="020B0503020204020204" charset="-122"/>
            </a:endParaRPr>
          </a:p>
          <a:p>
            <a:pPr marL="0" indent="0" algn="just">
              <a:lnSpc>
                <a:spcPct val="130000"/>
              </a:lnSpc>
              <a:buNone/>
            </a:pPr>
            <a:endParaRPr lang="zh-CN" altLang="en-US" sz="1600">
              <a:latin typeface="微软雅黑" panose="020B0503020204020204" charset="-122"/>
              <a:ea typeface="微软雅黑" panose="020B0503020204020204" charset="-122"/>
              <a:cs typeface="微软雅黑" panose="020B0503020204020204" charset="-122"/>
            </a:endParaRPr>
          </a:p>
          <a:p>
            <a:pPr algn="just">
              <a:lnSpc>
                <a:spcPct val="110000"/>
              </a:lnSpc>
              <a:buNone/>
            </a:pPr>
            <a:endParaRPr sz="1600">
              <a:latin typeface="微软雅黑" panose="020B0503020204020204" charset="-122"/>
              <a:ea typeface="微软雅黑" panose="020B0503020204020204" charset="-122"/>
              <a:cs typeface="微软雅黑" panose="020B0503020204020204" charset="-122"/>
            </a:endParaRPr>
          </a:p>
        </p:txBody>
      </p:sp>
      <p:pic>
        <p:nvPicPr>
          <p:cNvPr id="2" name="图片 1" descr="LOGO"/>
          <p:cNvPicPr>
            <a:picLocks noChangeAspect="1"/>
          </p:cNvPicPr>
          <p:nvPr/>
        </p:nvPicPr>
        <p:blipFill>
          <a:blip r:embed="rId1"/>
          <a:stretch>
            <a:fillRect/>
          </a:stretch>
        </p:blipFill>
        <p:spPr>
          <a:xfrm>
            <a:off x="10594975" y="97155"/>
            <a:ext cx="1134110" cy="586105"/>
          </a:xfrm>
          <a:prstGeom prst="rect">
            <a:avLst/>
          </a:prstGeom>
        </p:spPr>
      </p:pic>
      <p:grpSp>
        <p:nvGrpSpPr>
          <p:cNvPr id="5" name="组合 4"/>
          <p:cNvGrpSpPr/>
          <p:nvPr/>
        </p:nvGrpSpPr>
        <p:grpSpPr>
          <a:xfrm>
            <a:off x="280670" y="377190"/>
            <a:ext cx="681990" cy="288925"/>
            <a:chOff x="289" y="460"/>
            <a:chExt cx="1389" cy="588"/>
          </a:xfrm>
        </p:grpSpPr>
        <p:grpSp>
          <p:nvGrpSpPr>
            <p:cNvPr id="6" name="组合 5"/>
            <p:cNvGrpSpPr/>
            <p:nvPr/>
          </p:nvGrpSpPr>
          <p:grpSpPr>
            <a:xfrm rot="18900000">
              <a:off x="1062" y="460"/>
              <a:ext cx="616" cy="584"/>
              <a:chOff x="9851" y="5951"/>
              <a:chExt cx="972" cy="922"/>
            </a:xfrm>
          </p:grpSpPr>
          <p:sp>
            <p:nvSpPr>
              <p:cNvPr id="7" name="矩形 6"/>
              <p:cNvSpPr/>
              <p:nvPr/>
            </p:nvSpPr>
            <p:spPr>
              <a:xfrm>
                <a:off x="10061" y="6161"/>
                <a:ext cx="762" cy="712"/>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8" name="矩形 7"/>
              <p:cNvSpPr/>
              <p:nvPr/>
            </p:nvSpPr>
            <p:spPr>
              <a:xfrm>
                <a:off x="9851" y="5951"/>
                <a:ext cx="762" cy="7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nvGrpSpPr>
            <p:cNvPr id="9" name="组合 8"/>
            <p:cNvGrpSpPr/>
            <p:nvPr/>
          </p:nvGrpSpPr>
          <p:grpSpPr>
            <a:xfrm rot="18900000">
              <a:off x="680" y="460"/>
              <a:ext cx="616" cy="584"/>
              <a:chOff x="9851" y="5951"/>
              <a:chExt cx="972" cy="922"/>
            </a:xfrm>
          </p:grpSpPr>
          <p:sp>
            <p:nvSpPr>
              <p:cNvPr id="10" name="矩形 9"/>
              <p:cNvSpPr/>
              <p:nvPr/>
            </p:nvSpPr>
            <p:spPr>
              <a:xfrm>
                <a:off x="10061" y="6161"/>
                <a:ext cx="762" cy="712"/>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1" name="矩形 10"/>
              <p:cNvSpPr/>
              <p:nvPr/>
            </p:nvSpPr>
            <p:spPr>
              <a:xfrm>
                <a:off x="9851" y="5951"/>
                <a:ext cx="762" cy="7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nvGrpSpPr>
            <p:cNvPr id="12" name="组合 11"/>
            <p:cNvGrpSpPr/>
            <p:nvPr/>
          </p:nvGrpSpPr>
          <p:grpSpPr>
            <a:xfrm rot="18900000">
              <a:off x="289" y="464"/>
              <a:ext cx="616" cy="584"/>
              <a:chOff x="9851" y="5951"/>
              <a:chExt cx="972" cy="922"/>
            </a:xfrm>
          </p:grpSpPr>
          <p:sp>
            <p:nvSpPr>
              <p:cNvPr id="13" name="矩形 12"/>
              <p:cNvSpPr/>
              <p:nvPr/>
            </p:nvSpPr>
            <p:spPr>
              <a:xfrm>
                <a:off x="10061" y="6161"/>
                <a:ext cx="762" cy="712"/>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4" name="矩形 13"/>
              <p:cNvSpPr/>
              <p:nvPr/>
            </p:nvSpPr>
            <p:spPr>
              <a:xfrm>
                <a:off x="9851" y="5951"/>
                <a:ext cx="762" cy="7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sp>
        <p:nvSpPr>
          <p:cNvPr id="15" name="矩形 14"/>
          <p:cNvSpPr/>
          <p:nvPr/>
        </p:nvSpPr>
        <p:spPr>
          <a:xfrm>
            <a:off x="1044575" y="775335"/>
            <a:ext cx="10800080" cy="144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17" name="图片 16" descr="图片1"/>
          <p:cNvPicPr>
            <a:picLocks noChangeAspect="1"/>
          </p:cNvPicPr>
          <p:nvPr/>
        </p:nvPicPr>
        <p:blipFill>
          <a:blip r:embed="rId2"/>
          <a:stretch>
            <a:fillRect/>
          </a:stretch>
        </p:blipFill>
        <p:spPr>
          <a:xfrm>
            <a:off x="8112760" y="56515"/>
            <a:ext cx="2542540" cy="77152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000" advTm="10000">
        <p:cover/>
      </p:transition>
    </mc:Choice>
    <mc:Fallback>
      <p:transition spd="slow" advTm="10000">
        <p:cov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1" fill="hold" grpId="0" nodeType="after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500" fill="hold"/>
                                        <p:tgtEl>
                                          <p:spTgt spid="15"/>
                                        </p:tgtEl>
                                        <p:attrNameLst>
                                          <p:attrName>ppt_x</p:attrName>
                                        </p:attrNameLst>
                                      </p:cBhvr>
                                      <p:tavLst>
                                        <p:tav tm="0">
                                          <p:val>
                                            <p:strVal val="#ppt_x"/>
                                          </p:val>
                                        </p:tav>
                                        <p:tav tm="100000">
                                          <p:val>
                                            <p:strVal val="#ppt_x"/>
                                          </p:val>
                                        </p:tav>
                                      </p:tavLst>
                                    </p:anim>
                                    <p:anim calcmode="lin" valueType="num">
                                      <p:cBhvr additive="base">
                                        <p:cTn id="13" dur="500" fill="hold"/>
                                        <p:tgtEl>
                                          <p:spTgt spid="15"/>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22" presetClass="entr" presetSubtype="4" fill="hold" grpId="0" nodeType="afterEffect">
                                  <p:stCondLst>
                                    <p:cond delay="0"/>
                                  </p:stCondLst>
                                  <p:childTnLst>
                                    <p:set>
                                      <p:cBhvr>
                                        <p:cTn id="16" dur="1" fill="hold">
                                          <p:stCondLst>
                                            <p:cond delay="0"/>
                                          </p:stCondLst>
                                        </p:cTn>
                                        <p:tgtEl>
                                          <p:spTgt spid="41"/>
                                        </p:tgtEl>
                                        <p:attrNameLst>
                                          <p:attrName>style.visibility</p:attrName>
                                        </p:attrNameLst>
                                      </p:cBhvr>
                                      <p:to>
                                        <p:strVal val="visible"/>
                                      </p:to>
                                    </p:set>
                                    <p:animEffect transition="in" filter="wipe(down)">
                                      <p:cBhvr>
                                        <p:cTn id="17" dur="500"/>
                                        <p:tgtEl>
                                          <p:spTgt spid="41"/>
                                        </p:tgtEl>
                                      </p:cBhvr>
                                    </p:animEffect>
                                  </p:childTnLst>
                                </p:cTn>
                              </p:par>
                            </p:childTnLst>
                          </p:cTn>
                        </p:par>
                        <p:par>
                          <p:cTn id="18" fill="hold">
                            <p:stCondLst>
                              <p:cond delay="1500"/>
                            </p:stCondLst>
                            <p:childTnLst>
                              <p:par>
                                <p:cTn id="19" presetID="10" presetClass="entr" presetSubtype="0" fill="hold" nodeType="after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500"/>
                                        <p:tgtEl>
                                          <p:spTgt spid="17"/>
                                        </p:tgtEl>
                                      </p:cBhvr>
                                    </p:animEffect>
                                  </p:childTnLst>
                                </p:cTn>
                              </p:par>
                            </p:childTnLst>
                          </p:cTn>
                        </p:par>
                        <p:par>
                          <p:cTn id="22" fill="hold">
                            <p:stCondLst>
                              <p:cond delay="2000"/>
                            </p:stCondLst>
                            <p:childTnLst>
                              <p:par>
                                <p:cTn id="23" presetID="2" presetClass="entr" presetSubtype="2" fill="hold" nodeType="after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additive="base">
                                        <p:cTn id="25" dur="500" fill="hold"/>
                                        <p:tgtEl>
                                          <p:spTgt spid="2"/>
                                        </p:tgtEl>
                                        <p:attrNameLst>
                                          <p:attrName>ppt_x</p:attrName>
                                        </p:attrNameLst>
                                      </p:cBhvr>
                                      <p:tavLst>
                                        <p:tav tm="0">
                                          <p:val>
                                            <p:strVal val="1+#ppt_w/2"/>
                                          </p:val>
                                        </p:tav>
                                        <p:tav tm="100000">
                                          <p:val>
                                            <p:strVal val="#ppt_x"/>
                                          </p:val>
                                        </p:tav>
                                      </p:tavLst>
                                    </p:anim>
                                    <p:anim calcmode="lin" valueType="num">
                                      <p:cBhvr additive="base">
                                        <p:cTn id="26" dur="500" fill="hold"/>
                                        <p:tgtEl>
                                          <p:spTgt spid="2"/>
                                        </p:tgtEl>
                                        <p:attrNameLst>
                                          <p:attrName>ppt_y</p:attrName>
                                        </p:attrNameLst>
                                      </p:cBhvr>
                                      <p:tavLst>
                                        <p:tav tm="0">
                                          <p:val>
                                            <p:strVal val="#ppt_y"/>
                                          </p:val>
                                        </p:tav>
                                        <p:tav tm="100000">
                                          <p:val>
                                            <p:strVal val="#ppt_y"/>
                                          </p:val>
                                        </p:tav>
                                      </p:tavLst>
                                    </p:anim>
                                  </p:childTnLst>
                                </p:cTn>
                              </p:par>
                            </p:childTnLst>
                          </p:cTn>
                        </p:par>
                        <p:par>
                          <p:cTn id="27" fill="hold">
                            <p:stCondLst>
                              <p:cond delay="2500"/>
                            </p:stCondLst>
                            <p:childTnLst>
                              <p:par>
                                <p:cTn id="28" presetID="10" presetClass="entr" presetSubtype="0" fill="hold" grpId="0" nodeType="after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fade">
                                      <p:cBhvr>
                                        <p:cTn id="3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15" grpId="0" bldLvl="0" animBg="1"/>
      <p:bldP spid="4"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文本框 40"/>
          <p:cNvSpPr txBox="1"/>
          <p:nvPr/>
        </p:nvSpPr>
        <p:spPr>
          <a:xfrm>
            <a:off x="1170940" y="290830"/>
            <a:ext cx="4918075" cy="460375"/>
          </a:xfrm>
          <a:prstGeom prst="rect">
            <a:avLst/>
          </a:prstGeom>
          <a:noFill/>
        </p:spPr>
        <p:txBody>
          <a:bodyPr wrap="square" rtlCol="0">
            <a:spAutoFit/>
          </a:bodyPr>
          <a:p>
            <a:pPr>
              <a:defRPr/>
            </a:pPr>
            <a:r>
              <a:rPr lang="zh-CN" altLang="en-US" sz="2400" b="1" kern="0" dirty="0">
                <a:solidFill>
                  <a:srgbClr val="C00000"/>
                </a:solidFill>
                <a:latin typeface="微软雅黑" panose="020B0503020204020204" charset="-122"/>
                <a:ea typeface="微软雅黑" panose="020B0503020204020204" charset="-122"/>
                <a:cs typeface="微软雅黑" panose="020B0503020204020204" charset="-122"/>
                <a:sym typeface="+mn-ea"/>
              </a:rPr>
              <a:t>针对本项目的润滑解决方案</a:t>
            </a:r>
            <a:endParaRPr lang="zh-CN" altLang="en-US" sz="2400" b="1" kern="0" dirty="0">
              <a:solidFill>
                <a:srgbClr val="C00000"/>
              </a:solidFill>
              <a:latin typeface="微软雅黑" panose="020B0503020204020204" charset="-122"/>
              <a:ea typeface="微软雅黑" panose="020B0503020204020204" charset="-122"/>
              <a:cs typeface="微软雅黑" panose="020B0503020204020204" charset="-122"/>
              <a:sym typeface="+mn-ea"/>
            </a:endParaRPr>
          </a:p>
        </p:txBody>
      </p:sp>
      <p:sp>
        <p:nvSpPr>
          <p:cNvPr id="4" name="文本占位符 6146"/>
          <p:cNvSpPr>
            <a:spLocks noGrp="1"/>
          </p:cNvSpPr>
          <p:nvPr/>
        </p:nvSpPr>
        <p:spPr>
          <a:xfrm>
            <a:off x="1019810" y="1009650"/>
            <a:ext cx="9384665" cy="5366385"/>
          </a:xfrm>
          <a:prstGeom prst="rect">
            <a:avLst/>
          </a:prstGeom>
        </p:spPr>
        <p:txBody>
          <a:bodyPr vert="horz" lIns="91440" tIns="45720" rIns="91440" bIns="45720" rtlCol="0" anchor="t">
            <a:noAutofit/>
          </a:bodyPr>
          <a:lstStyle>
            <a:lvl1pPr marL="228600" indent="-228600" algn="l" defTabSz="915035"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5035"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5035"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565" indent="-228600" algn="l" defTabSz="91503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503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5235" indent="-228600" algn="l" defTabSz="91503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503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635" indent="-228600" algn="l" defTabSz="91503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835" indent="-228600" algn="l" defTabSz="91503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20000"/>
              </a:lnSpc>
              <a:buNone/>
            </a:pPr>
            <a:r>
              <a:rPr lang="zh-CN" altLang="en-US" sz="1600" b="1">
                <a:solidFill>
                  <a:srgbClr val="C00000"/>
                </a:solidFill>
                <a:latin typeface="微软雅黑" panose="020B0503020204020204" charset="-122"/>
                <a:ea typeface="微软雅黑" panose="020B0503020204020204" charset="-122"/>
                <a:cs typeface="微软雅黑" panose="020B0503020204020204" charset="-122"/>
                <a:sym typeface="+mn-ea"/>
              </a:rPr>
              <a:t>第三节、SR/ZNRH智能分布式润滑系统介绍</a:t>
            </a:r>
            <a:r>
              <a:rPr lang="zh-CN" altLang="en-US" sz="1600">
                <a:latin typeface="微软雅黑" panose="020B0503020204020204" charset="-122"/>
                <a:ea typeface="微软雅黑" panose="020B0503020204020204" charset="-122"/>
                <a:cs typeface="微软雅黑" panose="020B0503020204020204" charset="-122"/>
              </a:rPr>
              <a:t>       </a:t>
            </a:r>
            <a:endParaRPr lang="zh-CN" altLang="en-US" sz="1600">
              <a:latin typeface="微软雅黑" panose="020B0503020204020204" charset="-122"/>
              <a:ea typeface="微软雅黑" panose="020B0503020204020204" charset="-122"/>
              <a:cs typeface="微软雅黑" panose="020B0503020204020204" charset="-122"/>
            </a:endParaRPr>
          </a:p>
          <a:p>
            <a:pPr marL="0" indent="0" algn="just">
              <a:lnSpc>
                <a:spcPct val="120000"/>
              </a:lnSpc>
              <a:buNone/>
            </a:pPr>
            <a:r>
              <a:rPr lang="zh-CN" altLang="en-US" sz="1600" b="1">
                <a:latin typeface="微软雅黑" panose="020B0503020204020204" charset="-122"/>
                <a:ea typeface="微软雅黑" panose="020B0503020204020204" charset="-122"/>
                <a:cs typeface="微软雅黑" panose="020B0503020204020204" charset="-122"/>
              </a:rPr>
              <a:t>1、系统组成</a:t>
            </a:r>
            <a:endParaRPr lang="zh-CN" altLang="en-US" sz="1600">
              <a:latin typeface="微软雅黑" panose="020B0503020204020204" charset="-122"/>
              <a:ea typeface="微软雅黑" panose="020B0503020204020204" charset="-122"/>
              <a:cs typeface="微软雅黑" panose="020B0503020204020204" charset="-122"/>
            </a:endParaRPr>
          </a:p>
          <a:p>
            <a:pPr marL="0" indent="0" algn="just">
              <a:lnSpc>
                <a:spcPct val="120000"/>
              </a:lnSpc>
              <a:buNone/>
            </a:pPr>
            <a:r>
              <a:rPr lang="zh-CN" altLang="en-US" sz="1600">
                <a:latin typeface="微软雅黑" panose="020B0503020204020204" charset="-122"/>
                <a:ea typeface="微软雅黑" panose="020B0503020204020204" charset="-122"/>
                <a:cs typeface="微软雅黑" panose="020B0503020204020204" charset="-122"/>
              </a:rPr>
              <a:t>SR/ZNRH型智能干油润滑系统包含HMI监视系统、补脂站、润滑站、定量电磁给油装置、线路、管路管件等几部分组成，各部分都是模块化系统，系统的最终执行单元是定量电磁给油集成，以下各部分的功能：</a:t>
            </a:r>
            <a:endParaRPr lang="zh-CN" altLang="en-US" sz="1600">
              <a:latin typeface="微软雅黑" panose="020B0503020204020204" charset="-122"/>
              <a:ea typeface="微软雅黑" panose="020B0503020204020204" charset="-122"/>
              <a:cs typeface="微软雅黑" panose="020B0503020204020204" charset="-122"/>
            </a:endParaRPr>
          </a:p>
          <a:p>
            <a:pPr marL="0" indent="0" algn="just">
              <a:lnSpc>
                <a:spcPct val="120000"/>
              </a:lnSpc>
              <a:buNone/>
            </a:pPr>
            <a:r>
              <a:rPr lang="zh-CN" altLang="en-US" sz="1600">
                <a:latin typeface="微软雅黑" panose="020B0503020204020204" charset="-122"/>
                <a:ea typeface="微软雅黑" panose="020B0503020204020204" charset="-122"/>
                <a:cs typeface="微软雅黑" panose="020B0503020204020204" charset="-122"/>
              </a:rPr>
              <a:t>1.1 HMI监视系统:通过人机界面操作员可监视并操作现场的润滑系统。</a:t>
            </a:r>
            <a:endParaRPr lang="zh-CN" altLang="en-US" sz="1600">
              <a:latin typeface="微软雅黑" panose="020B0503020204020204" charset="-122"/>
              <a:ea typeface="微软雅黑" panose="020B0503020204020204" charset="-122"/>
              <a:cs typeface="微软雅黑" panose="020B0503020204020204" charset="-122"/>
            </a:endParaRPr>
          </a:p>
          <a:p>
            <a:pPr marL="0" indent="0" algn="just">
              <a:lnSpc>
                <a:spcPct val="120000"/>
              </a:lnSpc>
              <a:buNone/>
            </a:pPr>
            <a:r>
              <a:rPr lang="zh-CN" altLang="en-US" sz="1600">
                <a:latin typeface="微软雅黑" panose="020B0503020204020204" charset="-122"/>
                <a:ea typeface="微软雅黑" panose="020B0503020204020204" charset="-122"/>
                <a:cs typeface="微软雅黑" panose="020B0503020204020204" charset="-122"/>
              </a:rPr>
              <a:t>1.2 补脂站：补脂站主要是用来补充各个集成润滑站的润滑脂需求。</a:t>
            </a:r>
            <a:endParaRPr lang="zh-CN" altLang="en-US" sz="1600">
              <a:latin typeface="微软雅黑" panose="020B0503020204020204" charset="-122"/>
              <a:ea typeface="微软雅黑" panose="020B0503020204020204" charset="-122"/>
              <a:cs typeface="微软雅黑" panose="020B0503020204020204" charset="-122"/>
            </a:endParaRPr>
          </a:p>
          <a:p>
            <a:pPr marL="0" indent="0" algn="just">
              <a:lnSpc>
                <a:spcPct val="120000"/>
              </a:lnSpc>
              <a:buNone/>
            </a:pPr>
            <a:r>
              <a:rPr lang="zh-CN" altLang="en-US" sz="1600">
                <a:latin typeface="微软雅黑" panose="020B0503020204020204" charset="-122"/>
                <a:ea typeface="微软雅黑" panose="020B0503020204020204" charset="-122"/>
                <a:cs typeface="微软雅黑" panose="020B0503020204020204" charset="-122"/>
              </a:rPr>
              <a:t>1.3 润滑站：润滑站由高压柱塞泵、称重集成、压力传感器、控制柜等几部分组成，润滑站为系统的核心单元，主要作用是提供动力源和指挥各个润滑点工作，收集润滑点工作状态，同事承载着与上位机通讯及与主机的连锁，当润滑泵油位低时发送信号到补脂站开始给润滑泵加油，润滑泵是管道压力的动力源，当管道压力低时润滑泵开始启动，当管道压力高时润滑泵停止运行，控制柜是整个润滑系统的核心单元，控制着润滑点的运行及状态的收集，同时也对润滑站、补脂站及传感器实时监测，按照既定的逻辑程序执行。</a:t>
            </a:r>
            <a:endParaRPr lang="zh-CN" altLang="en-US" sz="1600">
              <a:latin typeface="微软雅黑" panose="020B0503020204020204" charset="-122"/>
              <a:ea typeface="微软雅黑" panose="020B0503020204020204" charset="-122"/>
              <a:cs typeface="微软雅黑" panose="020B0503020204020204" charset="-122"/>
            </a:endParaRPr>
          </a:p>
          <a:p>
            <a:pPr marL="0" indent="0" algn="just">
              <a:lnSpc>
                <a:spcPct val="120000"/>
              </a:lnSpc>
              <a:buNone/>
            </a:pPr>
            <a:r>
              <a:rPr lang="zh-CN" altLang="en-US" sz="1600">
                <a:latin typeface="微软雅黑" panose="020B0503020204020204" charset="-122"/>
                <a:ea typeface="微软雅黑" panose="020B0503020204020204" charset="-122"/>
                <a:cs typeface="微软雅黑" panose="020B0503020204020204" charset="-122"/>
              </a:rPr>
              <a:t>1.4 定量电磁给油器装置，由计量装置、电磁阀和智能信息处理模块组成,电磁阀是给油的执行单元,由智能信息处理模块控制并收集传感器信息， 并将工作状态反馈给主控系统。</a:t>
            </a:r>
            <a:endParaRPr lang="zh-CN" altLang="en-US" sz="1600">
              <a:latin typeface="微软雅黑" panose="020B0503020204020204" charset="-122"/>
              <a:ea typeface="微软雅黑" panose="020B0503020204020204" charset="-122"/>
              <a:cs typeface="微软雅黑" panose="020B0503020204020204" charset="-122"/>
            </a:endParaRPr>
          </a:p>
          <a:p>
            <a:pPr algn="just">
              <a:lnSpc>
                <a:spcPct val="120000"/>
              </a:lnSpc>
              <a:buNone/>
            </a:pPr>
            <a:endParaRPr lang="zh-CN" altLang="en-US" sz="1600">
              <a:latin typeface="微软雅黑" panose="020B0503020204020204" charset="-122"/>
              <a:ea typeface="微软雅黑" panose="020B0503020204020204" charset="-122"/>
              <a:cs typeface="微软雅黑" panose="020B0503020204020204" charset="-122"/>
            </a:endParaRPr>
          </a:p>
          <a:p>
            <a:pPr algn="just">
              <a:lnSpc>
                <a:spcPct val="120000"/>
              </a:lnSpc>
              <a:buNone/>
            </a:pPr>
            <a:endParaRPr lang="zh-CN" altLang="en-US" sz="1600">
              <a:latin typeface="微软雅黑" panose="020B0503020204020204" charset="-122"/>
              <a:ea typeface="微软雅黑" panose="020B0503020204020204" charset="-122"/>
              <a:cs typeface="微软雅黑" panose="020B0503020204020204" charset="-122"/>
            </a:endParaRPr>
          </a:p>
          <a:p>
            <a:pPr algn="just">
              <a:lnSpc>
                <a:spcPct val="120000"/>
              </a:lnSpc>
              <a:buNone/>
            </a:pPr>
            <a:endParaRPr lang="zh-CN" altLang="en-US" sz="1600">
              <a:latin typeface="微软雅黑" panose="020B0503020204020204" charset="-122"/>
              <a:ea typeface="微软雅黑" panose="020B0503020204020204" charset="-122"/>
              <a:cs typeface="微软雅黑" panose="020B0503020204020204" charset="-122"/>
            </a:endParaRPr>
          </a:p>
          <a:p>
            <a:pPr algn="just">
              <a:lnSpc>
                <a:spcPct val="120000"/>
              </a:lnSpc>
              <a:buNone/>
            </a:pPr>
            <a:endParaRPr lang="zh-CN" altLang="en-US" sz="1600">
              <a:latin typeface="微软雅黑" panose="020B0503020204020204" charset="-122"/>
              <a:ea typeface="微软雅黑" panose="020B0503020204020204" charset="-122"/>
              <a:cs typeface="微软雅黑" panose="020B0503020204020204" charset="-122"/>
            </a:endParaRPr>
          </a:p>
          <a:p>
            <a:pPr marL="0" indent="0" algn="just">
              <a:lnSpc>
                <a:spcPct val="120000"/>
              </a:lnSpc>
              <a:buNone/>
            </a:pPr>
            <a:endParaRPr lang="zh-CN" altLang="en-US" sz="1600">
              <a:latin typeface="微软雅黑" panose="020B0503020204020204" charset="-122"/>
              <a:ea typeface="微软雅黑" panose="020B0503020204020204" charset="-122"/>
              <a:cs typeface="微软雅黑" panose="020B0503020204020204" charset="-122"/>
            </a:endParaRPr>
          </a:p>
          <a:p>
            <a:pPr algn="just">
              <a:lnSpc>
                <a:spcPct val="110000"/>
              </a:lnSpc>
              <a:buNone/>
            </a:pPr>
            <a:endParaRPr sz="1600">
              <a:latin typeface="微软雅黑" panose="020B0503020204020204" charset="-122"/>
              <a:ea typeface="微软雅黑" panose="020B0503020204020204" charset="-122"/>
              <a:cs typeface="微软雅黑" panose="020B0503020204020204" charset="-122"/>
            </a:endParaRPr>
          </a:p>
        </p:txBody>
      </p:sp>
      <p:pic>
        <p:nvPicPr>
          <p:cNvPr id="2" name="图片 1" descr="LOGO"/>
          <p:cNvPicPr>
            <a:picLocks noChangeAspect="1"/>
          </p:cNvPicPr>
          <p:nvPr/>
        </p:nvPicPr>
        <p:blipFill>
          <a:blip r:embed="rId1"/>
          <a:stretch>
            <a:fillRect/>
          </a:stretch>
        </p:blipFill>
        <p:spPr>
          <a:xfrm>
            <a:off x="10594975" y="97155"/>
            <a:ext cx="1134110" cy="586105"/>
          </a:xfrm>
          <a:prstGeom prst="rect">
            <a:avLst/>
          </a:prstGeom>
        </p:spPr>
      </p:pic>
      <p:grpSp>
        <p:nvGrpSpPr>
          <p:cNvPr id="5" name="组合 4"/>
          <p:cNvGrpSpPr/>
          <p:nvPr/>
        </p:nvGrpSpPr>
        <p:grpSpPr>
          <a:xfrm>
            <a:off x="280670" y="377190"/>
            <a:ext cx="681990" cy="288925"/>
            <a:chOff x="289" y="460"/>
            <a:chExt cx="1389" cy="588"/>
          </a:xfrm>
        </p:grpSpPr>
        <p:grpSp>
          <p:nvGrpSpPr>
            <p:cNvPr id="6" name="组合 5"/>
            <p:cNvGrpSpPr/>
            <p:nvPr/>
          </p:nvGrpSpPr>
          <p:grpSpPr>
            <a:xfrm rot="18900000">
              <a:off x="1062" y="460"/>
              <a:ext cx="616" cy="584"/>
              <a:chOff x="9851" y="5951"/>
              <a:chExt cx="972" cy="922"/>
            </a:xfrm>
          </p:grpSpPr>
          <p:sp>
            <p:nvSpPr>
              <p:cNvPr id="7" name="矩形 6"/>
              <p:cNvSpPr/>
              <p:nvPr/>
            </p:nvSpPr>
            <p:spPr>
              <a:xfrm>
                <a:off x="10061" y="6161"/>
                <a:ext cx="762" cy="712"/>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8" name="矩形 7"/>
              <p:cNvSpPr/>
              <p:nvPr/>
            </p:nvSpPr>
            <p:spPr>
              <a:xfrm>
                <a:off x="9851" y="5951"/>
                <a:ext cx="762" cy="7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nvGrpSpPr>
            <p:cNvPr id="9" name="组合 8"/>
            <p:cNvGrpSpPr/>
            <p:nvPr/>
          </p:nvGrpSpPr>
          <p:grpSpPr>
            <a:xfrm rot="18900000">
              <a:off x="680" y="460"/>
              <a:ext cx="616" cy="584"/>
              <a:chOff x="9851" y="5951"/>
              <a:chExt cx="972" cy="922"/>
            </a:xfrm>
          </p:grpSpPr>
          <p:sp>
            <p:nvSpPr>
              <p:cNvPr id="10" name="矩形 9"/>
              <p:cNvSpPr/>
              <p:nvPr/>
            </p:nvSpPr>
            <p:spPr>
              <a:xfrm>
                <a:off x="10061" y="6161"/>
                <a:ext cx="762" cy="712"/>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1" name="矩形 10"/>
              <p:cNvSpPr/>
              <p:nvPr/>
            </p:nvSpPr>
            <p:spPr>
              <a:xfrm>
                <a:off x="9851" y="5951"/>
                <a:ext cx="762" cy="7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nvGrpSpPr>
            <p:cNvPr id="12" name="组合 11"/>
            <p:cNvGrpSpPr/>
            <p:nvPr/>
          </p:nvGrpSpPr>
          <p:grpSpPr>
            <a:xfrm rot="18900000">
              <a:off x="289" y="464"/>
              <a:ext cx="616" cy="584"/>
              <a:chOff x="9851" y="5951"/>
              <a:chExt cx="972" cy="922"/>
            </a:xfrm>
          </p:grpSpPr>
          <p:sp>
            <p:nvSpPr>
              <p:cNvPr id="13" name="矩形 12"/>
              <p:cNvSpPr/>
              <p:nvPr/>
            </p:nvSpPr>
            <p:spPr>
              <a:xfrm>
                <a:off x="10061" y="6161"/>
                <a:ext cx="762" cy="712"/>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4" name="矩形 13"/>
              <p:cNvSpPr/>
              <p:nvPr/>
            </p:nvSpPr>
            <p:spPr>
              <a:xfrm>
                <a:off x="9851" y="5951"/>
                <a:ext cx="762" cy="7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sp>
        <p:nvSpPr>
          <p:cNvPr id="15" name="矩形 14"/>
          <p:cNvSpPr/>
          <p:nvPr/>
        </p:nvSpPr>
        <p:spPr>
          <a:xfrm>
            <a:off x="1044575" y="775335"/>
            <a:ext cx="10800080" cy="144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17" name="图片 16" descr="图片1"/>
          <p:cNvPicPr>
            <a:picLocks noChangeAspect="1"/>
          </p:cNvPicPr>
          <p:nvPr/>
        </p:nvPicPr>
        <p:blipFill>
          <a:blip r:embed="rId2"/>
          <a:stretch>
            <a:fillRect/>
          </a:stretch>
        </p:blipFill>
        <p:spPr>
          <a:xfrm>
            <a:off x="8112760" y="56515"/>
            <a:ext cx="2542540" cy="77152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000" advTm="10000">
        <p:cover/>
      </p:transition>
    </mc:Choice>
    <mc:Fallback>
      <p:transition spd="slow" advTm="10000">
        <p:cov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1" fill="hold" grpId="0" nodeType="after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500" fill="hold"/>
                                        <p:tgtEl>
                                          <p:spTgt spid="15"/>
                                        </p:tgtEl>
                                        <p:attrNameLst>
                                          <p:attrName>ppt_x</p:attrName>
                                        </p:attrNameLst>
                                      </p:cBhvr>
                                      <p:tavLst>
                                        <p:tav tm="0">
                                          <p:val>
                                            <p:strVal val="#ppt_x"/>
                                          </p:val>
                                        </p:tav>
                                        <p:tav tm="100000">
                                          <p:val>
                                            <p:strVal val="#ppt_x"/>
                                          </p:val>
                                        </p:tav>
                                      </p:tavLst>
                                    </p:anim>
                                    <p:anim calcmode="lin" valueType="num">
                                      <p:cBhvr additive="base">
                                        <p:cTn id="13" dur="500" fill="hold"/>
                                        <p:tgtEl>
                                          <p:spTgt spid="15"/>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22" presetClass="entr" presetSubtype="4" fill="hold" grpId="0" nodeType="afterEffect">
                                  <p:stCondLst>
                                    <p:cond delay="0"/>
                                  </p:stCondLst>
                                  <p:childTnLst>
                                    <p:set>
                                      <p:cBhvr>
                                        <p:cTn id="16" dur="1" fill="hold">
                                          <p:stCondLst>
                                            <p:cond delay="0"/>
                                          </p:stCondLst>
                                        </p:cTn>
                                        <p:tgtEl>
                                          <p:spTgt spid="41"/>
                                        </p:tgtEl>
                                        <p:attrNameLst>
                                          <p:attrName>style.visibility</p:attrName>
                                        </p:attrNameLst>
                                      </p:cBhvr>
                                      <p:to>
                                        <p:strVal val="visible"/>
                                      </p:to>
                                    </p:set>
                                    <p:animEffect transition="in" filter="wipe(down)">
                                      <p:cBhvr>
                                        <p:cTn id="17" dur="500"/>
                                        <p:tgtEl>
                                          <p:spTgt spid="41"/>
                                        </p:tgtEl>
                                      </p:cBhvr>
                                    </p:animEffect>
                                  </p:childTnLst>
                                </p:cTn>
                              </p:par>
                            </p:childTnLst>
                          </p:cTn>
                        </p:par>
                        <p:par>
                          <p:cTn id="18" fill="hold">
                            <p:stCondLst>
                              <p:cond delay="1500"/>
                            </p:stCondLst>
                            <p:childTnLst>
                              <p:par>
                                <p:cTn id="19" presetID="10" presetClass="entr" presetSubtype="0" fill="hold" nodeType="after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500"/>
                                        <p:tgtEl>
                                          <p:spTgt spid="17"/>
                                        </p:tgtEl>
                                      </p:cBhvr>
                                    </p:animEffect>
                                  </p:childTnLst>
                                </p:cTn>
                              </p:par>
                            </p:childTnLst>
                          </p:cTn>
                        </p:par>
                        <p:par>
                          <p:cTn id="22" fill="hold">
                            <p:stCondLst>
                              <p:cond delay="2000"/>
                            </p:stCondLst>
                            <p:childTnLst>
                              <p:par>
                                <p:cTn id="23" presetID="2" presetClass="entr" presetSubtype="2" fill="hold" nodeType="after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additive="base">
                                        <p:cTn id="25" dur="500" fill="hold"/>
                                        <p:tgtEl>
                                          <p:spTgt spid="2"/>
                                        </p:tgtEl>
                                        <p:attrNameLst>
                                          <p:attrName>ppt_x</p:attrName>
                                        </p:attrNameLst>
                                      </p:cBhvr>
                                      <p:tavLst>
                                        <p:tav tm="0">
                                          <p:val>
                                            <p:strVal val="1+#ppt_w/2"/>
                                          </p:val>
                                        </p:tav>
                                        <p:tav tm="100000">
                                          <p:val>
                                            <p:strVal val="#ppt_x"/>
                                          </p:val>
                                        </p:tav>
                                      </p:tavLst>
                                    </p:anim>
                                    <p:anim calcmode="lin" valueType="num">
                                      <p:cBhvr additive="base">
                                        <p:cTn id="26" dur="500" fill="hold"/>
                                        <p:tgtEl>
                                          <p:spTgt spid="2"/>
                                        </p:tgtEl>
                                        <p:attrNameLst>
                                          <p:attrName>ppt_y</p:attrName>
                                        </p:attrNameLst>
                                      </p:cBhvr>
                                      <p:tavLst>
                                        <p:tav tm="0">
                                          <p:val>
                                            <p:strVal val="#ppt_y"/>
                                          </p:val>
                                        </p:tav>
                                        <p:tav tm="100000">
                                          <p:val>
                                            <p:strVal val="#ppt_y"/>
                                          </p:val>
                                        </p:tav>
                                      </p:tavLst>
                                    </p:anim>
                                  </p:childTnLst>
                                </p:cTn>
                              </p:par>
                            </p:childTnLst>
                          </p:cTn>
                        </p:par>
                        <p:par>
                          <p:cTn id="27" fill="hold">
                            <p:stCondLst>
                              <p:cond delay="2500"/>
                            </p:stCondLst>
                            <p:childTnLst>
                              <p:par>
                                <p:cTn id="28" presetID="10" presetClass="entr" presetSubtype="0" fill="hold" grpId="0" nodeType="after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fade">
                                      <p:cBhvr>
                                        <p:cTn id="3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15" grpId="0" bldLvl="0" animBg="1"/>
      <p:bldP spid="4"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文本框 40"/>
          <p:cNvSpPr txBox="1"/>
          <p:nvPr/>
        </p:nvSpPr>
        <p:spPr>
          <a:xfrm>
            <a:off x="1170940" y="290830"/>
            <a:ext cx="4918075" cy="460375"/>
          </a:xfrm>
          <a:prstGeom prst="rect">
            <a:avLst/>
          </a:prstGeom>
          <a:noFill/>
        </p:spPr>
        <p:txBody>
          <a:bodyPr wrap="square" rtlCol="0">
            <a:spAutoFit/>
          </a:bodyPr>
          <a:p>
            <a:pPr>
              <a:defRPr/>
            </a:pPr>
            <a:r>
              <a:rPr lang="zh-CN" altLang="en-US" sz="2400" b="1" kern="0" dirty="0">
                <a:solidFill>
                  <a:srgbClr val="C00000"/>
                </a:solidFill>
                <a:latin typeface="微软雅黑" panose="020B0503020204020204" charset="-122"/>
                <a:ea typeface="微软雅黑" panose="020B0503020204020204" charset="-122"/>
                <a:cs typeface="微软雅黑" panose="020B0503020204020204" charset="-122"/>
                <a:sym typeface="+mn-ea"/>
              </a:rPr>
              <a:t>针对本项目的润滑解决方案</a:t>
            </a:r>
            <a:endParaRPr lang="zh-CN" altLang="en-US" sz="2400" b="1" kern="0" dirty="0">
              <a:solidFill>
                <a:srgbClr val="C00000"/>
              </a:solidFill>
              <a:latin typeface="微软雅黑" panose="020B0503020204020204" charset="-122"/>
              <a:ea typeface="微软雅黑" panose="020B0503020204020204" charset="-122"/>
              <a:cs typeface="微软雅黑" panose="020B0503020204020204" charset="-122"/>
              <a:sym typeface="+mn-ea"/>
            </a:endParaRPr>
          </a:p>
        </p:txBody>
      </p:sp>
      <p:sp>
        <p:nvSpPr>
          <p:cNvPr id="4" name="文本占位符 6146"/>
          <p:cNvSpPr>
            <a:spLocks noGrp="1"/>
          </p:cNvSpPr>
          <p:nvPr/>
        </p:nvSpPr>
        <p:spPr>
          <a:xfrm>
            <a:off x="1019810" y="1009650"/>
            <a:ext cx="9384665" cy="5366385"/>
          </a:xfrm>
          <a:prstGeom prst="rect">
            <a:avLst/>
          </a:prstGeom>
        </p:spPr>
        <p:txBody>
          <a:bodyPr vert="horz" lIns="91440" tIns="45720" rIns="91440" bIns="45720" rtlCol="0" anchor="t">
            <a:noAutofit/>
          </a:bodyPr>
          <a:lstStyle>
            <a:lvl1pPr marL="228600" indent="-228600" algn="l" defTabSz="915035"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5035"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5035"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565" indent="-228600" algn="l" defTabSz="91503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503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5235" indent="-228600" algn="l" defTabSz="91503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503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635" indent="-228600" algn="l" defTabSz="91503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835" indent="-228600" algn="l" defTabSz="91503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20000"/>
              </a:lnSpc>
              <a:buNone/>
            </a:pPr>
            <a:r>
              <a:rPr lang="zh-CN" altLang="en-US" sz="1600" b="1">
                <a:solidFill>
                  <a:srgbClr val="C00000"/>
                </a:solidFill>
                <a:latin typeface="微软雅黑" panose="020B0503020204020204" charset="-122"/>
                <a:ea typeface="微软雅黑" panose="020B0503020204020204" charset="-122"/>
                <a:cs typeface="微软雅黑" panose="020B0503020204020204" charset="-122"/>
                <a:sym typeface="+mn-ea"/>
              </a:rPr>
              <a:t>第三节、SR/ZNRH智能分布式润滑系统介绍</a:t>
            </a:r>
            <a:r>
              <a:rPr lang="zh-CN" altLang="en-US" sz="1600">
                <a:latin typeface="微软雅黑" panose="020B0503020204020204" charset="-122"/>
                <a:ea typeface="微软雅黑" panose="020B0503020204020204" charset="-122"/>
                <a:cs typeface="微软雅黑" panose="020B0503020204020204" charset="-122"/>
              </a:rPr>
              <a:t>       </a:t>
            </a:r>
            <a:endParaRPr lang="zh-CN" altLang="en-US" sz="1600">
              <a:latin typeface="微软雅黑" panose="020B0503020204020204" charset="-122"/>
              <a:ea typeface="微软雅黑" panose="020B0503020204020204" charset="-122"/>
              <a:cs typeface="微软雅黑" panose="020B0503020204020204" charset="-122"/>
            </a:endParaRPr>
          </a:p>
          <a:p>
            <a:pPr marL="0" indent="0" algn="just">
              <a:lnSpc>
                <a:spcPct val="120000"/>
              </a:lnSpc>
              <a:buNone/>
            </a:pPr>
            <a:r>
              <a:rPr lang="zh-CN" altLang="en-US" sz="1600" b="1">
                <a:latin typeface="微软雅黑" panose="020B0503020204020204" charset="-122"/>
                <a:ea typeface="微软雅黑" panose="020B0503020204020204" charset="-122"/>
                <a:cs typeface="微软雅黑" panose="020B0503020204020204" charset="-122"/>
              </a:rPr>
              <a:t>2、</a:t>
            </a:r>
            <a:r>
              <a:rPr lang="zh-CN" altLang="en-US" sz="1600" b="1">
                <a:solidFill>
                  <a:srgbClr val="FF0000"/>
                </a:solidFill>
                <a:latin typeface="微软雅黑" panose="020B0503020204020204" charset="-122"/>
                <a:ea typeface="微软雅黑" panose="020B0503020204020204" charset="-122"/>
                <a:cs typeface="微软雅黑" panose="020B0503020204020204" charset="-122"/>
              </a:rPr>
              <a:t>SR/ZNRH智能分布式润滑系统基本参数及配置</a:t>
            </a:r>
            <a:endParaRPr lang="zh-CN" altLang="en-US" sz="1600" b="1">
              <a:solidFill>
                <a:srgbClr val="FF0000"/>
              </a:solidFill>
              <a:latin typeface="微软雅黑" panose="020B0503020204020204" charset="-122"/>
              <a:ea typeface="微软雅黑" panose="020B0503020204020204" charset="-122"/>
              <a:cs typeface="微软雅黑" panose="020B0503020204020204" charset="-122"/>
            </a:endParaRPr>
          </a:p>
          <a:p>
            <a:pPr marL="0" indent="0" algn="just">
              <a:lnSpc>
                <a:spcPct val="120000"/>
              </a:lnSpc>
              <a:buNone/>
            </a:pPr>
            <a:endParaRPr lang="zh-CN" altLang="en-US" sz="1600">
              <a:latin typeface="微软雅黑" panose="020B0503020204020204" charset="-122"/>
              <a:ea typeface="微软雅黑" panose="020B0503020204020204" charset="-122"/>
              <a:cs typeface="微软雅黑" panose="020B0503020204020204" charset="-122"/>
            </a:endParaRPr>
          </a:p>
          <a:p>
            <a:pPr algn="just">
              <a:lnSpc>
                <a:spcPct val="120000"/>
              </a:lnSpc>
              <a:buNone/>
            </a:pPr>
            <a:endParaRPr lang="zh-CN" altLang="en-US" sz="1600">
              <a:latin typeface="微软雅黑" panose="020B0503020204020204" charset="-122"/>
              <a:ea typeface="微软雅黑" panose="020B0503020204020204" charset="-122"/>
              <a:cs typeface="微软雅黑" panose="020B0503020204020204" charset="-122"/>
            </a:endParaRPr>
          </a:p>
          <a:p>
            <a:pPr algn="just">
              <a:lnSpc>
                <a:spcPct val="120000"/>
              </a:lnSpc>
              <a:buNone/>
            </a:pPr>
            <a:endParaRPr lang="zh-CN" altLang="en-US" sz="1600">
              <a:latin typeface="微软雅黑" panose="020B0503020204020204" charset="-122"/>
              <a:ea typeface="微软雅黑" panose="020B0503020204020204" charset="-122"/>
              <a:cs typeface="微软雅黑" panose="020B0503020204020204" charset="-122"/>
            </a:endParaRPr>
          </a:p>
          <a:p>
            <a:pPr algn="just">
              <a:lnSpc>
                <a:spcPct val="120000"/>
              </a:lnSpc>
              <a:buNone/>
            </a:pPr>
            <a:endParaRPr lang="zh-CN" altLang="en-US" sz="1600">
              <a:latin typeface="微软雅黑" panose="020B0503020204020204" charset="-122"/>
              <a:ea typeface="微软雅黑" panose="020B0503020204020204" charset="-122"/>
              <a:cs typeface="微软雅黑" panose="020B0503020204020204" charset="-122"/>
            </a:endParaRPr>
          </a:p>
          <a:p>
            <a:pPr algn="just">
              <a:lnSpc>
                <a:spcPct val="120000"/>
              </a:lnSpc>
              <a:buNone/>
            </a:pPr>
            <a:endParaRPr lang="zh-CN" altLang="en-US" sz="1600">
              <a:latin typeface="微软雅黑" panose="020B0503020204020204" charset="-122"/>
              <a:ea typeface="微软雅黑" panose="020B0503020204020204" charset="-122"/>
              <a:cs typeface="微软雅黑" panose="020B0503020204020204" charset="-122"/>
            </a:endParaRPr>
          </a:p>
          <a:p>
            <a:pPr marL="0" indent="0" algn="just">
              <a:lnSpc>
                <a:spcPct val="120000"/>
              </a:lnSpc>
              <a:buNone/>
            </a:pPr>
            <a:endParaRPr lang="zh-CN" altLang="en-US" sz="1600">
              <a:latin typeface="微软雅黑" panose="020B0503020204020204" charset="-122"/>
              <a:ea typeface="微软雅黑" panose="020B0503020204020204" charset="-122"/>
              <a:cs typeface="微软雅黑" panose="020B0503020204020204" charset="-122"/>
            </a:endParaRPr>
          </a:p>
          <a:p>
            <a:pPr algn="just">
              <a:lnSpc>
                <a:spcPct val="110000"/>
              </a:lnSpc>
              <a:buNone/>
            </a:pPr>
            <a:endParaRPr sz="1600">
              <a:latin typeface="微软雅黑" panose="020B0503020204020204" charset="-122"/>
              <a:ea typeface="微软雅黑" panose="020B0503020204020204" charset="-122"/>
              <a:cs typeface="微软雅黑" panose="020B0503020204020204" charset="-122"/>
            </a:endParaRPr>
          </a:p>
        </p:txBody>
      </p:sp>
      <p:graphicFrame>
        <p:nvGraphicFramePr>
          <p:cNvPr id="2" name="表格 1"/>
          <p:cNvGraphicFramePr/>
          <p:nvPr>
            <p:custDataLst>
              <p:tags r:id="rId1"/>
            </p:custDataLst>
          </p:nvPr>
        </p:nvGraphicFramePr>
        <p:xfrm>
          <a:off x="1203960" y="1877695"/>
          <a:ext cx="9008110" cy="4645660"/>
        </p:xfrm>
        <a:graphic>
          <a:graphicData uri="http://schemas.openxmlformats.org/drawingml/2006/table">
            <a:tbl>
              <a:tblPr firstRow="1" bandRow="1">
                <a:tableStyleId>{5940675A-B579-460E-94D1-54222C63F5DA}</a:tableStyleId>
              </a:tblPr>
              <a:tblGrid>
                <a:gridCol w="943610"/>
                <a:gridCol w="1353185"/>
                <a:gridCol w="883920"/>
                <a:gridCol w="3017520"/>
                <a:gridCol w="2809875"/>
              </a:tblGrid>
              <a:tr h="514350">
                <a:tc>
                  <a:txBody>
                    <a:bodyPr/>
                    <a:p>
                      <a:pPr indent="0">
                        <a:buNone/>
                      </a:pPr>
                      <a:r>
                        <a:rPr lang="en-US" sz="1000" b="0">
                          <a:latin typeface="微软雅黑" panose="020B0503020204020204" charset="-122"/>
                          <a:ea typeface="微软雅黑" panose="020B0503020204020204" charset="-122"/>
                          <a:cs typeface="微软雅黑" panose="020B0503020204020204" charset="-122"/>
                        </a:rPr>
                        <a:t>系统型 式</a:t>
                      </a:r>
                      <a:endParaRPr lang="en-US" altLang="en-US" sz="1000" b="0">
                        <a:latin typeface="微软雅黑" panose="020B0503020204020204" charset="-122"/>
                        <a:ea typeface="微软雅黑" panose="020B0503020204020204" charset="-122"/>
                        <a:cs typeface="微软雅黑" panose="020B0503020204020204"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gridSpan="2">
                  <a:txBody>
                    <a:bodyPr/>
                    <a:p>
                      <a:pPr indent="0" algn="ctr">
                        <a:buNone/>
                      </a:pPr>
                      <a:r>
                        <a:rPr lang="en-US" sz="1000" b="0">
                          <a:latin typeface="微软雅黑" panose="020B0503020204020204" charset="-122"/>
                          <a:ea typeface="微软雅黑" panose="020B0503020204020204" charset="-122"/>
                          <a:cs typeface="微软雅黑" panose="020B0503020204020204" charset="-122"/>
                        </a:rPr>
                        <a:t>项   目</a:t>
                      </a:r>
                      <a:endParaRPr lang="en-US" altLang="en-US" sz="1000" b="0">
                        <a:latin typeface="微软雅黑" panose="020B0503020204020204" charset="-122"/>
                        <a:ea typeface="微软雅黑" panose="020B0503020204020204" charset="-122"/>
                        <a:cs typeface="微软雅黑" panose="020B0503020204020204"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hMerge="1">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a:txBody>
                    <a:bodyPr/>
                    <a:p>
                      <a:pPr indent="0" algn="ctr">
                        <a:buNone/>
                      </a:pPr>
                      <a:r>
                        <a:rPr lang="en-US" sz="1000" b="0">
                          <a:latin typeface="微软雅黑" panose="020B0503020204020204" charset="-122"/>
                          <a:ea typeface="微软雅黑" panose="020B0503020204020204" charset="-122"/>
                          <a:cs typeface="微软雅黑" panose="020B0503020204020204" charset="-122"/>
                        </a:rPr>
                        <a:t>参   数</a:t>
                      </a:r>
                      <a:endParaRPr lang="en-US" altLang="en-US" sz="1000" b="0">
                        <a:latin typeface="微软雅黑" panose="020B0503020204020204" charset="-122"/>
                        <a:ea typeface="微软雅黑" panose="020B0503020204020204" charset="-122"/>
                        <a:cs typeface="微软雅黑" panose="020B0503020204020204"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0">
                          <a:latin typeface="微软雅黑" panose="020B0503020204020204" charset="-122"/>
                          <a:ea typeface="微软雅黑" panose="020B0503020204020204" charset="-122"/>
                          <a:cs typeface="微软雅黑" panose="020B0503020204020204" charset="-122"/>
                        </a:rPr>
                        <a:t>备   注</a:t>
                      </a:r>
                      <a:endParaRPr lang="en-US" altLang="en-US" sz="1000" b="0">
                        <a:latin typeface="微软雅黑" panose="020B0503020204020204" charset="-122"/>
                        <a:ea typeface="微软雅黑" panose="020B0503020204020204" charset="-122"/>
                        <a:cs typeface="微软雅黑" panose="020B0503020204020204"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366395">
                <a:tc>
                  <a:txBody>
                    <a:bodyPr/>
                    <a:p>
                      <a:pPr indent="0" algn="ctr">
                        <a:buNone/>
                      </a:pPr>
                      <a:r>
                        <a:rPr lang="en-US" sz="1000" b="1">
                          <a:solidFill>
                            <a:srgbClr val="FF0000"/>
                          </a:solidFill>
                          <a:latin typeface="微软雅黑" panose="020B0503020204020204" charset="-122"/>
                          <a:ea typeface="微软雅黑" panose="020B0503020204020204" charset="-122"/>
                          <a:cs typeface="微软雅黑" panose="020B0503020204020204" charset="-122"/>
                        </a:rPr>
                        <a:t> SR/ZNRH智能集中润滑系统</a:t>
                      </a:r>
                      <a:endParaRPr lang="en-US" altLang="en-US" sz="1000" b="1">
                        <a:solidFill>
                          <a:srgbClr val="FF0000"/>
                        </a:solidFill>
                        <a:latin typeface="微软雅黑" panose="020B0503020204020204" charset="-122"/>
                        <a:ea typeface="微软雅黑" panose="020B0503020204020204" charset="-122"/>
                        <a:cs typeface="微软雅黑" panose="020B0503020204020204"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gridSpan="2">
                  <a:txBody>
                    <a:bodyPr/>
                    <a:p>
                      <a:pPr indent="0" algn="ctr">
                        <a:buNone/>
                      </a:pPr>
                      <a:r>
                        <a:rPr lang="en-US" sz="1000" b="0">
                          <a:latin typeface="微软雅黑" panose="020B0503020204020204" charset="-122"/>
                          <a:ea typeface="微软雅黑" panose="020B0503020204020204" charset="-122"/>
                          <a:cs typeface="宋体" panose="02010600030101010101" pitchFamily="2" charset="-122"/>
                        </a:rPr>
                        <a:t>公称压力</a:t>
                      </a:r>
                      <a:endParaRPr lang="en-US" altLang="en-US" sz="1000" b="0">
                        <a:latin typeface="微软雅黑" panose="020B0503020204020204" charset="-122"/>
                        <a:ea typeface="微软雅黑" panose="020B0503020204020204"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hMerge="1">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a:txBody>
                    <a:bodyPr/>
                    <a:p>
                      <a:pPr indent="0" algn="ctr">
                        <a:buNone/>
                      </a:pPr>
                      <a:r>
                        <a:rPr lang="en-US" sz="1000" b="0">
                          <a:latin typeface="微软雅黑" panose="020B0503020204020204" charset="-122"/>
                          <a:ea typeface="微软雅黑" panose="020B0503020204020204" charset="-122"/>
                          <a:cs typeface="宋体" panose="02010600030101010101" pitchFamily="2" charset="-122"/>
                        </a:rPr>
                        <a:t>40MPa</a:t>
                      </a:r>
                      <a:endParaRPr lang="en-US" altLang="en-US" sz="1000" b="0">
                        <a:latin typeface="微软雅黑" panose="020B0503020204020204" charset="-122"/>
                        <a:ea typeface="微软雅黑" panose="020B0503020204020204"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0">
                          <a:latin typeface="微软雅黑" panose="020B0503020204020204" charset="-122"/>
                          <a:ea typeface="微软雅黑" panose="020B0503020204020204" charset="-122"/>
                          <a:cs typeface="宋体" panose="02010600030101010101" pitchFamily="2" charset="-122"/>
                        </a:rPr>
                        <a:t> </a:t>
                      </a:r>
                      <a:endParaRPr lang="en-US" altLang="en-US" sz="1000" b="0">
                        <a:latin typeface="微软雅黑" panose="020B0503020204020204" charset="-122"/>
                        <a:ea typeface="微软雅黑" panose="020B0503020204020204"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182880">
                <a:tc>
                  <a:txBody>
                    <a:bodyPr/>
                    <a:p>
                      <a:pPr indent="0" algn="ctr">
                        <a:buNone/>
                      </a:pPr>
                      <a:r>
                        <a:rPr lang="en-US" sz="1000" b="0">
                          <a:latin typeface="微软雅黑" panose="020B0503020204020204" charset="-122"/>
                          <a:ea typeface="微软雅黑" panose="020B0503020204020204" charset="-122"/>
                          <a:cs typeface="宋体" panose="02010600030101010101" pitchFamily="2" charset="-122"/>
                        </a:rPr>
                        <a:t> </a:t>
                      </a:r>
                      <a:endParaRPr lang="en-US" altLang="en-US" sz="1000" b="0">
                        <a:latin typeface="微软雅黑" panose="020B0503020204020204" charset="-122"/>
                        <a:ea typeface="微软雅黑" panose="020B0503020204020204"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gridSpan="2">
                  <a:txBody>
                    <a:bodyPr/>
                    <a:p>
                      <a:pPr indent="0" algn="ctr">
                        <a:buNone/>
                      </a:pPr>
                      <a:r>
                        <a:rPr lang="en-US" sz="1000" b="0">
                          <a:latin typeface="微软雅黑" panose="020B0503020204020204" charset="-122"/>
                          <a:ea typeface="微软雅黑" panose="020B0503020204020204" charset="-122"/>
                          <a:cs typeface="宋体" panose="02010600030101010101" pitchFamily="2" charset="-122"/>
                        </a:rPr>
                        <a:t>最大工作压力</a:t>
                      </a:r>
                      <a:endParaRPr lang="en-US" altLang="en-US" sz="1000" b="0">
                        <a:latin typeface="微软雅黑" panose="020B0503020204020204" charset="-122"/>
                        <a:ea typeface="微软雅黑" panose="020B0503020204020204"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hMerge="1">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a:txBody>
                    <a:bodyPr/>
                    <a:p>
                      <a:pPr indent="0" algn="ctr">
                        <a:buNone/>
                      </a:pPr>
                      <a:r>
                        <a:rPr lang="en-US" sz="1000" b="0">
                          <a:latin typeface="微软雅黑" panose="020B0503020204020204" charset="-122"/>
                          <a:ea typeface="微软雅黑" panose="020B0503020204020204" charset="-122"/>
                          <a:cs typeface="宋体" panose="02010600030101010101" pitchFamily="2" charset="-122"/>
                        </a:rPr>
                        <a:t>35MPa</a:t>
                      </a:r>
                      <a:endParaRPr lang="en-US" altLang="en-US" sz="1000" b="0">
                        <a:latin typeface="微软雅黑" panose="020B0503020204020204" charset="-122"/>
                        <a:ea typeface="微软雅黑" panose="020B0503020204020204"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0">
                          <a:latin typeface="微软雅黑" panose="020B0503020204020204" charset="-122"/>
                          <a:ea typeface="微软雅黑" panose="020B0503020204020204" charset="-122"/>
                          <a:cs typeface="微软雅黑" panose="020B0503020204020204" charset="-122"/>
                        </a:rPr>
                        <a:t>环境温度为-20°C时</a:t>
                      </a:r>
                      <a:endParaRPr lang="en-US" altLang="en-US" sz="1000" b="0">
                        <a:latin typeface="微软雅黑" panose="020B0503020204020204" charset="-122"/>
                        <a:ea typeface="微软雅黑" panose="020B0503020204020204" charset="-122"/>
                        <a:cs typeface="微软雅黑" panose="020B0503020204020204"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185420">
                <a:tc>
                  <a:txBody>
                    <a:bodyPr/>
                    <a:p>
                      <a:pPr indent="0" algn="ctr">
                        <a:buNone/>
                      </a:pPr>
                      <a:r>
                        <a:rPr lang="en-US" sz="1000" b="0">
                          <a:latin typeface="微软雅黑" panose="020B0503020204020204" charset="-122"/>
                          <a:ea typeface="微软雅黑" panose="020B0503020204020204" charset="-122"/>
                          <a:cs typeface="宋体" panose="02010600030101010101" pitchFamily="2" charset="-122"/>
                        </a:rPr>
                        <a:t> </a:t>
                      </a:r>
                      <a:endParaRPr lang="en-US" altLang="en-US" sz="1000" b="0">
                        <a:latin typeface="微软雅黑" panose="020B0503020204020204" charset="-122"/>
                        <a:ea typeface="微软雅黑" panose="020B0503020204020204"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gridSpan="2">
                  <a:txBody>
                    <a:bodyPr/>
                    <a:p>
                      <a:pPr indent="0" algn="ctr">
                        <a:buNone/>
                      </a:pPr>
                      <a:r>
                        <a:rPr lang="en-US" sz="1000" b="0">
                          <a:latin typeface="微软雅黑" panose="020B0503020204020204" charset="-122"/>
                          <a:ea typeface="微软雅黑" panose="020B0503020204020204" charset="-122"/>
                          <a:cs typeface="宋体" panose="02010600030101010101" pitchFamily="2" charset="-122"/>
                        </a:rPr>
                        <a:t>最小工作压力</a:t>
                      </a:r>
                      <a:endParaRPr lang="en-US" altLang="en-US" sz="1000" b="0">
                        <a:latin typeface="微软雅黑" panose="020B0503020204020204" charset="-122"/>
                        <a:ea typeface="微软雅黑" panose="020B0503020204020204"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hMerge="1">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a:txBody>
                    <a:bodyPr/>
                    <a:p>
                      <a:pPr indent="0" algn="ctr">
                        <a:buNone/>
                      </a:pPr>
                      <a:r>
                        <a:rPr lang="en-US" sz="1000" b="0">
                          <a:latin typeface="微软雅黑" panose="020B0503020204020204" charset="-122"/>
                          <a:ea typeface="微软雅黑" panose="020B0503020204020204" charset="-122"/>
                          <a:cs typeface="宋体" panose="02010600030101010101" pitchFamily="2" charset="-122"/>
                        </a:rPr>
                        <a:t>5 MPa</a:t>
                      </a:r>
                      <a:endParaRPr lang="en-US" altLang="en-US" sz="1000" b="0">
                        <a:latin typeface="微软雅黑" panose="020B0503020204020204" charset="-122"/>
                        <a:ea typeface="微软雅黑" panose="020B0503020204020204"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0">
                          <a:latin typeface="微软雅黑" panose="020B0503020204020204" charset="-122"/>
                          <a:ea typeface="微软雅黑" panose="020B0503020204020204" charset="-122"/>
                          <a:cs typeface="微软雅黑" panose="020B0503020204020204" charset="-122"/>
                        </a:rPr>
                        <a:t>环境温度为150°C时</a:t>
                      </a:r>
                      <a:endParaRPr lang="en-US" altLang="en-US" sz="1000" b="0">
                        <a:latin typeface="微软雅黑" panose="020B0503020204020204" charset="-122"/>
                        <a:ea typeface="微软雅黑" panose="020B0503020204020204" charset="-122"/>
                        <a:cs typeface="微软雅黑" panose="020B0503020204020204"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184150">
                <a:tc>
                  <a:txBody>
                    <a:bodyPr/>
                    <a:p>
                      <a:pPr indent="0" algn="ctr">
                        <a:buNone/>
                      </a:pPr>
                      <a:r>
                        <a:rPr lang="en-US" sz="1000" b="0">
                          <a:latin typeface="微软雅黑" panose="020B0503020204020204" charset="-122"/>
                          <a:ea typeface="微软雅黑" panose="020B0503020204020204" charset="-122"/>
                          <a:cs typeface="宋体" panose="02010600030101010101" pitchFamily="2" charset="-122"/>
                        </a:rPr>
                        <a:t> </a:t>
                      </a:r>
                      <a:endParaRPr lang="en-US" altLang="en-US" sz="1000" b="0">
                        <a:latin typeface="微软雅黑" panose="020B0503020204020204" charset="-122"/>
                        <a:ea typeface="微软雅黑" panose="020B0503020204020204"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gridSpan="2">
                  <a:txBody>
                    <a:bodyPr/>
                    <a:p>
                      <a:pPr indent="0" algn="ctr">
                        <a:buNone/>
                      </a:pPr>
                      <a:r>
                        <a:rPr lang="en-US" sz="1000" b="0">
                          <a:latin typeface="微软雅黑" panose="020B0503020204020204" charset="-122"/>
                          <a:ea typeface="微软雅黑" panose="020B0503020204020204" charset="-122"/>
                          <a:cs typeface="宋体" panose="02010600030101010101" pitchFamily="2" charset="-122"/>
                        </a:rPr>
                        <a:t>公称流量</a:t>
                      </a:r>
                      <a:endParaRPr lang="en-US" altLang="en-US" sz="1000" b="0">
                        <a:latin typeface="微软雅黑" panose="020B0503020204020204" charset="-122"/>
                        <a:ea typeface="微软雅黑" panose="020B0503020204020204"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hMerge="1">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a:txBody>
                    <a:bodyPr/>
                    <a:p>
                      <a:pPr indent="0" algn="ctr">
                        <a:buNone/>
                      </a:pPr>
                      <a:r>
                        <a:rPr lang="en-US" sz="1000" b="0">
                          <a:latin typeface="微软雅黑" panose="020B0503020204020204" charset="-122"/>
                          <a:ea typeface="微软雅黑" panose="020B0503020204020204" charset="-122"/>
                          <a:cs typeface="宋体" panose="02010600030101010101" pitchFamily="2" charset="-122"/>
                        </a:rPr>
                        <a:t>400mL/min</a:t>
                      </a:r>
                      <a:endParaRPr lang="en-US" altLang="en-US" sz="1000" b="0">
                        <a:latin typeface="微软雅黑" panose="020B0503020204020204" charset="-122"/>
                        <a:ea typeface="微软雅黑" panose="020B0503020204020204"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0">
                          <a:latin typeface="微软雅黑" panose="020B0503020204020204" charset="-122"/>
                          <a:ea typeface="微软雅黑" panose="020B0503020204020204" charset="-122"/>
                          <a:cs typeface="宋体" panose="02010600030101010101" pitchFamily="2" charset="-122"/>
                        </a:rPr>
                        <a:t> </a:t>
                      </a:r>
                      <a:endParaRPr lang="en-US" altLang="en-US" sz="1000" b="0">
                        <a:latin typeface="微软雅黑" panose="020B0503020204020204" charset="-122"/>
                        <a:ea typeface="微软雅黑" panose="020B0503020204020204"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213360">
                <a:tc>
                  <a:txBody>
                    <a:bodyPr/>
                    <a:p>
                      <a:pPr indent="0" algn="ctr">
                        <a:buNone/>
                      </a:pPr>
                      <a:r>
                        <a:rPr lang="en-US" altLang="en-US" sz="1000" b="0">
                          <a:latin typeface="微软雅黑" panose="020B0503020204020204" charset="-122"/>
                          <a:ea typeface="微软雅黑" panose="020B0503020204020204" charset="-122"/>
                          <a:cs typeface="宋体" panose="02010600030101010101" pitchFamily="2" charset="-122"/>
                        </a:rPr>
                        <a:t> </a:t>
                      </a:r>
                      <a:endParaRPr lang="en-US" altLang="en-US" sz="1000" b="0">
                        <a:latin typeface="微软雅黑" panose="020B0503020204020204" charset="-122"/>
                        <a:ea typeface="微软雅黑" panose="020B0503020204020204"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gridSpan="2">
                  <a:txBody>
                    <a:bodyPr/>
                    <a:p>
                      <a:pPr indent="0" algn="ctr">
                        <a:buNone/>
                      </a:pPr>
                      <a:r>
                        <a:rPr lang="en-US" altLang="en-US" sz="1000" b="0">
                          <a:latin typeface="微软雅黑" panose="020B0503020204020204" charset="-122"/>
                          <a:ea typeface="微软雅黑" panose="020B0503020204020204" charset="-122"/>
                          <a:cs typeface="微软雅黑" panose="020B0503020204020204" charset="-122"/>
                        </a:rPr>
                        <a:t>3#-4#</a:t>
                      </a:r>
                      <a:endParaRPr lang="zh-CN" altLang="en-US" sz="1000" b="0">
                        <a:latin typeface="微软雅黑" panose="020B0503020204020204" charset="-122"/>
                        <a:ea typeface="微软雅黑" panose="020B0503020204020204" charset="-122"/>
                        <a:cs typeface="微软雅黑" panose="020B0503020204020204"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hMerge="1">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a:txBody>
                    <a:bodyPr/>
                    <a:p>
                      <a:pPr indent="0" algn="ctr">
                        <a:buNone/>
                      </a:pPr>
                      <a:r>
                        <a:rPr lang="en-US" sz="1000" b="0">
                          <a:latin typeface="微软雅黑" panose="020B0503020204020204" charset="-122"/>
                          <a:ea typeface="微软雅黑" panose="020B0503020204020204" charset="-122"/>
                          <a:cs typeface="微软雅黑" panose="020B0503020204020204" charset="-122"/>
                        </a:rPr>
                        <a:t>1356点</a:t>
                      </a:r>
                      <a:endParaRPr lang="en-US" altLang="en-US" sz="1000" b="0">
                        <a:latin typeface="微软雅黑" panose="020B0503020204020204" charset="-122"/>
                        <a:ea typeface="微软雅黑" panose="020B0503020204020204" charset="-122"/>
                        <a:cs typeface="微软雅黑" panose="020B0503020204020204"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0">
                          <a:latin typeface="微软雅黑" panose="020B0503020204020204" charset="-122"/>
                          <a:ea typeface="微软雅黑" panose="020B0503020204020204" charset="-122"/>
                          <a:cs typeface="宋体" panose="02010600030101010101" pitchFamily="2" charset="-122"/>
                        </a:rPr>
                        <a:t> </a:t>
                      </a:r>
                      <a:endParaRPr lang="en-US" altLang="en-US" sz="1000" b="0">
                        <a:latin typeface="微软雅黑" panose="020B0503020204020204" charset="-122"/>
                        <a:ea typeface="微软雅黑" panose="020B0503020204020204"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176530">
                <a:tc>
                  <a:txBody>
                    <a:bodyPr/>
                    <a:p>
                      <a:pPr indent="0" algn="ctr">
                        <a:buNone/>
                      </a:pPr>
                      <a:endParaRPr lang="en-US" altLang="en-US" sz="1000" b="0">
                        <a:latin typeface="微软雅黑" panose="020B0503020204020204" charset="-122"/>
                        <a:ea typeface="微软雅黑" panose="020B0503020204020204"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gridSpan="2">
                  <a:txBody>
                    <a:bodyPr/>
                    <a:p>
                      <a:pPr indent="0" algn="ctr">
                        <a:buNone/>
                      </a:pPr>
                      <a:r>
                        <a:rPr lang="en-US" altLang="zh-CN" sz="1000" b="0">
                          <a:latin typeface="微软雅黑" panose="020B0503020204020204" charset="-122"/>
                          <a:ea typeface="微软雅黑" panose="020B0503020204020204" charset="-122"/>
                          <a:cs typeface="微软雅黑" panose="020B0503020204020204" charset="-122"/>
                        </a:rPr>
                        <a:t>5#-6#</a:t>
                      </a:r>
                      <a:endParaRPr lang="en-US" altLang="zh-CN" sz="1000" b="0">
                        <a:latin typeface="微软雅黑" panose="020B0503020204020204" charset="-122"/>
                        <a:ea typeface="微软雅黑" panose="020B0503020204020204" charset="-122"/>
                        <a:cs typeface="微软雅黑" panose="020B0503020204020204"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hMerge="1">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noFill/>
                  </a:tcPr>
                </a:tc>
                <a:tc>
                  <a:txBody>
                    <a:bodyPr/>
                    <a:p>
                      <a:pPr indent="0" algn="ctr">
                        <a:buNone/>
                      </a:pPr>
                      <a:r>
                        <a:rPr lang="en-US" altLang="en-US" sz="1000" b="0">
                          <a:latin typeface="微软雅黑" panose="020B0503020204020204" charset="-122"/>
                          <a:ea typeface="微软雅黑" panose="020B0503020204020204" charset="-122"/>
                          <a:cs typeface="微软雅黑" panose="020B0503020204020204" charset="-122"/>
                        </a:rPr>
                        <a:t>1596</a:t>
                      </a:r>
                      <a:r>
                        <a:rPr lang="zh-CN" altLang="en-US" sz="1000" b="0">
                          <a:latin typeface="微软雅黑" panose="020B0503020204020204" charset="-122"/>
                          <a:ea typeface="微软雅黑" panose="020B0503020204020204" charset="-122"/>
                          <a:cs typeface="微软雅黑" panose="020B0503020204020204" charset="-122"/>
                        </a:rPr>
                        <a:t>点</a:t>
                      </a:r>
                      <a:endParaRPr lang="zh-CN" altLang="en-US" sz="1000" b="0">
                        <a:latin typeface="微软雅黑" panose="020B0503020204020204" charset="-122"/>
                        <a:ea typeface="微软雅黑" panose="020B0503020204020204" charset="-122"/>
                        <a:cs typeface="微软雅黑" panose="020B0503020204020204"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endParaRPr lang="en-US" altLang="en-US" sz="1000" b="0">
                        <a:latin typeface="微软雅黑" panose="020B0503020204020204" charset="-122"/>
                        <a:ea typeface="微软雅黑" panose="020B0503020204020204"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0">
                <a:tc>
                  <a:txBody>
                    <a:bodyPr/>
                    <a:p>
                      <a:pPr indent="0" algn="ctr">
                        <a:buNone/>
                      </a:pPr>
                      <a:endParaRPr lang="en-US" altLang="en-US" sz="1000" b="0">
                        <a:latin typeface="微软雅黑" panose="020B0503020204020204" charset="-122"/>
                        <a:ea typeface="微软雅黑" panose="020B0503020204020204"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gridSpan="2">
                  <a:txBody>
                    <a:bodyPr/>
                    <a:p>
                      <a:pPr indent="0" algn="ctr">
                        <a:buNone/>
                      </a:pPr>
                      <a:r>
                        <a:rPr lang="en-US" altLang="zh-CN" sz="1000" b="0">
                          <a:latin typeface="微软雅黑" panose="020B0503020204020204" charset="-122"/>
                          <a:ea typeface="微软雅黑" panose="020B0503020204020204" charset="-122"/>
                          <a:cs typeface="微软雅黑" panose="020B0503020204020204" charset="-122"/>
                        </a:rPr>
                        <a:t>7#-8#</a:t>
                      </a:r>
                      <a:endParaRPr lang="en-US" altLang="zh-CN" sz="1000" b="0">
                        <a:latin typeface="微软雅黑" panose="020B0503020204020204" charset="-122"/>
                        <a:ea typeface="微软雅黑" panose="020B0503020204020204" charset="-122"/>
                        <a:cs typeface="微软雅黑" panose="020B0503020204020204"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hMerge="1">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noFill/>
                  </a:tcPr>
                </a:tc>
                <a:tc>
                  <a:txBody>
                    <a:bodyPr/>
                    <a:p>
                      <a:pPr indent="0" algn="ctr">
                        <a:buNone/>
                      </a:pPr>
                      <a:r>
                        <a:rPr lang="en-US" altLang="en-US" sz="1000" b="0">
                          <a:latin typeface="微软雅黑" panose="020B0503020204020204" charset="-122"/>
                          <a:ea typeface="微软雅黑" panose="020B0503020204020204" charset="-122"/>
                          <a:cs typeface="微软雅黑" panose="020B0503020204020204" charset="-122"/>
                        </a:rPr>
                        <a:t>1596</a:t>
                      </a:r>
                      <a:r>
                        <a:rPr lang="zh-CN" altLang="en-US" sz="1000" b="0">
                          <a:latin typeface="微软雅黑" panose="020B0503020204020204" charset="-122"/>
                          <a:ea typeface="微软雅黑" panose="020B0503020204020204" charset="-122"/>
                          <a:cs typeface="微软雅黑" panose="020B0503020204020204" charset="-122"/>
                        </a:rPr>
                        <a:t>点</a:t>
                      </a:r>
                      <a:endParaRPr lang="zh-CN" altLang="en-US" sz="1000" b="0">
                        <a:latin typeface="微软雅黑" panose="020B0503020204020204" charset="-122"/>
                        <a:ea typeface="微软雅黑" panose="020B0503020204020204" charset="-122"/>
                        <a:cs typeface="微软雅黑" panose="020B0503020204020204"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endParaRPr lang="en-US" altLang="en-US" sz="1000" b="0">
                        <a:latin typeface="微软雅黑" panose="020B0503020204020204" charset="-122"/>
                        <a:ea typeface="微软雅黑" panose="020B0503020204020204"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184150">
                <a:tc>
                  <a:txBody>
                    <a:bodyPr/>
                    <a:p>
                      <a:pPr indent="0" algn="ctr">
                        <a:buNone/>
                      </a:pPr>
                      <a:r>
                        <a:rPr lang="en-US" sz="1000" b="0">
                          <a:latin typeface="微软雅黑" panose="020B0503020204020204" charset="-122"/>
                          <a:ea typeface="微软雅黑" panose="020B0503020204020204" charset="-122"/>
                          <a:cs typeface="宋体" panose="02010600030101010101" pitchFamily="2" charset="-122"/>
                        </a:rPr>
                        <a:t> </a:t>
                      </a:r>
                      <a:endParaRPr lang="en-US" altLang="en-US" sz="1000" b="0">
                        <a:latin typeface="微软雅黑" panose="020B0503020204020204" charset="-122"/>
                        <a:ea typeface="微软雅黑" panose="020B0503020204020204"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gridSpan="2">
                  <a:txBody>
                    <a:bodyPr/>
                    <a:p>
                      <a:pPr indent="0" algn="ctr">
                        <a:buNone/>
                      </a:pPr>
                      <a:r>
                        <a:rPr lang="en-US" sz="1000" b="0">
                          <a:latin typeface="微软雅黑" panose="020B0503020204020204" charset="-122"/>
                          <a:ea typeface="微软雅黑" panose="020B0503020204020204" charset="-122"/>
                          <a:cs typeface="宋体" panose="02010600030101010101" pitchFamily="2" charset="-122"/>
                        </a:rPr>
                        <a:t>每点每次给油量</a:t>
                      </a:r>
                      <a:endParaRPr lang="en-US" altLang="en-US" sz="1000" b="0">
                        <a:latin typeface="微软雅黑" panose="020B0503020204020204" charset="-122"/>
                        <a:ea typeface="微软雅黑" panose="020B0503020204020204"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hMerge="1">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a:txBody>
                    <a:bodyPr/>
                    <a:p>
                      <a:pPr indent="0" algn="ctr">
                        <a:buNone/>
                      </a:pPr>
                      <a:r>
                        <a:rPr lang="en-US" sz="1000" b="0">
                          <a:latin typeface="微软雅黑" panose="020B0503020204020204" charset="-122"/>
                          <a:ea typeface="微软雅黑" panose="020B0503020204020204" charset="-122"/>
                          <a:cs typeface="宋体" panose="02010600030101010101" pitchFamily="2" charset="-122"/>
                        </a:rPr>
                        <a:t>任意可调</a:t>
                      </a:r>
                      <a:endParaRPr lang="en-US" altLang="en-US" sz="1000" b="0">
                        <a:latin typeface="微软雅黑" panose="020B0503020204020204" charset="-122"/>
                        <a:ea typeface="微软雅黑" panose="020B0503020204020204"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0">
                          <a:latin typeface="微软雅黑" panose="020B0503020204020204" charset="-122"/>
                          <a:ea typeface="微软雅黑" panose="020B0503020204020204" charset="-122"/>
                          <a:cs typeface="宋体" panose="02010600030101010101" pitchFamily="2" charset="-122"/>
                        </a:rPr>
                        <a:t>根据现场需要任意可调</a:t>
                      </a:r>
                      <a:endParaRPr lang="en-US" altLang="en-US" sz="1000" b="0">
                        <a:latin typeface="微软雅黑" panose="020B0503020204020204" charset="-122"/>
                        <a:ea typeface="微软雅黑" panose="020B0503020204020204"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184150">
                <a:tc>
                  <a:txBody>
                    <a:bodyPr/>
                    <a:p>
                      <a:pPr indent="0" algn="ctr">
                        <a:buNone/>
                      </a:pPr>
                      <a:r>
                        <a:rPr lang="en-US" sz="1000" b="0">
                          <a:latin typeface="微软雅黑" panose="020B0503020204020204" charset="-122"/>
                          <a:ea typeface="微软雅黑" panose="020B0503020204020204" charset="-122"/>
                          <a:cs typeface="宋体" panose="02010600030101010101" pitchFamily="2" charset="-122"/>
                        </a:rPr>
                        <a:t> </a:t>
                      </a:r>
                      <a:endParaRPr lang="en-US" altLang="en-US" sz="1000" b="0">
                        <a:latin typeface="微软雅黑" panose="020B0503020204020204" charset="-122"/>
                        <a:ea typeface="微软雅黑" panose="020B0503020204020204"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gridSpan="2">
                  <a:txBody>
                    <a:bodyPr/>
                    <a:p>
                      <a:pPr indent="0" algn="ctr">
                        <a:buNone/>
                      </a:pPr>
                      <a:r>
                        <a:rPr lang="en-US" sz="1000" b="0">
                          <a:latin typeface="微软雅黑" panose="020B0503020204020204" charset="-122"/>
                          <a:ea typeface="微软雅黑" panose="020B0503020204020204" charset="-122"/>
                          <a:cs typeface="宋体" panose="02010600030101010101" pitchFamily="2" charset="-122"/>
                        </a:rPr>
                        <a:t>每点给油时间</a:t>
                      </a:r>
                      <a:endParaRPr lang="en-US" altLang="en-US" sz="1000" b="0">
                        <a:latin typeface="微软雅黑" panose="020B0503020204020204" charset="-122"/>
                        <a:ea typeface="微软雅黑" panose="020B0503020204020204"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hMerge="1">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a:txBody>
                    <a:bodyPr/>
                    <a:p>
                      <a:pPr indent="0" algn="ctr">
                        <a:buNone/>
                      </a:pPr>
                      <a:r>
                        <a:rPr lang="en-US" sz="1000" b="0">
                          <a:latin typeface="微软雅黑" panose="020B0503020204020204" charset="-122"/>
                          <a:ea typeface="微软雅黑" panose="020B0503020204020204" charset="-122"/>
                          <a:cs typeface="微软雅黑" panose="020B0503020204020204" charset="-122"/>
                        </a:rPr>
                        <a:t>任意可调 </a:t>
                      </a:r>
                      <a:endParaRPr lang="en-US" altLang="en-US" sz="1000" b="0">
                        <a:latin typeface="微软雅黑" panose="020B0503020204020204" charset="-122"/>
                        <a:ea typeface="微软雅黑" panose="020B0503020204020204" charset="-122"/>
                        <a:cs typeface="微软雅黑" panose="020B0503020204020204"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0">
                          <a:latin typeface="微软雅黑" panose="020B0503020204020204" charset="-122"/>
                          <a:ea typeface="微软雅黑" panose="020B0503020204020204" charset="-122"/>
                          <a:cs typeface="宋体" panose="02010600030101010101" pitchFamily="2" charset="-122"/>
                        </a:rPr>
                        <a:t>根据现场需要任意可调</a:t>
                      </a:r>
                      <a:endParaRPr lang="en-US" altLang="en-US" sz="1000" b="0">
                        <a:latin typeface="微软雅黑" panose="020B0503020204020204" charset="-122"/>
                        <a:ea typeface="微软雅黑" panose="020B0503020204020204"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184150">
                <a:tc>
                  <a:txBody>
                    <a:bodyPr/>
                    <a:p>
                      <a:pPr indent="0" algn="ctr">
                        <a:buNone/>
                      </a:pPr>
                      <a:r>
                        <a:rPr lang="en-US" sz="1000" b="0">
                          <a:latin typeface="微软雅黑" panose="020B0503020204020204" charset="-122"/>
                          <a:ea typeface="微软雅黑" panose="020B0503020204020204" charset="-122"/>
                          <a:cs typeface="宋体" panose="02010600030101010101" pitchFamily="2" charset="-122"/>
                        </a:rPr>
                        <a:t> </a:t>
                      </a:r>
                      <a:endParaRPr lang="en-US" altLang="en-US" sz="1000" b="0">
                        <a:latin typeface="微软雅黑" panose="020B0503020204020204" charset="-122"/>
                        <a:ea typeface="微软雅黑" panose="020B0503020204020204"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gridSpan="2">
                  <a:txBody>
                    <a:bodyPr/>
                    <a:p>
                      <a:pPr indent="0" algn="ctr">
                        <a:buNone/>
                      </a:pPr>
                      <a:r>
                        <a:rPr lang="en-US" sz="1000" b="0">
                          <a:latin typeface="微软雅黑" panose="020B0503020204020204" charset="-122"/>
                          <a:ea typeface="微软雅黑" panose="020B0503020204020204" charset="-122"/>
                          <a:cs typeface="宋体" panose="02010600030101010101" pitchFamily="2" charset="-122"/>
                        </a:rPr>
                        <a:t>给油间隔时间</a:t>
                      </a:r>
                      <a:endParaRPr lang="en-US" altLang="en-US" sz="1000" b="0">
                        <a:latin typeface="微软雅黑" panose="020B0503020204020204" charset="-122"/>
                        <a:ea typeface="微软雅黑" panose="020B0503020204020204"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hMerge="1">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a:txBody>
                    <a:bodyPr/>
                    <a:p>
                      <a:pPr indent="0" algn="ctr">
                        <a:buNone/>
                      </a:pPr>
                      <a:r>
                        <a:rPr lang="en-US" sz="1000" b="0">
                          <a:latin typeface="微软雅黑" panose="020B0503020204020204" charset="-122"/>
                          <a:ea typeface="微软雅黑" panose="020B0503020204020204" charset="-122"/>
                          <a:cs typeface="宋体" panose="02010600030101010101" pitchFamily="2" charset="-122"/>
                        </a:rPr>
                        <a:t>任意可调</a:t>
                      </a:r>
                      <a:endParaRPr lang="en-US" altLang="en-US" sz="1000" b="0">
                        <a:latin typeface="微软雅黑" panose="020B0503020204020204" charset="-122"/>
                        <a:ea typeface="微软雅黑" panose="020B0503020204020204"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0">
                          <a:latin typeface="微软雅黑" panose="020B0503020204020204" charset="-122"/>
                          <a:ea typeface="微软雅黑" panose="020B0503020204020204" charset="-122"/>
                          <a:cs typeface="宋体" panose="02010600030101010101" pitchFamily="2" charset="-122"/>
                        </a:rPr>
                        <a:t>根据现场需要任意可调</a:t>
                      </a:r>
                      <a:endParaRPr lang="en-US" altLang="en-US" sz="1000" b="0">
                        <a:latin typeface="微软雅黑" panose="020B0503020204020204" charset="-122"/>
                        <a:ea typeface="微软雅黑" panose="020B0503020204020204"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184150">
                <a:tc>
                  <a:txBody>
                    <a:bodyPr/>
                    <a:p>
                      <a:pPr indent="0" algn="ctr">
                        <a:buNone/>
                      </a:pPr>
                      <a:r>
                        <a:rPr lang="en-US" sz="1000" b="0">
                          <a:latin typeface="微软雅黑" panose="020B0503020204020204" charset="-122"/>
                          <a:ea typeface="微软雅黑" panose="020B0503020204020204" charset="-122"/>
                          <a:cs typeface="宋体" panose="02010600030101010101" pitchFamily="2" charset="-122"/>
                        </a:rPr>
                        <a:t> </a:t>
                      </a:r>
                      <a:endParaRPr lang="en-US" altLang="en-US" sz="1000" b="0">
                        <a:latin typeface="微软雅黑" panose="020B0503020204020204" charset="-122"/>
                        <a:ea typeface="微软雅黑" panose="020B0503020204020204"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0">
                          <a:latin typeface="微软雅黑" panose="020B0503020204020204" charset="-122"/>
                          <a:ea typeface="微软雅黑" panose="020B0503020204020204" charset="-122"/>
                          <a:cs typeface="宋体" panose="02010600030101010101" pitchFamily="2" charset="-122"/>
                        </a:rPr>
                        <a:t>管路</a:t>
                      </a:r>
                      <a:endParaRPr lang="en-US" altLang="en-US" sz="1000" b="0">
                        <a:latin typeface="微软雅黑" panose="020B0503020204020204" charset="-122"/>
                        <a:ea typeface="微软雅黑" panose="020B0503020204020204"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0">
                          <a:latin typeface="微软雅黑" panose="020B0503020204020204" charset="-122"/>
                          <a:ea typeface="微软雅黑" panose="020B0503020204020204" charset="-122"/>
                          <a:cs typeface="宋体" panose="02010600030101010101" pitchFamily="2" charset="-122"/>
                        </a:rPr>
                        <a:t>主管</a:t>
                      </a:r>
                      <a:endParaRPr lang="en-US" altLang="en-US" sz="1000" b="0">
                        <a:latin typeface="微软雅黑" panose="020B0503020204020204" charset="-122"/>
                        <a:ea typeface="微软雅黑" panose="020B0503020204020204"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0">
                          <a:latin typeface="微软雅黑" panose="020B0503020204020204" charset="-122"/>
                          <a:ea typeface="微软雅黑" panose="020B0503020204020204" charset="-122"/>
                          <a:cs typeface="宋体" panose="02010600030101010101" pitchFamily="2" charset="-122"/>
                        </a:rPr>
                        <a:t>Φ32X3</a:t>
                      </a:r>
                      <a:endParaRPr lang="en-US" altLang="en-US" sz="1000" b="0">
                        <a:latin typeface="微软雅黑" panose="020B0503020204020204" charset="-122"/>
                        <a:ea typeface="微软雅黑" panose="020B0503020204020204"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0">
                          <a:latin typeface="微软雅黑" panose="020B0503020204020204" charset="-122"/>
                          <a:ea typeface="微软雅黑" panose="020B0503020204020204" charset="-122"/>
                          <a:cs typeface="宋体" panose="02010600030101010101" pitchFamily="2" charset="-122"/>
                        </a:rPr>
                        <a:t>流体输送用无缝钢管</a:t>
                      </a:r>
                      <a:endParaRPr lang="en-US" altLang="en-US" sz="1000" b="0">
                        <a:latin typeface="微软雅黑" panose="020B0503020204020204" charset="-122"/>
                        <a:ea typeface="微软雅黑" panose="020B0503020204020204"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184785">
                <a:tc>
                  <a:txBody>
                    <a:bodyPr/>
                    <a:p>
                      <a:pPr indent="0" algn="ctr">
                        <a:buNone/>
                      </a:pPr>
                      <a:r>
                        <a:rPr lang="en-US" sz="1000" b="0">
                          <a:latin typeface="微软雅黑" panose="020B0503020204020204" charset="-122"/>
                          <a:ea typeface="微软雅黑" panose="020B0503020204020204" charset="-122"/>
                          <a:cs typeface="宋体" panose="02010600030101010101" pitchFamily="2" charset="-122"/>
                        </a:rPr>
                        <a:t> </a:t>
                      </a:r>
                      <a:endParaRPr lang="en-US" altLang="en-US" sz="1000" b="0">
                        <a:latin typeface="微软雅黑" panose="020B0503020204020204" charset="-122"/>
                        <a:ea typeface="微软雅黑" panose="020B0503020204020204"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0">
                          <a:latin typeface="微软雅黑" panose="020B0503020204020204" charset="-122"/>
                          <a:ea typeface="微软雅黑" panose="020B0503020204020204" charset="-122"/>
                          <a:cs typeface="宋体" panose="02010600030101010101" pitchFamily="2" charset="-122"/>
                        </a:rPr>
                        <a:t> </a:t>
                      </a:r>
                      <a:endParaRPr lang="en-US" altLang="en-US" sz="1000" b="0">
                        <a:latin typeface="微软雅黑" panose="020B0503020204020204" charset="-122"/>
                        <a:ea typeface="微软雅黑" panose="020B0503020204020204"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0">
                          <a:latin typeface="微软雅黑" panose="020B0503020204020204" charset="-122"/>
                          <a:ea typeface="微软雅黑" panose="020B0503020204020204" charset="-122"/>
                          <a:cs typeface="宋体" panose="02010600030101010101" pitchFamily="2" charset="-122"/>
                        </a:rPr>
                        <a:t>支管</a:t>
                      </a:r>
                      <a:endParaRPr lang="en-US" altLang="en-US" sz="1000" b="0">
                        <a:latin typeface="微软雅黑" panose="020B0503020204020204" charset="-122"/>
                        <a:ea typeface="微软雅黑" panose="020B0503020204020204"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0">
                          <a:latin typeface="微软雅黑" panose="020B0503020204020204" charset="-122"/>
                          <a:ea typeface="微软雅黑" panose="020B0503020204020204" charset="-122"/>
                          <a:cs typeface="宋体" panose="02010600030101010101" pitchFamily="2" charset="-122"/>
                        </a:rPr>
                        <a:t>Φ10X1.5</a:t>
                      </a:r>
                      <a:endParaRPr lang="en-US" altLang="en-US" sz="1000" b="0">
                        <a:latin typeface="微软雅黑" panose="020B0503020204020204" charset="-122"/>
                        <a:ea typeface="微软雅黑" panose="020B0503020204020204"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0">
                          <a:latin typeface="微软雅黑" panose="020B0503020204020204" charset="-122"/>
                          <a:ea typeface="微软雅黑" panose="020B0503020204020204" charset="-122"/>
                          <a:cs typeface="宋体" panose="02010600030101010101" pitchFamily="2" charset="-122"/>
                        </a:rPr>
                        <a:t>流体输送用无缝钢管</a:t>
                      </a:r>
                      <a:endParaRPr lang="en-US" altLang="en-US" sz="1000" b="0">
                        <a:latin typeface="微软雅黑" panose="020B0503020204020204" charset="-122"/>
                        <a:ea typeface="微软雅黑" panose="020B0503020204020204"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184785">
                <a:tc>
                  <a:txBody>
                    <a:bodyPr/>
                    <a:p>
                      <a:pPr indent="0" algn="ctr">
                        <a:buNone/>
                      </a:pPr>
                      <a:r>
                        <a:rPr lang="en-US" sz="1000" b="0">
                          <a:latin typeface="微软雅黑" panose="020B0503020204020204" charset="-122"/>
                          <a:ea typeface="微软雅黑" panose="020B0503020204020204" charset="-122"/>
                          <a:cs typeface="宋体" panose="02010600030101010101" pitchFamily="2" charset="-122"/>
                        </a:rPr>
                        <a:t> </a:t>
                      </a:r>
                      <a:endParaRPr lang="en-US" altLang="en-US" sz="1000" b="0">
                        <a:latin typeface="微软雅黑" panose="020B0503020204020204" charset="-122"/>
                        <a:ea typeface="微软雅黑" panose="020B0503020204020204"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0">
                          <a:latin typeface="微软雅黑" panose="020B0503020204020204" charset="-122"/>
                          <a:ea typeface="微软雅黑" panose="020B0503020204020204" charset="-122"/>
                          <a:cs typeface="宋体" panose="02010600030101010101" pitchFamily="2" charset="-122"/>
                        </a:rPr>
                        <a:t>管接头</a:t>
                      </a:r>
                      <a:endParaRPr lang="en-US" altLang="en-US" sz="1000" b="0">
                        <a:latin typeface="微软雅黑" panose="020B0503020204020204" charset="-122"/>
                        <a:ea typeface="微软雅黑" panose="020B0503020204020204"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0">
                          <a:latin typeface="微软雅黑" panose="020B0503020204020204" charset="-122"/>
                          <a:ea typeface="微软雅黑" panose="020B0503020204020204" charset="-122"/>
                          <a:cs typeface="宋体" panose="02010600030101010101" pitchFamily="2" charset="-122"/>
                        </a:rPr>
                        <a:t>主管</a:t>
                      </a:r>
                      <a:endParaRPr lang="en-US" altLang="en-US" sz="1000" b="0">
                        <a:latin typeface="微软雅黑" panose="020B0503020204020204" charset="-122"/>
                        <a:ea typeface="微软雅黑" panose="020B0503020204020204"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0">
                          <a:latin typeface="微软雅黑" panose="020B0503020204020204" charset="-122"/>
                          <a:ea typeface="微软雅黑" panose="020B0503020204020204" charset="-122"/>
                          <a:cs typeface="宋体" panose="02010600030101010101" pitchFamily="2" charset="-122"/>
                        </a:rPr>
                        <a:t>插入焊接式</a:t>
                      </a:r>
                      <a:endParaRPr lang="en-US" altLang="en-US" sz="1000" b="0">
                        <a:latin typeface="微软雅黑" panose="020B0503020204020204" charset="-122"/>
                        <a:ea typeface="微软雅黑" panose="020B0503020204020204"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0">
                          <a:latin typeface="微软雅黑" panose="020B0503020204020204" charset="-122"/>
                          <a:ea typeface="微软雅黑" panose="020B0503020204020204" charset="-122"/>
                          <a:cs typeface="宋体" panose="02010600030101010101" pitchFamily="2" charset="-122"/>
                        </a:rPr>
                        <a:t>活动部分采用高压软管</a:t>
                      </a:r>
                      <a:endParaRPr lang="en-US" altLang="en-US" sz="1000" b="0">
                        <a:latin typeface="微软雅黑" panose="020B0503020204020204" charset="-122"/>
                        <a:ea typeface="微软雅黑" panose="020B0503020204020204"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182880">
                <a:tc>
                  <a:txBody>
                    <a:bodyPr/>
                    <a:p>
                      <a:pPr indent="0" algn="ctr">
                        <a:buNone/>
                      </a:pPr>
                      <a:r>
                        <a:rPr lang="en-US" sz="1000" b="0">
                          <a:latin typeface="微软雅黑" panose="020B0503020204020204" charset="-122"/>
                          <a:ea typeface="微软雅黑" panose="020B0503020204020204" charset="-122"/>
                          <a:cs typeface="宋体" panose="02010600030101010101" pitchFamily="2" charset="-122"/>
                        </a:rPr>
                        <a:t> </a:t>
                      </a:r>
                      <a:endParaRPr lang="en-US" altLang="en-US" sz="1000" b="0">
                        <a:latin typeface="微软雅黑" panose="020B0503020204020204" charset="-122"/>
                        <a:ea typeface="微软雅黑" panose="020B0503020204020204"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0">
                          <a:latin typeface="微软雅黑" panose="020B0503020204020204" charset="-122"/>
                          <a:ea typeface="微软雅黑" panose="020B0503020204020204" charset="-122"/>
                          <a:cs typeface="宋体" panose="02010600030101010101" pitchFamily="2" charset="-122"/>
                        </a:rPr>
                        <a:t> </a:t>
                      </a:r>
                      <a:endParaRPr lang="en-US" altLang="en-US" sz="1000" b="0">
                        <a:latin typeface="微软雅黑" panose="020B0503020204020204" charset="-122"/>
                        <a:ea typeface="微软雅黑" panose="020B0503020204020204"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0">
                          <a:latin typeface="微软雅黑" panose="020B0503020204020204" charset="-122"/>
                          <a:ea typeface="微软雅黑" panose="020B0503020204020204" charset="-122"/>
                          <a:cs typeface="宋体" panose="02010600030101010101" pitchFamily="2" charset="-122"/>
                        </a:rPr>
                        <a:t>支管</a:t>
                      </a:r>
                      <a:endParaRPr lang="en-US" altLang="en-US" sz="1000" b="0">
                        <a:latin typeface="微软雅黑" panose="020B0503020204020204" charset="-122"/>
                        <a:ea typeface="微软雅黑" panose="020B0503020204020204"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0">
                          <a:latin typeface="微软雅黑" panose="020B0503020204020204" charset="-122"/>
                          <a:ea typeface="微软雅黑" panose="020B0503020204020204" charset="-122"/>
                          <a:cs typeface="宋体" panose="02010600030101010101" pitchFamily="2" charset="-122"/>
                        </a:rPr>
                        <a:t>卡套式</a:t>
                      </a:r>
                      <a:endParaRPr lang="en-US" altLang="en-US" sz="1000" b="0">
                        <a:latin typeface="微软雅黑" panose="020B0503020204020204" charset="-122"/>
                        <a:ea typeface="微软雅黑" panose="020B0503020204020204"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0">
                          <a:latin typeface="微软雅黑" panose="020B0503020204020204" charset="-122"/>
                          <a:ea typeface="微软雅黑" panose="020B0503020204020204" charset="-122"/>
                          <a:cs typeface="宋体" panose="02010600030101010101" pitchFamily="2" charset="-122"/>
                        </a:rPr>
                        <a:t>活动部分采用高压软管</a:t>
                      </a:r>
                      <a:endParaRPr lang="en-US" altLang="en-US" sz="1000" b="0">
                        <a:latin typeface="微软雅黑" panose="020B0503020204020204" charset="-122"/>
                        <a:ea typeface="微软雅黑" panose="020B0503020204020204"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184785">
                <a:tc>
                  <a:txBody>
                    <a:bodyPr/>
                    <a:p>
                      <a:pPr indent="0" algn="ctr">
                        <a:buNone/>
                      </a:pPr>
                      <a:r>
                        <a:rPr lang="en-US" sz="1000" b="0">
                          <a:latin typeface="微软雅黑" panose="020B0503020204020204" charset="-122"/>
                          <a:ea typeface="微软雅黑" panose="020B0503020204020204" charset="-122"/>
                          <a:cs typeface="宋体" panose="02010600030101010101" pitchFamily="2" charset="-122"/>
                        </a:rPr>
                        <a:t> </a:t>
                      </a:r>
                      <a:endParaRPr lang="en-US" altLang="en-US" sz="1000" b="0">
                        <a:latin typeface="微软雅黑" panose="020B0503020204020204" charset="-122"/>
                        <a:ea typeface="微软雅黑" panose="020B0503020204020204"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gridSpan="2">
                  <a:txBody>
                    <a:bodyPr/>
                    <a:p>
                      <a:pPr indent="0" algn="ctr">
                        <a:buNone/>
                      </a:pPr>
                      <a:r>
                        <a:rPr lang="en-US" sz="1000" b="0">
                          <a:latin typeface="微软雅黑" panose="020B0503020204020204" charset="-122"/>
                          <a:ea typeface="微软雅黑" panose="020B0503020204020204" charset="-122"/>
                          <a:cs typeface="微软雅黑" panose="020B0503020204020204" charset="-122"/>
                        </a:rPr>
                        <a:t>电  源</a:t>
                      </a:r>
                      <a:endParaRPr lang="en-US" altLang="en-US" sz="1000" b="0">
                        <a:latin typeface="微软雅黑" panose="020B0503020204020204" charset="-122"/>
                        <a:ea typeface="微软雅黑" panose="020B0503020204020204" charset="-122"/>
                        <a:cs typeface="微软雅黑" panose="020B0503020204020204"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hMerge="1">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a:txBody>
                    <a:bodyPr/>
                    <a:p>
                      <a:pPr indent="0" algn="ctr">
                        <a:buNone/>
                      </a:pPr>
                      <a:r>
                        <a:rPr lang="en-US" sz="1000" b="0">
                          <a:latin typeface="微软雅黑" panose="020B0503020204020204" charset="-122"/>
                          <a:ea typeface="微软雅黑" panose="020B0503020204020204" charset="-122"/>
                          <a:cs typeface="微软雅黑" panose="020B0503020204020204" charset="-122"/>
                        </a:rPr>
                        <a:t>三相四线380V-50HZ </a:t>
                      </a:r>
                      <a:endParaRPr lang="en-US" altLang="en-US" sz="1000" b="0">
                        <a:latin typeface="微软雅黑" panose="020B0503020204020204" charset="-122"/>
                        <a:ea typeface="微软雅黑" panose="020B0503020204020204" charset="-122"/>
                        <a:cs typeface="微软雅黑" panose="020B0503020204020204"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0">
                          <a:latin typeface="微软雅黑" panose="020B0503020204020204" charset="-122"/>
                          <a:ea typeface="微软雅黑" panose="020B0503020204020204" charset="-122"/>
                          <a:cs typeface="宋体" panose="02010600030101010101" pitchFamily="2" charset="-122"/>
                        </a:rPr>
                        <a:t>7.5KW</a:t>
                      </a:r>
                      <a:endParaRPr lang="en-US" altLang="en-US" sz="1000" b="0">
                        <a:latin typeface="微软雅黑" panose="020B0503020204020204" charset="-122"/>
                        <a:ea typeface="微软雅黑" panose="020B0503020204020204"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184150">
                <a:tc>
                  <a:txBody>
                    <a:bodyPr/>
                    <a:p>
                      <a:pPr indent="0" algn="ctr">
                        <a:buNone/>
                      </a:pPr>
                      <a:r>
                        <a:rPr lang="en-US" sz="1000" b="0">
                          <a:latin typeface="微软雅黑" panose="020B0503020204020204" charset="-122"/>
                          <a:ea typeface="微软雅黑" panose="020B0503020204020204" charset="-122"/>
                          <a:cs typeface="宋体" panose="02010600030101010101" pitchFamily="2" charset="-122"/>
                        </a:rPr>
                        <a:t> </a:t>
                      </a:r>
                      <a:endParaRPr lang="en-US" altLang="en-US" sz="1000" b="0">
                        <a:latin typeface="微软雅黑" panose="020B0503020204020204" charset="-122"/>
                        <a:ea typeface="微软雅黑" panose="020B0503020204020204"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gridSpan="2">
                  <a:txBody>
                    <a:bodyPr/>
                    <a:p>
                      <a:pPr indent="0" algn="ctr">
                        <a:buNone/>
                      </a:pPr>
                      <a:r>
                        <a:rPr lang="en-US" sz="1000" b="0">
                          <a:latin typeface="微软雅黑" panose="020B0503020204020204" charset="-122"/>
                          <a:ea typeface="微软雅黑" panose="020B0503020204020204" charset="-122"/>
                          <a:cs typeface="宋体" panose="02010600030101010101" pitchFamily="2" charset="-122"/>
                        </a:rPr>
                        <a:t>系统主要元件</a:t>
                      </a:r>
                      <a:endParaRPr lang="en-US" altLang="en-US" sz="1000" b="0">
                        <a:latin typeface="微软雅黑" panose="020B0503020204020204" charset="-122"/>
                        <a:ea typeface="微软雅黑" panose="020B0503020204020204"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hMerge="1">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a:txBody>
                    <a:bodyPr/>
                    <a:p>
                      <a:pPr indent="0" algn="ctr">
                        <a:buNone/>
                      </a:pPr>
                      <a:r>
                        <a:rPr lang="en-US" sz="1000" b="0">
                          <a:latin typeface="微软雅黑" panose="020B0503020204020204" charset="-122"/>
                          <a:ea typeface="微软雅黑" panose="020B0503020204020204" charset="-122"/>
                          <a:cs typeface="微软雅黑" panose="020B0503020204020204" charset="-122"/>
                        </a:rPr>
                        <a:t>SRDRB-P400润滑泵站</a:t>
                      </a:r>
                      <a:endParaRPr lang="en-US" altLang="en-US" sz="1000" b="0">
                        <a:latin typeface="微软雅黑" panose="020B0503020204020204" charset="-122"/>
                        <a:ea typeface="微软雅黑" panose="020B0503020204020204" charset="-122"/>
                        <a:cs typeface="微软雅黑" panose="020B0503020204020204"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0">
                          <a:latin typeface="微软雅黑" panose="020B0503020204020204" charset="-122"/>
                          <a:ea typeface="微软雅黑" panose="020B0503020204020204" charset="-122"/>
                          <a:cs typeface="宋体" panose="02010600030101010101" pitchFamily="2" charset="-122"/>
                        </a:rPr>
                        <a:t> 400ml/min</a:t>
                      </a:r>
                      <a:endParaRPr lang="en-US" altLang="en-US" sz="1000" b="0">
                        <a:latin typeface="微软雅黑" panose="020B0503020204020204" charset="-122"/>
                        <a:ea typeface="微软雅黑" panose="020B0503020204020204"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184150">
                <a:tc>
                  <a:txBody>
                    <a:bodyPr/>
                    <a:p>
                      <a:pPr indent="0" algn="ctr">
                        <a:buNone/>
                      </a:pPr>
                      <a:r>
                        <a:rPr lang="en-US" sz="1000" b="0">
                          <a:latin typeface="微软雅黑" panose="020B0503020204020204" charset="-122"/>
                          <a:ea typeface="微软雅黑" panose="020B0503020204020204" charset="-122"/>
                          <a:cs typeface="宋体" panose="02010600030101010101" pitchFamily="2" charset="-122"/>
                        </a:rPr>
                        <a:t> </a:t>
                      </a:r>
                      <a:endParaRPr lang="en-US" altLang="en-US" sz="1000" b="0">
                        <a:latin typeface="微软雅黑" panose="020B0503020204020204" charset="-122"/>
                        <a:ea typeface="微软雅黑" panose="020B0503020204020204"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gridSpan="2">
                  <a:txBody>
                    <a:bodyPr/>
                    <a:p>
                      <a:pPr indent="0" algn="ctr">
                        <a:buNone/>
                      </a:pPr>
                      <a:r>
                        <a:rPr lang="en-US" sz="1000" b="0">
                          <a:latin typeface="微软雅黑" panose="020B0503020204020204" charset="-122"/>
                          <a:ea typeface="微软雅黑" panose="020B0503020204020204" charset="-122"/>
                          <a:cs typeface="宋体" panose="02010600030101010101" pitchFamily="2" charset="-122"/>
                        </a:rPr>
                        <a:t> </a:t>
                      </a:r>
                      <a:endParaRPr lang="en-US" altLang="en-US" sz="1000" b="0">
                        <a:latin typeface="微软雅黑" panose="020B0503020204020204" charset="-122"/>
                        <a:ea typeface="微软雅黑" panose="020B0503020204020204"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hMerge="1">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a:txBody>
                    <a:bodyPr/>
                    <a:p>
                      <a:pPr indent="0">
                        <a:buNone/>
                      </a:pPr>
                      <a:r>
                        <a:rPr lang="en-US" sz="1000" b="0">
                          <a:latin typeface="微软雅黑" panose="020B0503020204020204" charset="-122"/>
                          <a:ea typeface="微软雅黑" panose="020B0503020204020204" charset="-122"/>
                          <a:cs typeface="微软雅黑" panose="020B0503020204020204" charset="-122"/>
                        </a:rPr>
                        <a:t>                     SR/CZCGQ称重传感器</a:t>
                      </a:r>
                      <a:endParaRPr lang="en-US" altLang="en-US" sz="1000" b="0">
                        <a:latin typeface="微软雅黑" panose="020B0503020204020204" charset="-122"/>
                        <a:ea typeface="微软雅黑" panose="020B0503020204020204" charset="-122"/>
                        <a:cs typeface="微软雅黑" panose="020B0503020204020204"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0">
                          <a:solidFill>
                            <a:srgbClr val="FF0000"/>
                          </a:solidFill>
                          <a:latin typeface="微软雅黑" panose="020B0503020204020204" charset="-122"/>
                          <a:ea typeface="微软雅黑" panose="020B0503020204020204" charset="-122"/>
                          <a:cs typeface="宋体" panose="02010600030101010101" pitchFamily="2" charset="-122"/>
                        </a:rPr>
                        <a:t> </a:t>
                      </a:r>
                      <a:endParaRPr lang="en-US" altLang="en-US" sz="1000" b="0">
                        <a:solidFill>
                          <a:srgbClr val="FF0000"/>
                        </a:solidFill>
                        <a:latin typeface="微软雅黑" panose="020B0503020204020204" charset="-122"/>
                        <a:ea typeface="微软雅黑" panose="020B0503020204020204"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184150">
                <a:tc>
                  <a:txBody>
                    <a:bodyPr/>
                    <a:p>
                      <a:pPr indent="0" algn="ctr">
                        <a:buNone/>
                      </a:pPr>
                      <a:r>
                        <a:rPr lang="en-US" sz="1000" b="0">
                          <a:latin typeface="微软雅黑" panose="020B0503020204020204" charset="-122"/>
                          <a:ea typeface="微软雅黑" panose="020B0503020204020204" charset="-122"/>
                          <a:cs typeface="宋体" panose="02010600030101010101" pitchFamily="2" charset="-122"/>
                        </a:rPr>
                        <a:t> </a:t>
                      </a:r>
                      <a:endParaRPr lang="en-US" altLang="en-US" sz="1000" b="0">
                        <a:latin typeface="微软雅黑" panose="020B0503020204020204" charset="-122"/>
                        <a:ea typeface="微软雅黑" panose="020B0503020204020204"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gridSpan="2">
                  <a:txBody>
                    <a:bodyPr/>
                    <a:p>
                      <a:pPr indent="0" algn="ctr">
                        <a:buNone/>
                      </a:pPr>
                      <a:r>
                        <a:rPr lang="en-US" sz="1000" b="0">
                          <a:latin typeface="微软雅黑" panose="020B0503020204020204" charset="-122"/>
                          <a:ea typeface="微软雅黑" panose="020B0503020204020204" charset="-122"/>
                          <a:cs typeface="宋体" panose="02010600030101010101" pitchFamily="2" charset="-122"/>
                        </a:rPr>
                        <a:t> </a:t>
                      </a:r>
                      <a:endParaRPr lang="en-US" altLang="en-US" sz="1000" b="0">
                        <a:latin typeface="微软雅黑" panose="020B0503020204020204" charset="-122"/>
                        <a:ea typeface="微软雅黑" panose="020B0503020204020204"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hMerge="1">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a:txBody>
                    <a:bodyPr/>
                    <a:p>
                      <a:pPr indent="0" algn="ctr">
                        <a:buNone/>
                      </a:pPr>
                      <a:r>
                        <a:rPr lang="en-US" sz="1000" b="0">
                          <a:latin typeface="微软雅黑" panose="020B0503020204020204" charset="-122"/>
                          <a:ea typeface="微软雅黑" panose="020B0503020204020204" charset="-122"/>
                          <a:cs typeface="微软雅黑" panose="020B0503020204020204" charset="-122"/>
                        </a:rPr>
                        <a:t>SR/YLCGQ压力传感器</a:t>
                      </a:r>
                      <a:endParaRPr lang="en-US" altLang="en-US" sz="1000" b="0">
                        <a:latin typeface="微软雅黑" panose="020B0503020204020204" charset="-122"/>
                        <a:ea typeface="微软雅黑" panose="020B0503020204020204" charset="-122"/>
                        <a:cs typeface="微软雅黑" panose="020B0503020204020204"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0">
                          <a:solidFill>
                            <a:srgbClr val="FF0000"/>
                          </a:solidFill>
                          <a:latin typeface="微软雅黑" panose="020B0503020204020204" charset="-122"/>
                          <a:ea typeface="微软雅黑" panose="020B0503020204020204" charset="-122"/>
                          <a:cs typeface="宋体" panose="02010600030101010101" pitchFamily="2" charset="-122"/>
                        </a:rPr>
                        <a:t> </a:t>
                      </a:r>
                      <a:endParaRPr lang="en-US" altLang="en-US" sz="1000" b="0">
                        <a:solidFill>
                          <a:srgbClr val="FF0000"/>
                        </a:solidFill>
                        <a:latin typeface="微软雅黑" panose="020B0503020204020204" charset="-122"/>
                        <a:ea typeface="微软雅黑" panose="020B0503020204020204"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184150">
                <a:tc>
                  <a:txBody>
                    <a:bodyPr/>
                    <a:p>
                      <a:pPr indent="0" algn="ctr">
                        <a:buNone/>
                      </a:pPr>
                      <a:r>
                        <a:rPr lang="en-US" sz="1000" b="0">
                          <a:latin typeface="微软雅黑" panose="020B0503020204020204" charset="-122"/>
                          <a:ea typeface="微软雅黑" panose="020B0503020204020204" charset="-122"/>
                          <a:cs typeface="宋体" panose="02010600030101010101" pitchFamily="2" charset="-122"/>
                        </a:rPr>
                        <a:t> </a:t>
                      </a:r>
                      <a:endParaRPr lang="en-US" altLang="en-US" sz="1000" b="0">
                        <a:latin typeface="微软雅黑" panose="020B0503020204020204" charset="-122"/>
                        <a:ea typeface="微软雅黑" panose="020B0503020204020204"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gridSpan="2">
                  <a:txBody>
                    <a:bodyPr/>
                    <a:p>
                      <a:pPr indent="0" algn="ctr">
                        <a:buNone/>
                      </a:pPr>
                      <a:r>
                        <a:rPr lang="en-US" sz="1000" b="0">
                          <a:latin typeface="微软雅黑" panose="020B0503020204020204" charset="-122"/>
                          <a:ea typeface="微软雅黑" panose="020B0503020204020204" charset="-122"/>
                          <a:cs typeface="宋体" panose="02010600030101010101" pitchFamily="2" charset="-122"/>
                        </a:rPr>
                        <a:t> </a:t>
                      </a:r>
                      <a:endParaRPr lang="en-US" altLang="en-US" sz="1000" b="0">
                        <a:latin typeface="微软雅黑" panose="020B0503020204020204" charset="-122"/>
                        <a:ea typeface="微软雅黑" panose="020B0503020204020204"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hMerge="1">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a:txBody>
                    <a:bodyPr/>
                    <a:p>
                      <a:pPr indent="0" algn="ctr">
                        <a:buNone/>
                      </a:pPr>
                      <a:r>
                        <a:rPr lang="en-US" sz="1000" b="0">
                          <a:latin typeface="微软雅黑" panose="020B0503020204020204" charset="-122"/>
                          <a:ea typeface="微软雅黑" panose="020B0503020204020204" charset="-122"/>
                          <a:cs typeface="微软雅黑" panose="020B0503020204020204" charset="-122"/>
                        </a:rPr>
                        <a:t>SR/DZGYQ电磁给油器</a:t>
                      </a:r>
                      <a:endParaRPr lang="en-US" altLang="en-US" sz="1000" b="0">
                        <a:latin typeface="微软雅黑" panose="020B0503020204020204" charset="-122"/>
                        <a:ea typeface="微软雅黑" panose="020B0503020204020204" charset="-122"/>
                        <a:cs typeface="微软雅黑" panose="020B0503020204020204"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0">
                          <a:solidFill>
                            <a:srgbClr val="FF0000"/>
                          </a:solidFill>
                          <a:latin typeface="微软雅黑" panose="020B0503020204020204" charset="-122"/>
                          <a:ea typeface="微软雅黑" panose="020B0503020204020204" charset="-122"/>
                          <a:cs typeface="宋体" panose="02010600030101010101" pitchFamily="2" charset="-122"/>
                        </a:rPr>
                        <a:t> </a:t>
                      </a:r>
                      <a:endParaRPr lang="en-US" altLang="en-US" sz="1000" b="0">
                        <a:solidFill>
                          <a:srgbClr val="FF0000"/>
                        </a:solidFill>
                        <a:latin typeface="微软雅黑" panose="020B0503020204020204" charset="-122"/>
                        <a:ea typeface="微软雅黑" panose="020B0503020204020204"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184150">
                <a:tc>
                  <a:txBody>
                    <a:bodyPr/>
                    <a:p>
                      <a:pPr indent="0" algn="ctr">
                        <a:buNone/>
                      </a:pPr>
                      <a:r>
                        <a:rPr lang="en-US" sz="1000" b="0">
                          <a:latin typeface="微软雅黑" panose="020B0503020204020204" charset="-122"/>
                          <a:ea typeface="微软雅黑" panose="020B0503020204020204" charset="-122"/>
                          <a:cs typeface="宋体" panose="02010600030101010101" pitchFamily="2" charset="-122"/>
                        </a:rPr>
                        <a:t> </a:t>
                      </a:r>
                      <a:endParaRPr lang="en-US" altLang="en-US" sz="1000" b="0">
                        <a:latin typeface="微软雅黑" panose="020B0503020204020204" charset="-122"/>
                        <a:ea typeface="微软雅黑" panose="020B0503020204020204"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gridSpan="2">
                  <a:txBody>
                    <a:bodyPr/>
                    <a:p>
                      <a:pPr indent="0" algn="ctr">
                        <a:buNone/>
                      </a:pPr>
                      <a:r>
                        <a:rPr lang="en-US" sz="1000" b="0">
                          <a:latin typeface="微软雅黑" panose="020B0503020204020204" charset="-122"/>
                          <a:ea typeface="微软雅黑" panose="020B0503020204020204" charset="-122"/>
                          <a:cs typeface="宋体" panose="02010600030101010101" pitchFamily="2" charset="-122"/>
                        </a:rPr>
                        <a:t> </a:t>
                      </a:r>
                      <a:endParaRPr lang="en-US" altLang="en-US" sz="1000" b="0">
                        <a:latin typeface="微软雅黑" panose="020B0503020204020204" charset="-122"/>
                        <a:ea typeface="微软雅黑" panose="020B0503020204020204"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hMerge="1">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a:txBody>
                    <a:bodyPr/>
                    <a:p>
                      <a:pPr indent="0" algn="ctr">
                        <a:buNone/>
                      </a:pPr>
                      <a:r>
                        <a:rPr lang="en-US" sz="1000" b="0">
                          <a:latin typeface="微软雅黑" panose="020B0503020204020204" charset="-122"/>
                          <a:ea typeface="微软雅黑" panose="020B0503020204020204" charset="-122"/>
                          <a:cs typeface="微软雅黑" panose="020B0503020204020204" charset="-122"/>
                        </a:rPr>
                        <a:t>SR/LLCGQ流量传感器</a:t>
                      </a:r>
                      <a:endParaRPr lang="en-US" altLang="en-US" sz="1000" b="0">
                        <a:latin typeface="微软雅黑" panose="020B0503020204020204" charset="-122"/>
                        <a:ea typeface="微软雅黑" panose="020B0503020204020204" charset="-122"/>
                        <a:cs typeface="微软雅黑" panose="020B0503020204020204"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0">
                          <a:solidFill>
                            <a:srgbClr val="FF0000"/>
                          </a:solidFill>
                          <a:latin typeface="微软雅黑" panose="020B0503020204020204" charset="-122"/>
                          <a:ea typeface="微软雅黑" panose="020B0503020204020204" charset="-122"/>
                          <a:cs typeface="宋体" panose="02010600030101010101" pitchFamily="2" charset="-122"/>
                        </a:rPr>
                        <a:t> </a:t>
                      </a:r>
                      <a:endParaRPr lang="en-US" altLang="en-US" sz="1000" b="0">
                        <a:solidFill>
                          <a:srgbClr val="FF0000"/>
                        </a:solidFill>
                        <a:latin typeface="微软雅黑" panose="020B0503020204020204" charset="-122"/>
                        <a:ea typeface="微软雅黑" panose="020B0503020204020204"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184785">
                <a:tc>
                  <a:txBody>
                    <a:bodyPr/>
                    <a:p>
                      <a:pPr indent="0" algn="ctr">
                        <a:buNone/>
                      </a:pPr>
                      <a:r>
                        <a:rPr lang="en-US" sz="1000" b="0">
                          <a:latin typeface="微软雅黑" panose="020B0503020204020204" charset="-122"/>
                          <a:ea typeface="微软雅黑" panose="020B0503020204020204" charset="-122"/>
                          <a:cs typeface="宋体" panose="02010600030101010101" pitchFamily="2" charset="-122"/>
                        </a:rPr>
                        <a:t> </a:t>
                      </a:r>
                      <a:endParaRPr lang="en-US" altLang="en-US" sz="1000" b="0">
                        <a:latin typeface="微软雅黑" panose="020B0503020204020204" charset="-122"/>
                        <a:ea typeface="微软雅黑" panose="020B0503020204020204"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gridSpan="2">
                  <a:txBody>
                    <a:bodyPr/>
                    <a:p>
                      <a:pPr indent="0" algn="ctr">
                        <a:buNone/>
                      </a:pPr>
                      <a:r>
                        <a:rPr lang="en-US" sz="1000" b="0">
                          <a:latin typeface="微软雅黑" panose="020B0503020204020204" charset="-122"/>
                          <a:ea typeface="微软雅黑" panose="020B0503020204020204" charset="-122"/>
                          <a:cs typeface="宋体" panose="02010600030101010101" pitchFamily="2" charset="-122"/>
                        </a:rPr>
                        <a:t> </a:t>
                      </a:r>
                      <a:endParaRPr lang="en-US" altLang="en-US" sz="1000" b="0">
                        <a:latin typeface="微软雅黑" panose="020B0503020204020204" charset="-122"/>
                        <a:ea typeface="微软雅黑" panose="020B0503020204020204"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hMerge="1">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a:txBody>
                    <a:bodyPr/>
                    <a:p>
                      <a:pPr indent="0">
                        <a:buNone/>
                      </a:pPr>
                      <a:r>
                        <a:rPr lang="en-US" sz="1000" b="0">
                          <a:latin typeface="微软雅黑" panose="020B0503020204020204" charset="-122"/>
                          <a:ea typeface="微软雅黑" panose="020B0503020204020204" charset="-122"/>
                          <a:cs typeface="微软雅黑" panose="020B0503020204020204" charset="-122"/>
                        </a:rPr>
                        <a:t>SHRH-IIIA控制系统</a:t>
                      </a:r>
                      <a:endParaRPr lang="en-US" altLang="en-US" sz="1000" b="0">
                        <a:latin typeface="微软雅黑" panose="020B0503020204020204" charset="-122"/>
                        <a:ea typeface="微软雅黑" panose="020B0503020204020204" charset="-122"/>
                        <a:cs typeface="微软雅黑" panose="020B0503020204020204"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0">
                          <a:latin typeface="微软雅黑" panose="020B0503020204020204" charset="-122"/>
                          <a:ea typeface="微软雅黑" panose="020B0503020204020204" charset="-122"/>
                          <a:cs typeface="微软雅黑" panose="020B0503020204020204" charset="-122"/>
                        </a:rPr>
                        <a:t>西门子300可编程控器</a:t>
                      </a:r>
                      <a:endParaRPr lang="en-US" altLang="en-US" sz="1000" b="0">
                        <a:latin typeface="微软雅黑" panose="020B0503020204020204" charset="-122"/>
                        <a:ea typeface="微软雅黑" panose="020B0503020204020204" charset="-122"/>
                        <a:cs typeface="微软雅黑" panose="020B0503020204020204"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bl>
          </a:graphicData>
        </a:graphic>
      </p:graphicFrame>
      <p:pic>
        <p:nvPicPr>
          <p:cNvPr id="5" name="图片 4" descr="LOGO"/>
          <p:cNvPicPr>
            <a:picLocks noChangeAspect="1"/>
          </p:cNvPicPr>
          <p:nvPr/>
        </p:nvPicPr>
        <p:blipFill>
          <a:blip r:embed="rId2"/>
          <a:stretch>
            <a:fillRect/>
          </a:stretch>
        </p:blipFill>
        <p:spPr>
          <a:xfrm>
            <a:off x="10594975" y="97155"/>
            <a:ext cx="1134110" cy="586105"/>
          </a:xfrm>
          <a:prstGeom prst="rect">
            <a:avLst/>
          </a:prstGeom>
        </p:spPr>
      </p:pic>
      <p:grpSp>
        <p:nvGrpSpPr>
          <p:cNvPr id="6" name="组合 5"/>
          <p:cNvGrpSpPr/>
          <p:nvPr/>
        </p:nvGrpSpPr>
        <p:grpSpPr>
          <a:xfrm>
            <a:off x="280670" y="377190"/>
            <a:ext cx="681990" cy="288925"/>
            <a:chOff x="289" y="460"/>
            <a:chExt cx="1389" cy="588"/>
          </a:xfrm>
        </p:grpSpPr>
        <p:grpSp>
          <p:nvGrpSpPr>
            <p:cNvPr id="7" name="组合 6"/>
            <p:cNvGrpSpPr/>
            <p:nvPr/>
          </p:nvGrpSpPr>
          <p:grpSpPr>
            <a:xfrm rot="18900000">
              <a:off x="1062" y="460"/>
              <a:ext cx="616" cy="584"/>
              <a:chOff x="9851" y="5951"/>
              <a:chExt cx="972" cy="922"/>
            </a:xfrm>
          </p:grpSpPr>
          <p:sp>
            <p:nvSpPr>
              <p:cNvPr id="8" name="矩形 7"/>
              <p:cNvSpPr/>
              <p:nvPr/>
            </p:nvSpPr>
            <p:spPr>
              <a:xfrm>
                <a:off x="10061" y="6161"/>
                <a:ext cx="762" cy="712"/>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9" name="矩形 8"/>
              <p:cNvSpPr/>
              <p:nvPr/>
            </p:nvSpPr>
            <p:spPr>
              <a:xfrm>
                <a:off x="9851" y="5951"/>
                <a:ext cx="762" cy="7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nvGrpSpPr>
            <p:cNvPr id="10" name="组合 9"/>
            <p:cNvGrpSpPr/>
            <p:nvPr/>
          </p:nvGrpSpPr>
          <p:grpSpPr>
            <a:xfrm rot="18900000">
              <a:off x="680" y="460"/>
              <a:ext cx="616" cy="584"/>
              <a:chOff x="9851" y="5951"/>
              <a:chExt cx="972" cy="922"/>
            </a:xfrm>
          </p:grpSpPr>
          <p:sp>
            <p:nvSpPr>
              <p:cNvPr id="11" name="矩形 10"/>
              <p:cNvSpPr/>
              <p:nvPr/>
            </p:nvSpPr>
            <p:spPr>
              <a:xfrm>
                <a:off x="10061" y="6161"/>
                <a:ext cx="762" cy="712"/>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2" name="矩形 11"/>
              <p:cNvSpPr/>
              <p:nvPr/>
            </p:nvSpPr>
            <p:spPr>
              <a:xfrm>
                <a:off x="9851" y="5951"/>
                <a:ext cx="762" cy="7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nvGrpSpPr>
            <p:cNvPr id="13" name="组合 12"/>
            <p:cNvGrpSpPr/>
            <p:nvPr/>
          </p:nvGrpSpPr>
          <p:grpSpPr>
            <a:xfrm rot="18900000">
              <a:off x="289" y="464"/>
              <a:ext cx="616" cy="584"/>
              <a:chOff x="9851" y="5951"/>
              <a:chExt cx="972" cy="922"/>
            </a:xfrm>
          </p:grpSpPr>
          <p:sp>
            <p:nvSpPr>
              <p:cNvPr id="14" name="矩形 13"/>
              <p:cNvSpPr/>
              <p:nvPr/>
            </p:nvSpPr>
            <p:spPr>
              <a:xfrm>
                <a:off x="10061" y="6161"/>
                <a:ext cx="762" cy="712"/>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5" name="矩形 14"/>
              <p:cNvSpPr/>
              <p:nvPr/>
            </p:nvSpPr>
            <p:spPr>
              <a:xfrm>
                <a:off x="9851" y="5951"/>
                <a:ext cx="762" cy="7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sp>
        <p:nvSpPr>
          <p:cNvPr id="16" name="矩形 15"/>
          <p:cNvSpPr/>
          <p:nvPr/>
        </p:nvSpPr>
        <p:spPr>
          <a:xfrm>
            <a:off x="1044575" y="775335"/>
            <a:ext cx="10800080" cy="144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17" name="图片 16" descr="图片1"/>
          <p:cNvPicPr>
            <a:picLocks noChangeAspect="1"/>
          </p:cNvPicPr>
          <p:nvPr/>
        </p:nvPicPr>
        <p:blipFill>
          <a:blip r:embed="rId3"/>
          <a:stretch>
            <a:fillRect/>
          </a:stretch>
        </p:blipFill>
        <p:spPr>
          <a:xfrm>
            <a:off x="8112760" y="56515"/>
            <a:ext cx="2542540" cy="77152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000" advTm="10000">
        <p:cover/>
      </p:transition>
    </mc:Choice>
    <mc:Fallback>
      <p:transition spd="slow" advTm="10000">
        <p:cov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1" fill="hold" grpId="0" nodeType="after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additive="base">
                                        <p:cTn id="12" dur="500" fill="hold"/>
                                        <p:tgtEl>
                                          <p:spTgt spid="16"/>
                                        </p:tgtEl>
                                        <p:attrNameLst>
                                          <p:attrName>ppt_x</p:attrName>
                                        </p:attrNameLst>
                                      </p:cBhvr>
                                      <p:tavLst>
                                        <p:tav tm="0">
                                          <p:val>
                                            <p:strVal val="#ppt_x"/>
                                          </p:val>
                                        </p:tav>
                                        <p:tav tm="100000">
                                          <p:val>
                                            <p:strVal val="#ppt_x"/>
                                          </p:val>
                                        </p:tav>
                                      </p:tavLst>
                                    </p:anim>
                                    <p:anim calcmode="lin" valueType="num">
                                      <p:cBhvr additive="base">
                                        <p:cTn id="13" dur="500" fill="hold"/>
                                        <p:tgtEl>
                                          <p:spTgt spid="16"/>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22" presetClass="entr" presetSubtype="4" fill="hold" grpId="0" nodeType="afterEffect">
                                  <p:stCondLst>
                                    <p:cond delay="0"/>
                                  </p:stCondLst>
                                  <p:childTnLst>
                                    <p:set>
                                      <p:cBhvr>
                                        <p:cTn id="16" dur="1" fill="hold">
                                          <p:stCondLst>
                                            <p:cond delay="0"/>
                                          </p:stCondLst>
                                        </p:cTn>
                                        <p:tgtEl>
                                          <p:spTgt spid="41"/>
                                        </p:tgtEl>
                                        <p:attrNameLst>
                                          <p:attrName>style.visibility</p:attrName>
                                        </p:attrNameLst>
                                      </p:cBhvr>
                                      <p:to>
                                        <p:strVal val="visible"/>
                                      </p:to>
                                    </p:set>
                                    <p:animEffect transition="in" filter="wipe(down)">
                                      <p:cBhvr>
                                        <p:cTn id="17" dur="500"/>
                                        <p:tgtEl>
                                          <p:spTgt spid="41"/>
                                        </p:tgtEl>
                                      </p:cBhvr>
                                    </p:animEffect>
                                  </p:childTnLst>
                                </p:cTn>
                              </p:par>
                            </p:childTnLst>
                          </p:cTn>
                        </p:par>
                        <p:par>
                          <p:cTn id="18" fill="hold">
                            <p:stCondLst>
                              <p:cond delay="1500"/>
                            </p:stCondLst>
                            <p:childTnLst>
                              <p:par>
                                <p:cTn id="19" presetID="10" presetClass="entr" presetSubtype="0" fill="hold" nodeType="after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500"/>
                                        <p:tgtEl>
                                          <p:spTgt spid="17"/>
                                        </p:tgtEl>
                                      </p:cBhvr>
                                    </p:animEffect>
                                  </p:childTnLst>
                                </p:cTn>
                              </p:par>
                            </p:childTnLst>
                          </p:cTn>
                        </p:par>
                        <p:par>
                          <p:cTn id="22" fill="hold">
                            <p:stCondLst>
                              <p:cond delay="2000"/>
                            </p:stCondLst>
                            <p:childTnLst>
                              <p:par>
                                <p:cTn id="23" presetID="2" presetClass="entr" presetSubtype="2" fill="hold" nodeType="after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1+#ppt_w/2"/>
                                          </p:val>
                                        </p:tav>
                                        <p:tav tm="100000">
                                          <p:val>
                                            <p:strVal val="#ppt_x"/>
                                          </p:val>
                                        </p:tav>
                                      </p:tavLst>
                                    </p:anim>
                                    <p:anim calcmode="lin" valueType="num">
                                      <p:cBhvr additive="base">
                                        <p:cTn id="26" dur="500" fill="hold"/>
                                        <p:tgtEl>
                                          <p:spTgt spid="5"/>
                                        </p:tgtEl>
                                        <p:attrNameLst>
                                          <p:attrName>ppt_y</p:attrName>
                                        </p:attrNameLst>
                                      </p:cBhvr>
                                      <p:tavLst>
                                        <p:tav tm="0">
                                          <p:val>
                                            <p:strVal val="#ppt_y"/>
                                          </p:val>
                                        </p:tav>
                                        <p:tav tm="100000">
                                          <p:val>
                                            <p:strVal val="#ppt_y"/>
                                          </p:val>
                                        </p:tav>
                                      </p:tavLst>
                                    </p:anim>
                                  </p:childTnLst>
                                </p:cTn>
                              </p:par>
                            </p:childTnLst>
                          </p:cTn>
                        </p:par>
                        <p:par>
                          <p:cTn id="27" fill="hold">
                            <p:stCondLst>
                              <p:cond delay="2500"/>
                            </p:stCondLst>
                            <p:childTnLst>
                              <p:par>
                                <p:cTn id="28" presetID="10" presetClass="entr" presetSubtype="0" fill="hold" grpId="0" nodeType="after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fade">
                                      <p:cBhvr>
                                        <p:cTn id="30" dur="500"/>
                                        <p:tgtEl>
                                          <p:spTgt spid="4"/>
                                        </p:tgtEl>
                                      </p:cBhvr>
                                    </p:animEffect>
                                  </p:childTnLst>
                                </p:cTn>
                              </p:par>
                            </p:childTnLst>
                          </p:cTn>
                        </p:par>
                        <p:par>
                          <p:cTn id="31" fill="hold">
                            <p:stCondLst>
                              <p:cond delay="3000"/>
                            </p:stCondLst>
                            <p:childTnLst>
                              <p:par>
                                <p:cTn id="32" presetID="2" presetClass="entr" presetSubtype="4" fill="hold" nodeType="afterEffect">
                                  <p:stCondLst>
                                    <p:cond delay="0"/>
                                  </p:stCondLst>
                                  <p:childTnLst>
                                    <p:set>
                                      <p:cBhvr>
                                        <p:cTn id="33" dur="1" fill="hold">
                                          <p:stCondLst>
                                            <p:cond delay="0"/>
                                          </p:stCondLst>
                                        </p:cTn>
                                        <p:tgtEl>
                                          <p:spTgt spid="2"/>
                                        </p:tgtEl>
                                        <p:attrNameLst>
                                          <p:attrName>style.visibility</p:attrName>
                                        </p:attrNameLst>
                                      </p:cBhvr>
                                      <p:to>
                                        <p:strVal val="visible"/>
                                      </p:to>
                                    </p:set>
                                    <p:anim calcmode="lin" valueType="num">
                                      <p:cBhvr additive="base">
                                        <p:cTn id="34" dur="500" fill="hold"/>
                                        <p:tgtEl>
                                          <p:spTgt spid="2"/>
                                        </p:tgtEl>
                                        <p:attrNameLst>
                                          <p:attrName>ppt_x</p:attrName>
                                        </p:attrNameLst>
                                      </p:cBhvr>
                                      <p:tavLst>
                                        <p:tav tm="0">
                                          <p:val>
                                            <p:strVal val="#ppt_x"/>
                                          </p:val>
                                        </p:tav>
                                        <p:tav tm="100000">
                                          <p:val>
                                            <p:strVal val="#ppt_x"/>
                                          </p:val>
                                        </p:tav>
                                      </p:tavLst>
                                    </p:anim>
                                    <p:anim calcmode="lin" valueType="num">
                                      <p:cBhvr additive="base">
                                        <p:cTn id="35"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16" grpId="0" bldLvl="0" animBg="1"/>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LOGO"/>
          <p:cNvPicPr>
            <a:picLocks noChangeAspect="1"/>
          </p:cNvPicPr>
          <p:nvPr/>
        </p:nvPicPr>
        <p:blipFill>
          <a:blip r:embed="rId1"/>
          <a:stretch>
            <a:fillRect/>
          </a:stretch>
        </p:blipFill>
        <p:spPr>
          <a:xfrm>
            <a:off x="10594975" y="99060"/>
            <a:ext cx="1134110" cy="586105"/>
          </a:xfrm>
          <a:prstGeom prst="rect">
            <a:avLst/>
          </a:prstGeom>
        </p:spPr>
      </p:pic>
      <p:grpSp>
        <p:nvGrpSpPr>
          <p:cNvPr id="39" name="组合 38"/>
          <p:cNvGrpSpPr/>
          <p:nvPr/>
        </p:nvGrpSpPr>
        <p:grpSpPr>
          <a:xfrm>
            <a:off x="280670" y="377190"/>
            <a:ext cx="681990" cy="288925"/>
            <a:chOff x="289" y="460"/>
            <a:chExt cx="1389" cy="588"/>
          </a:xfrm>
        </p:grpSpPr>
        <p:grpSp>
          <p:nvGrpSpPr>
            <p:cNvPr id="36" name="组合 35"/>
            <p:cNvGrpSpPr/>
            <p:nvPr/>
          </p:nvGrpSpPr>
          <p:grpSpPr>
            <a:xfrm rot="18900000">
              <a:off x="1062" y="460"/>
              <a:ext cx="616" cy="584"/>
              <a:chOff x="9851" y="5951"/>
              <a:chExt cx="972" cy="922"/>
            </a:xfrm>
          </p:grpSpPr>
          <p:sp>
            <p:nvSpPr>
              <p:cNvPr id="37" name="矩形 36"/>
              <p:cNvSpPr/>
              <p:nvPr/>
            </p:nvSpPr>
            <p:spPr>
              <a:xfrm>
                <a:off x="10061" y="6161"/>
                <a:ext cx="762" cy="712"/>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8" name="矩形 37"/>
              <p:cNvSpPr/>
              <p:nvPr/>
            </p:nvSpPr>
            <p:spPr>
              <a:xfrm>
                <a:off x="9851" y="5951"/>
                <a:ext cx="762" cy="7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nvGrpSpPr>
            <p:cNvPr id="33" name="组合 32"/>
            <p:cNvGrpSpPr/>
            <p:nvPr/>
          </p:nvGrpSpPr>
          <p:grpSpPr>
            <a:xfrm rot="18900000">
              <a:off x="680" y="460"/>
              <a:ext cx="616" cy="584"/>
              <a:chOff x="9851" y="5951"/>
              <a:chExt cx="972" cy="922"/>
            </a:xfrm>
          </p:grpSpPr>
          <p:sp>
            <p:nvSpPr>
              <p:cNvPr id="34" name="矩形 33"/>
              <p:cNvSpPr/>
              <p:nvPr/>
            </p:nvSpPr>
            <p:spPr>
              <a:xfrm>
                <a:off x="10061" y="6161"/>
                <a:ext cx="762" cy="712"/>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5" name="矩形 34"/>
              <p:cNvSpPr/>
              <p:nvPr/>
            </p:nvSpPr>
            <p:spPr>
              <a:xfrm>
                <a:off x="9851" y="5951"/>
                <a:ext cx="762" cy="7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nvGrpSpPr>
            <p:cNvPr id="32" name="组合 31"/>
            <p:cNvGrpSpPr/>
            <p:nvPr/>
          </p:nvGrpSpPr>
          <p:grpSpPr>
            <a:xfrm rot="18900000">
              <a:off x="289" y="464"/>
              <a:ext cx="616" cy="584"/>
              <a:chOff x="9851" y="5951"/>
              <a:chExt cx="972" cy="922"/>
            </a:xfrm>
          </p:grpSpPr>
          <p:sp>
            <p:nvSpPr>
              <p:cNvPr id="28" name="矩形 27"/>
              <p:cNvSpPr/>
              <p:nvPr/>
            </p:nvSpPr>
            <p:spPr>
              <a:xfrm>
                <a:off x="10061" y="6161"/>
                <a:ext cx="762" cy="712"/>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9" name="矩形 28"/>
              <p:cNvSpPr/>
              <p:nvPr/>
            </p:nvSpPr>
            <p:spPr>
              <a:xfrm>
                <a:off x="9851" y="5951"/>
                <a:ext cx="762" cy="7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sp>
        <p:nvSpPr>
          <p:cNvPr id="40" name="矩形 39"/>
          <p:cNvSpPr/>
          <p:nvPr/>
        </p:nvSpPr>
        <p:spPr>
          <a:xfrm>
            <a:off x="1044575" y="775335"/>
            <a:ext cx="10800080" cy="144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1" name="文本框 40"/>
          <p:cNvSpPr txBox="1"/>
          <p:nvPr/>
        </p:nvSpPr>
        <p:spPr>
          <a:xfrm>
            <a:off x="1170940" y="290830"/>
            <a:ext cx="1437640" cy="460375"/>
          </a:xfrm>
          <a:prstGeom prst="rect">
            <a:avLst/>
          </a:prstGeom>
          <a:noFill/>
        </p:spPr>
        <p:txBody>
          <a:bodyPr wrap="square" rtlCol="0">
            <a:spAutoFit/>
          </a:bodyPr>
          <a:p>
            <a:pPr lvl="0">
              <a:defRPr/>
            </a:pPr>
            <a:r>
              <a:rPr lang="zh-CN" altLang="en-US" sz="2400" b="1" kern="0" dirty="0">
                <a:solidFill>
                  <a:srgbClr val="C00000"/>
                </a:solidFill>
                <a:latin typeface="微软雅黑" panose="020B0503020204020204" charset="-122"/>
                <a:ea typeface="微软雅黑" panose="020B0503020204020204" charset="-122"/>
                <a:cs typeface="+mn-ea"/>
                <a:sym typeface="+mn-lt"/>
              </a:rPr>
              <a:t>企业简介</a:t>
            </a:r>
            <a:endParaRPr lang="zh-CN" altLang="en-US" sz="2400" b="1" kern="0" dirty="0">
              <a:solidFill>
                <a:srgbClr val="C00000"/>
              </a:solidFill>
              <a:latin typeface="微软雅黑" panose="020B0503020204020204" charset="-122"/>
              <a:ea typeface="微软雅黑" panose="020B0503020204020204" charset="-122"/>
              <a:cs typeface="+mn-ea"/>
              <a:sym typeface="+mn-lt"/>
            </a:endParaRPr>
          </a:p>
        </p:txBody>
      </p:sp>
      <p:sp>
        <p:nvSpPr>
          <p:cNvPr id="42" name="内容占位符 41"/>
          <p:cNvSpPr/>
          <p:nvPr>
            <p:ph idx="1"/>
          </p:nvPr>
        </p:nvSpPr>
        <p:spPr>
          <a:xfrm>
            <a:off x="5875655" y="1494790"/>
            <a:ext cx="5723255" cy="4460875"/>
          </a:xfrm>
        </p:spPr>
        <p:txBody>
          <a:bodyPr>
            <a:normAutofit/>
          </a:bodyPr>
          <a:p>
            <a:pPr marL="0" indent="0" algn="just" fontAlgn="auto">
              <a:lnSpc>
                <a:spcPts val="3600"/>
              </a:lnSpc>
              <a:buNone/>
            </a:pPr>
            <a:r>
              <a:rPr lang="en-US" altLang="zh-CN" sz="1800">
                <a:latin typeface="微软雅黑" panose="020B0503020204020204" charset="-122"/>
                <a:ea typeface="微软雅黑" panose="020B0503020204020204" charset="-122"/>
                <a:cs typeface="微软雅黑" panose="020B0503020204020204" charset="-122"/>
              </a:rPr>
              <a:t>       </a:t>
            </a:r>
            <a:r>
              <a:rPr lang="zh-CN" altLang="en-US" sz="1800">
                <a:latin typeface="微软雅黑" panose="020B0503020204020204" charset="-122"/>
                <a:ea typeface="微软雅黑" panose="020B0503020204020204" charset="-122"/>
                <a:cs typeface="微软雅黑" panose="020B0503020204020204" charset="-122"/>
              </a:rPr>
              <a:t>上海润滑设备厂创建于1966年，是机械行业重点润滑设备专业配套厂家，是全国冶金设备标准化技术委员会委员单位，也是润滑行业国家标准制订的主要单位。2007年转制为上海润滑设备厂有限公司。</a:t>
            </a:r>
            <a:endParaRPr lang="zh-CN" altLang="en-US" sz="1800">
              <a:latin typeface="微软雅黑" panose="020B0503020204020204" charset="-122"/>
              <a:ea typeface="微软雅黑" panose="020B0503020204020204" charset="-122"/>
              <a:cs typeface="微软雅黑" panose="020B0503020204020204" charset="-122"/>
            </a:endParaRPr>
          </a:p>
          <a:p>
            <a:pPr marL="0" indent="0" algn="just" fontAlgn="auto">
              <a:lnSpc>
                <a:spcPts val="3600"/>
              </a:lnSpc>
              <a:buNone/>
            </a:pPr>
            <a:r>
              <a:rPr lang="zh-CN" altLang="en-US" sz="1800">
                <a:latin typeface="微软雅黑" panose="020B0503020204020204" charset="-122"/>
                <a:ea typeface="微软雅黑" panose="020B0503020204020204" charset="-122"/>
                <a:cs typeface="微软雅黑" panose="020B0503020204020204" charset="-122"/>
              </a:rPr>
              <a:t>    公司主要生产智能干油集中润滑系统和高低压干油集中润滑系统及元器件、稀油润滑装置及元器件、液压系统及元器件、高压柱塞泵系列、列管式油冷却器系列产品，五大类近四百个品种。</a:t>
            </a:r>
            <a:endParaRPr lang="zh-CN" altLang="en-US" sz="1800">
              <a:latin typeface="微软雅黑" panose="020B0503020204020204" charset="-122"/>
              <a:ea typeface="微软雅黑" panose="020B0503020204020204" charset="-122"/>
              <a:cs typeface="微软雅黑" panose="020B0503020204020204" charset="-122"/>
            </a:endParaRPr>
          </a:p>
        </p:txBody>
      </p:sp>
      <p:pic>
        <p:nvPicPr>
          <p:cNvPr id="43" name="图片 42" descr="公司简介"/>
          <p:cNvPicPr>
            <a:picLocks noChangeAspect="1"/>
          </p:cNvPicPr>
          <p:nvPr/>
        </p:nvPicPr>
        <p:blipFill>
          <a:blip r:embed="rId2"/>
          <a:srcRect l="417" t="21586" r="54841" b="-2025"/>
          <a:stretch>
            <a:fillRect/>
          </a:stretch>
        </p:blipFill>
        <p:spPr>
          <a:xfrm>
            <a:off x="-10794" y="1633314"/>
            <a:ext cx="5886143" cy="4466357"/>
          </a:xfrm>
          <a:prstGeom prst="rect">
            <a:avLst/>
          </a:prstGeom>
        </p:spPr>
      </p:pic>
      <p:pic>
        <p:nvPicPr>
          <p:cNvPr id="17" name="图片 16" descr="图片1"/>
          <p:cNvPicPr>
            <a:picLocks noChangeAspect="1"/>
          </p:cNvPicPr>
          <p:nvPr/>
        </p:nvPicPr>
        <p:blipFill>
          <a:blip r:embed="rId3"/>
          <a:stretch>
            <a:fillRect/>
          </a:stretch>
        </p:blipFill>
        <p:spPr>
          <a:xfrm>
            <a:off x="8112760" y="56515"/>
            <a:ext cx="2542540" cy="77152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000" advTm="10000">
        <p:cover/>
      </p:transition>
    </mc:Choice>
    <mc:Fallback>
      <p:transition spd="slow" advTm="10000">
        <p:cov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39"/>
                                        </p:tgtEl>
                                        <p:attrNameLst>
                                          <p:attrName>style.visibility</p:attrName>
                                        </p:attrNameLst>
                                      </p:cBhvr>
                                      <p:to>
                                        <p:strVal val="visible"/>
                                      </p:to>
                                    </p:set>
                                    <p:anim calcmode="lin" valueType="num">
                                      <p:cBhvr additive="base">
                                        <p:cTn id="7" dur="500" fill="hold"/>
                                        <p:tgtEl>
                                          <p:spTgt spid="39"/>
                                        </p:tgtEl>
                                        <p:attrNameLst>
                                          <p:attrName>ppt_x</p:attrName>
                                        </p:attrNameLst>
                                      </p:cBhvr>
                                      <p:tavLst>
                                        <p:tav tm="0">
                                          <p:val>
                                            <p:strVal val="0-#ppt_w/2"/>
                                          </p:val>
                                        </p:tav>
                                        <p:tav tm="100000">
                                          <p:val>
                                            <p:strVal val="#ppt_x"/>
                                          </p:val>
                                        </p:tav>
                                      </p:tavLst>
                                    </p:anim>
                                    <p:anim calcmode="lin" valueType="num">
                                      <p:cBhvr additive="base">
                                        <p:cTn id="8" dur="500" fill="hold"/>
                                        <p:tgtEl>
                                          <p:spTgt spid="39"/>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1" fill="hold" grpId="0" nodeType="afterEffect">
                                  <p:stCondLst>
                                    <p:cond delay="0"/>
                                  </p:stCondLst>
                                  <p:childTnLst>
                                    <p:set>
                                      <p:cBhvr>
                                        <p:cTn id="11" dur="1" fill="hold">
                                          <p:stCondLst>
                                            <p:cond delay="0"/>
                                          </p:stCondLst>
                                        </p:cTn>
                                        <p:tgtEl>
                                          <p:spTgt spid="40"/>
                                        </p:tgtEl>
                                        <p:attrNameLst>
                                          <p:attrName>style.visibility</p:attrName>
                                        </p:attrNameLst>
                                      </p:cBhvr>
                                      <p:to>
                                        <p:strVal val="visible"/>
                                      </p:to>
                                    </p:set>
                                    <p:anim calcmode="lin" valueType="num">
                                      <p:cBhvr additive="base">
                                        <p:cTn id="12" dur="500" fill="hold"/>
                                        <p:tgtEl>
                                          <p:spTgt spid="40"/>
                                        </p:tgtEl>
                                        <p:attrNameLst>
                                          <p:attrName>ppt_x</p:attrName>
                                        </p:attrNameLst>
                                      </p:cBhvr>
                                      <p:tavLst>
                                        <p:tav tm="0">
                                          <p:val>
                                            <p:strVal val="#ppt_x"/>
                                          </p:val>
                                        </p:tav>
                                        <p:tav tm="100000">
                                          <p:val>
                                            <p:strVal val="#ppt_x"/>
                                          </p:val>
                                        </p:tav>
                                      </p:tavLst>
                                    </p:anim>
                                    <p:anim calcmode="lin" valueType="num">
                                      <p:cBhvr additive="base">
                                        <p:cTn id="13" dur="500" fill="hold"/>
                                        <p:tgtEl>
                                          <p:spTgt spid="40"/>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22" presetClass="entr" presetSubtype="4" fill="hold" grpId="0" nodeType="afterEffect">
                                  <p:stCondLst>
                                    <p:cond delay="0"/>
                                  </p:stCondLst>
                                  <p:childTnLst>
                                    <p:set>
                                      <p:cBhvr>
                                        <p:cTn id="16" dur="1" fill="hold">
                                          <p:stCondLst>
                                            <p:cond delay="0"/>
                                          </p:stCondLst>
                                        </p:cTn>
                                        <p:tgtEl>
                                          <p:spTgt spid="41"/>
                                        </p:tgtEl>
                                        <p:attrNameLst>
                                          <p:attrName>style.visibility</p:attrName>
                                        </p:attrNameLst>
                                      </p:cBhvr>
                                      <p:to>
                                        <p:strVal val="visible"/>
                                      </p:to>
                                    </p:set>
                                    <p:animEffect transition="in" filter="wipe(down)">
                                      <p:cBhvr>
                                        <p:cTn id="17" dur="500"/>
                                        <p:tgtEl>
                                          <p:spTgt spid="41"/>
                                        </p:tgtEl>
                                      </p:cBhvr>
                                    </p:animEffect>
                                  </p:childTnLst>
                                </p:cTn>
                              </p:par>
                            </p:childTnLst>
                          </p:cTn>
                        </p:par>
                        <p:par>
                          <p:cTn id="18" fill="hold">
                            <p:stCondLst>
                              <p:cond delay="1500"/>
                            </p:stCondLst>
                            <p:childTnLst>
                              <p:par>
                                <p:cTn id="19" presetID="10" presetClass="entr" presetSubtype="0" fill="hold" nodeType="after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500"/>
                                        <p:tgtEl>
                                          <p:spTgt spid="17"/>
                                        </p:tgtEl>
                                      </p:cBhvr>
                                    </p:animEffect>
                                  </p:childTnLst>
                                </p:cTn>
                              </p:par>
                            </p:childTnLst>
                          </p:cTn>
                        </p:par>
                        <p:par>
                          <p:cTn id="22" fill="hold">
                            <p:stCondLst>
                              <p:cond delay="2000"/>
                            </p:stCondLst>
                            <p:childTnLst>
                              <p:par>
                                <p:cTn id="23" presetID="2" presetClass="entr" presetSubtype="2" fill="hold" nodeType="after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additive="base">
                                        <p:cTn id="25" dur="500" fill="hold"/>
                                        <p:tgtEl>
                                          <p:spTgt spid="3"/>
                                        </p:tgtEl>
                                        <p:attrNameLst>
                                          <p:attrName>ppt_x</p:attrName>
                                        </p:attrNameLst>
                                      </p:cBhvr>
                                      <p:tavLst>
                                        <p:tav tm="0">
                                          <p:val>
                                            <p:strVal val="1+#ppt_w/2"/>
                                          </p:val>
                                        </p:tav>
                                        <p:tav tm="100000">
                                          <p:val>
                                            <p:strVal val="#ppt_x"/>
                                          </p:val>
                                        </p:tav>
                                      </p:tavLst>
                                    </p:anim>
                                    <p:anim calcmode="lin" valueType="num">
                                      <p:cBhvr additive="base">
                                        <p:cTn id="26" dur="500" fill="hold"/>
                                        <p:tgtEl>
                                          <p:spTgt spid="3"/>
                                        </p:tgtEl>
                                        <p:attrNameLst>
                                          <p:attrName>ppt_y</p:attrName>
                                        </p:attrNameLst>
                                      </p:cBhvr>
                                      <p:tavLst>
                                        <p:tav tm="0">
                                          <p:val>
                                            <p:strVal val="#ppt_y"/>
                                          </p:val>
                                        </p:tav>
                                        <p:tav tm="100000">
                                          <p:val>
                                            <p:strVal val="#ppt_y"/>
                                          </p:val>
                                        </p:tav>
                                      </p:tavLst>
                                    </p:anim>
                                  </p:childTnLst>
                                </p:cTn>
                              </p:par>
                            </p:childTnLst>
                          </p:cTn>
                        </p:par>
                        <p:par>
                          <p:cTn id="27" fill="hold">
                            <p:stCondLst>
                              <p:cond delay="2500"/>
                            </p:stCondLst>
                            <p:childTnLst>
                              <p:par>
                                <p:cTn id="28" presetID="42" presetClass="entr" presetSubtype="0" fill="hold" nodeType="afterEffect">
                                  <p:stCondLst>
                                    <p:cond delay="0"/>
                                  </p:stCondLst>
                                  <p:childTnLst>
                                    <p:set>
                                      <p:cBhvr>
                                        <p:cTn id="29" dur="1" fill="hold">
                                          <p:stCondLst>
                                            <p:cond delay="0"/>
                                          </p:stCondLst>
                                        </p:cTn>
                                        <p:tgtEl>
                                          <p:spTgt spid="43"/>
                                        </p:tgtEl>
                                        <p:attrNameLst>
                                          <p:attrName>style.visibility</p:attrName>
                                        </p:attrNameLst>
                                      </p:cBhvr>
                                      <p:to>
                                        <p:strVal val="visible"/>
                                      </p:to>
                                    </p:set>
                                    <p:animEffect transition="in" filter="fade">
                                      <p:cBhvr>
                                        <p:cTn id="30" dur="1000"/>
                                        <p:tgtEl>
                                          <p:spTgt spid="43"/>
                                        </p:tgtEl>
                                      </p:cBhvr>
                                    </p:animEffect>
                                    <p:anim calcmode="lin" valueType="num">
                                      <p:cBhvr>
                                        <p:cTn id="31" dur="1000" fill="hold"/>
                                        <p:tgtEl>
                                          <p:spTgt spid="43"/>
                                        </p:tgtEl>
                                        <p:attrNameLst>
                                          <p:attrName>ppt_x</p:attrName>
                                        </p:attrNameLst>
                                      </p:cBhvr>
                                      <p:tavLst>
                                        <p:tav tm="0">
                                          <p:val>
                                            <p:strVal val="#ppt_x"/>
                                          </p:val>
                                        </p:tav>
                                        <p:tav tm="100000">
                                          <p:val>
                                            <p:strVal val="#ppt_x"/>
                                          </p:val>
                                        </p:tav>
                                      </p:tavLst>
                                    </p:anim>
                                    <p:anim calcmode="lin" valueType="num">
                                      <p:cBhvr>
                                        <p:cTn id="32" dur="1000" fill="hold"/>
                                        <p:tgtEl>
                                          <p:spTgt spid="43"/>
                                        </p:tgtEl>
                                        <p:attrNameLst>
                                          <p:attrName>ppt_y</p:attrName>
                                        </p:attrNameLst>
                                      </p:cBhvr>
                                      <p:tavLst>
                                        <p:tav tm="0">
                                          <p:val>
                                            <p:strVal val="#ppt_y+.1"/>
                                          </p:val>
                                        </p:tav>
                                        <p:tav tm="100000">
                                          <p:val>
                                            <p:strVal val="#ppt_y"/>
                                          </p:val>
                                        </p:tav>
                                      </p:tavLst>
                                    </p:anim>
                                  </p:childTnLst>
                                </p:cTn>
                              </p:par>
                            </p:childTnLst>
                          </p:cTn>
                        </p:par>
                        <p:par>
                          <p:cTn id="33" fill="hold">
                            <p:stCondLst>
                              <p:cond delay="3500"/>
                            </p:stCondLst>
                            <p:childTnLst>
                              <p:par>
                                <p:cTn id="34" presetID="10" presetClass="entr" presetSubtype="0" fill="hold" grpId="0" nodeType="afterEffect">
                                  <p:stCondLst>
                                    <p:cond delay="0"/>
                                  </p:stCondLst>
                                  <p:childTnLst>
                                    <p:set>
                                      <p:cBhvr>
                                        <p:cTn id="35" dur="1" fill="hold">
                                          <p:stCondLst>
                                            <p:cond delay="0"/>
                                          </p:stCondLst>
                                        </p:cTn>
                                        <p:tgtEl>
                                          <p:spTgt spid="42">
                                            <p:txEl>
                                              <p:pRg st="0" end="0"/>
                                            </p:txEl>
                                          </p:spTgt>
                                        </p:tgtEl>
                                        <p:attrNameLst>
                                          <p:attrName>style.visibility</p:attrName>
                                        </p:attrNameLst>
                                      </p:cBhvr>
                                      <p:to>
                                        <p:strVal val="visible"/>
                                      </p:to>
                                    </p:set>
                                    <p:animEffect transition="in" filter="fade">
                                      <p:cBhvr>
                                        <p:cTn id="36" dur="500"/>
                                        <p:tgtEl>
                                          <p:spTgt spid="42">
                                            <p:txEl>
                                              <p:pRg st="0" end="0"/>
                                            </p:txEl>
                                          </p:spTgt>
                                        </p:tgtEl>
                                      </p:cBhvr>
                                    </p:animEffect>
                                  </p:childTnLst>
                                </p:cTn>
                              </p:par>
                            </p:childTnLst>
                          </p:cTn>
                        </p:par>
                        <p:par>
                          <p:cTn id="37" fill="hold">
                            <p:stCondLst>
                              <p:cond delay="4000"/>
                            </p:stCondLst>
                            <p:childTnLst>
                              <p:par>
                                <p:cTn id="38" presetID="10" presetClass="entr" presetSubtype="0" fill="hold" grpId="0" nodeType="afterEffect">
                                  <p:stCondLst>
                                    <p:cond delay="0"/>
                                  </p:stCondLst>
                                  <p:childTnLst>
                                    <p:set>
                                      <p:cBhvr>
                                        <p:cTn id="39" dur="1" fill="hold">
                                          <p:stCondLst>
                                            <p:cond delay="0"/>
                                          </p:stCondLst>
                                        </p:cTn>
                                        <p:tgtEl>
                                          <p:spTgt spid="42">
                                            <p:txEl>
                                              <p:pRg st="1" end="1"/>
                                            </p:txEl>
                                          </p:spTgt>
                                        </p:tgtEl>
                                        <p:attrNameLst>
                                          <p:attrName>style.visibility</p:attrName>
                                        </p:attrNameLst>
                                      </p:cBhvr>
                                      <p:to>
                                        <p:strVal val="visible"/>
                                      </p:to>
                                    </p:set>
                                    <p:animEffect transition="in" filter="fade">
                                      <p:cBhvr>
                                        <p:cTn id="40" dur="500"/>
                                        <p:tgtEl>
                                          <p:spTgt spid="4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40" grpId="0" bldLvl="0" animBg="1"/>
      <p:bldP spid="42" grpId="0" uiExpand="1" build="p"/>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文本框 40"/>
          <p:cNvSpPr txBox="1"/>
          <p:nvPr/>
        </p:nvSpPr>
        <p:spPr>
          <a:xfrm>
            <a:off x="1170940" y="290830"/>
            <a:ext cx="4918075" cy="460375"/>
          </a:xfrm>
          <a:prstGeom prst="rect">
            <a:avLst/>
          </a:prstGeom>
          <a:noFill/>
        </p:spPr>
        <p:txBody>
          <a:bodyPr wrap="square" rtlCol="0">
            <a:spAutoFit/>
          </a:bodyPr>
          <a:p>
            <a:pPr>
              <a:defRPr/>
            </a:pPr>
            <a:r>
              <a:rPr lang="zh-CN" altLang="en-US" sz="2400" b="1" kern="0" dirty="0">
                <a:solidFill>
                  <a:srgbClr val="C00000"/>
                </a:solidFill>
                <a:latin typeface="微软雅黑" panose="020B0503020204020204" charset="-122"/>
                <a:ea typeface="微软雅黑" panose="020B0503020204020204" charset="-122"/>
                <a:cs typeface="微软雅黑" panose="020B0503020204020204" charset="-122"/>
                <a:sym typeface="+mn-ea"/>
              </a:rPr>
              <a:t>针对本项目的润滑解决方案</a:t>
            </a:r>
            <a:endParaRPr lang="zh-CN" altLang="en-US" sz="2400" b="1" kern="0" dirty="0">
              <a:solidFill>
                <a:srgbClr val="C00000"/>
              </a:solidFill>
              <a:latin typeface="微软雅黑" panose="020B0503020204020204" charset="-122"/>
              <a:ea typeface="微软雅黑" panose="020B0503020204020204" charset="-122"/>
              <a:cs typeface="微软雅黑" panose="020B0503020204020204" charset="-122"/>
              <a:sym typeface="+mn-ea"/>
            </a:endParaRPr>
          </a:p>
        </p:txBody>
      </p:sp>
      <p:sp>
        <p:nvSpPr>
          <p:cNvPr id="4" name="文本占位符 6146"/>
          <p:cNvSpPr>
            <a:spLocks noGrp="1"/>
          </p:cNvSpPr>
          <p:nvPr/>
        </p:nvSpPr>
        <p:spPr>
          <a:xfrm>
            <a:off x="1019810" y="1009650"/>
            <a:ext cx="9384665" cy="5366385"/>
          </a:xfrm>
          <a:prstGeom prst="rect">
            <a:avLst/>
          </a:prstGeom>
        </p:spPr>
        <p:txBody>
          <a:bodyPr vert="horz" lIns="91440" tIns="45720" rIns="91440" bIns="45720" rtlCol="0" anchor="t">
            <a:noAutofit/>
          </a:bodyPr>
          <a:lstStyle>
            <a:lvl1pPr marL="228600" indent="-228600" algn="l" defTabSz="915035"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5035"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5035"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565" indent="-228600" algn="l" defTabSz="91503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503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5235" indent="-228600" algn="l" defTabSz="91503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503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635" indent="-228600" algn="l" defTabSz="91503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835" indent="-228600" algn="l" defTabSz="91503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60000"/>
              </a:lnSpc>
              <a:buNone/>
            </a:pPr>
            <a:r>
              <a:rPr lang="zh-CN" altLang="en-US" sz="1600" b="1">
                <a:solidFill>
                  <a:srgbClr val="C00000"/>
                </a:solidFill>
                <a:latin typeface="微软雅黑" panose="020B0503020204020204" charset="-122"/>
                <a:ea typeface="微软雅黑" panose="020B0503020204020204" charset="-122"/>
                <a:cs typeface="微软雅黑" panose="020B0503020204020204" charset="-122"/>
                <a:sym typeface="+mn-ea"/>
              </a:rPr>
              <a:t>第三节、SR/ZNRH智能分布式润滑系统介绍</a:t>
            </a:r>
            <a:r>
              <a:rPr lang="zh-CN" altLang="en-US" sz="1600" b="1">
                <a:latin typeface="微软雅黑" panose="020B0503020204020204" charset="-122"/>
                <a:ea typeface="微软雅黑" panose="020B0503020204020204" charset="-122"/>
                <a:cs typeface="微软雅黑" panose="020B0503020204020204" charset="-122"/>
              </a:rPr>
              <a:t>    </a:t>
            </a:r>
            <a:r>
              <a:rPr lang="zh-CN" altLang="en-US" sz="1600">
                <a:latin typeface="微软雅黑" panose="020B0503020204020204" charset="-122"/>
                <a:ea typeface="微软雅黑" panose="020B0503020204020204" charset="-122"/>
                <a:cs typeface="微软雅黑" panose="020B0503020204020204" charset="-122"/>
              </a:rPr>
              <a:t>   </a:t>
            </a:r>
            <a:endParaRPr lang="zh-CN" altLang="en-US" sz="1600">
              <a:latin typeface="微软雅黑" panose="020B0503020204020204" charset="-122"/>
              <a:ea typeface="微软雅黑" panose="020B0503020204020204" charset="-122"/>
              <a:cs typeface="微软雅黑" panose="020B0503020204020204" charset="-122"/>
            </a:endParaRPr>
          </a:p>
          <a:p>
            <a:pPr marL="0" indent="0" algn="just">
              <a:lnSpc>
                <a:spcPct val="60000"/>
              </a:lnSpc>
              <a:buNone/>
            </a:pPr>
            <a:r>
              <a:rPr lang="zh-CN" altLang="en-US" sz="1600" b="1">
                <a:latin typeface="微软雅黑" panose="020B0503020204020204" charset="-122"/>
                <a:ea typeface="微软雅黑" panose="020B0503020204020204" charset="-122"/>
                <a:cs typeface="微软雅黑" panose="020B0503020204020204" charset="-122"/>
              </a:rPr>
              <a:t>2.1系统参数表</a:t>
            </a:r>
            <a:endParaRPr lang="zh-CN" altLang="en-US" sz="1600">
              <a:latin typeface="微软雅黑" panose="020B0503020204020204" charset="-122"/>
              <a:ea typeface="微软雅黑" panose="020B0503020204020204" charset="-122"/>
              <a:cs typeface="微软雅黑" panose="020B0503020204020204" charset="-122"/>
            </a:endParaRPr>
          </a:p>
          <a:p>
            <a:pPr marL="0" indent="0" algn="just">
              <a:lnSpc>
                <a:spcPct val="60000"/>
              </a:lnSpc>
              <a:buNone/>
            </a:pPr>
            <a:r>
              <a:rPr lang="zh-CN" altLang="en-US" sz="1600" b="1">
                <a:latin typeface="微软雅黑" panose="020B0503020204020204" charset="-122"/>
                <a:ea typeface="微软雅黑" panose="020B0503020204020204" charset="-122"/>
                <a:cs typeface="微软雅黑" panose="020B0503020204020204" charset="-122"/>
              </a:rPr>
              <a:t>2.2系统配置参数</a:t>
            </a:r>
            <a:endParaRPr lang="zh-CN" altLang="en-US" sz="1600">
              <a:latin typeface="微软雅黑" panose="020B0503020204020204" charset="-122"/>
              <a:ea typeface="微软雅黑" panose="020B0503020204020204" charset="-122"/>
              <a:cs typeface="微软雅黑" panose="020B0503020204020204" charset="-122"/>
            </a:endParaRPr>
          </a:p>
          <a:p>
            <a:pPr marL="0" indent="0" algn="just">
              <a:lnSpc>
                <a:spcPct val="60000"/>
              </a:lnSpc>
              <a:buNone/>
            </a:pPr>
            <a:r>
              <a:rPr lang="zh-CN" altLang="en-US" sz="1600">
                <a:latin typeface="微软雅黑" panose="020B0503020204020204" charset="-122"/>
                <a:ea typeface="微软雅黑" panose="020B0503020204020204" charset="-122"/>
                <a:cs typeface="微软雅黑" panose="020B0503020204020204" charset="-122"/>
              </a:rPr>
              <a:t>智能分布式润滑系统主要设备基本配置</a:t>
            </a:r>
            <a:endParaRPr lang="zh-CN" altLang="en-US" sz="1600">
              <a:latin typeface="微软雅黑" panose="020B0503020204020204" charset="-122"/>
              <a:ea typeface="微软雅黑" panose="020B0503020204020204" charset="-122"/>
              <a:cs typeface="微软雅黑" panose="020B0503020204020204" charset="-122"/>
            </a:endParaRPr>
          </a:p>
          <a:p>
            <a:pPr marL="0" indent="0" algn="just">
              <a:lnSpc>
                <a:spcPct val="60000"/>
              </a:lnSpc>
              <a:buNone/>
            </a:pPr>
            <a:r>
              <a:rPr lang="zh-CN" altLang="en-US" sz="1600">
                <a:latin typeface="微软雅黑" panose="020B0503020204020204" charset="-122"/>
                <a:ea typeface="微软雅黑" panose="020B0503020204020204" charset="-122"/>
                <a:cs typeface="微软雅黑" panose="020B0503020204020204" charset="-122"/>
              </a:rPr>
              <a:t>主控装置  </a:t>
            </a:r>
            <a:endParaRPr lang="zh-CN" altLang="en-US" sz="1600">
              <a:latin typeface="微软雅黑" panose="020B0503020204020204" charset="-122"/>
              <a:ea typeface="微软雅黑" panose="020B0503020204020204" charset="-122"/>
              <a:cs typeface="微软雅黑" panose="020B0503020204020204" charset="-122"/>
            </a:endParaRPr>
          </a:p>
          <a:p>
            <a:pPr marL="0" indent="0" algn="just">
              <a:lnSpc>
                <a:spcPct val="60000"/>
              </a:lnSpc>
              <a:buNone/>
            </a:pPr>
            <a:r>
              <a:rPr lang="zh-CN" altLang="en-US" sz="1600">
                <a:latin typeface="微软雅黑" panose="020B0503020204020204" charset="-122"/>
                <a:ea typeface="微软雅黑" panose="020B0503020204020204" charset="-122"/>
                <a:cs typeface="微软雅黑" panose="020B0503020204020204" charset="-122"/>
              </a:rPr>
              <a:t>电动润滑泵 </a:t>
            </a:r>
            <a:endParaRPr lang="zh-CN" altLang="en-US" sz="1600">
              <a:latin typeface="微软雅黑" panose="020B0503020204020204" charset="-122"/>
              <a:ea typeface="微软雅黑" panose="020B0503020204020204" charset="-122"/>
              <a:cs typeface="微软雅黑" panose="020B0503020204020204" charset="-122"/>
            </a:endParaRPr>
          </a:p>
          <a:p>
            <a:pPr marL="0" indent="0" algn="just">
              <a:lnSpc>
                <a:spcPct val="60000"/>
              </a:lnSpc>
              <a:buNone/>
            </a:pPr>
            <a:r>
              <a:rPr lang="zh-CN" altLang="en-US" sz="1600">
                <a:latin typeface="微软雅黑" panose="020B0503020204020204" charset="-122"/>
                <a:ea typeface="微软雅黑" panose="020B0503020204020204" charset="-122"/>
                <a:cs typeface="微软雅黑" panose="020B0503020204020204" charset="-122"/>
              </a:rPr>
              <a:t>压力传感器</a:t>
            </a:r>
            <a:endParaRPr lang="zh-CN" altLang="en-US" sz="1600">
              <a:latin typeface="微软雅黑" panose="020B0503020204020204" charset="-122"/>
              <a:ea typeface="微软雅黑" panose="020B0503020204020204" charset="-122"/>
              <a:cs typeface="微软雅黑" panose="020B0503020204020204" charset="-122"/>
            </a:endParaRPr>
          </a:p>
          <a:p>
            <a:pPr marL="0" indent="0" algn="just">
              <a:lnSpc>
                <a:spcPct val="60000"/>
              </a:lnSpc>
              <a:buNone/>
            </a:pPr>
            <a:r>
              <a:rPr lang="zh-CN" altLang="en-US" sz="1600">
                <a:latin typeface="微软雅黑" panose="020B0503020204020204" charset="-122"/>
                <a:ea typeface="微软雅黑" panose="020B0503020204020204" charset="-122"/>
                <a:cs typeface="微软雅黑" panose="020B0503020204020204" charset="-122"/>
              </a:rPr>
              <a:t>重力传感器</a:t>
            </a:r>
            <a:endParaRPr lang="zh-CN" altLang="en-US" sz="1600">
              <a:latin typeface="微软雅黑" panose="020B0503020204020204" charset="-122"/>
              <a:ea typeface="微软雅黑" panose="020B0503020204020204" charset="-122"/>
              <a:cs typeface="微软雅黑" panose="020B0503020204020204" charset="-122"/>
            </a:endParaRPr>
          </a:p>
          <a:p>
            <a:pPr marL="0" indent="0" algn="just">
              <a:lnSpc>
                <a:spcPct val="60000"/>
              </a:lnSpc>
              <a:buNone/>
            </a:pPr>
            <a:r>
              <a:rPr lang="zh-CN" altLang="en-US" sz="1600">
                <a:latin typeface="微软雅黑" panose="020B0503020204020204" charset="-122"/>
                <a:ea typeface="微软雅黑" panose="020B0503020204020204" charset="-122"/>
                <a:cs typeface="微软雅黑" panose="020B0503020204020204" charset="-122"/>
              </a:rPr>
              <a:t>4出口标准电磁给油器</a:t>
            </a:r>
            <a:endParaRPr lang="zh-CN" altLang="en-US" sz="1600">
              <a:latin typeface="微软雅黑" panose="020B0503020204020204" charset="-122"/>
              <a:ea typeface="微软雅黑" panose="020B0503020204020204" charset="-122"/>
              <a:cs typeface="微软雅黑" panose="020B0503020204020204" charset="-122"/>
            </a:endParaRPr>
          </a:p>
          <a:p>
            <a:pPr marL="0" indent="0" algn="just">
              <a:lnSpc>
                <a:spcPct val="60000"/>
              </a:lnSpc>
              <a:buNone/>
            </a:pPr>
            <a:r>
              <a:rPr lang="zh-CN" altLang="en-US" sz="1600">
                <a:latin typeface="微软雅黑" panose="020B0503020204020204" charset="-122"/>
                <a:ea typeface="微软雅黑" panose="020B0503020204020204" charset="-122"/>
                <a:cs typeface="微软雅黑" panose="020B0503020204020204" charset="-122"/>
              </a:rPr>
              <a:t>加油罐500-1500L</a:t>
            </a:r>
            <a:endParaRPr lang="zh-CN" altLang="en-US" sz="1600">
              <a:latin typeface="微软雅黑" panose="020B0503020204020204" charset="-122"/>
              <a:ea typeface="微软雅黑" panose="020B0503020204020204" charset="-122"/>
              <a:cs typeface="微软雅黑" panose="020B0503020204020204" charset="-122"/>
            </a:endParaRPr>
          </a:p>
          <a:p>
            <a:pPr marL="0" indent="0" algn="just">
              <a:lnSpc>
                <a:spcPct val="60000"/>
              </a:lnSpc>
              <a:buNone/>
            </a:pPr>
            <a:r>
              <a:rPr lang="zh-CN" altLang="en-US" sz="1600">
                <a:latin typeface="微软雅黑" panose="020B0503020204020204" charset="-122"/>
                <a:ea typeface="微软雅黑" panose="020B0503020204020204" charset="-122"/>
                <a:cs typeface="微软雅黑" panose="020B0503020204020204" charset="-122"/>
              </a:rPr>
              <a:t>主要设备技术参数如下：</a:t>
            </a:r>
            <a:endParaRPr lang="zh-CN" altLang="en-US" sz="1600">
              <a:latin typeface="微软雅黑" panose="020B0503020204020204" charset="-122"/>
              <a:ea typeface="微软雅黑" panose="020B0503020204020204" charset="-122"/>
              <a:cs typeface="微软雅黑" panose="020B0503020204020204" charset="-122"/>
            </a:endParaRPr>
          </a:p>
          <a:p>
            <a:pPr marL="0" indent="0" algn="just">
              <a:lnSpc>
                <a:spcPct val="60000"/>
              </a:lnSpc>
              <a:buNone/>
            </a:pPr>
            <a:r>
              <a:rPr lang="zh-CN" altLang="en-US" sz="1600" b="1">
                <a:latin typeface="微软雅黑" panose="020B0503020204020204" charset="-122"/>
                <a:ea typeface="微软雅黑" panose="020B0503020204020204" charset="-122"/>
                <a:cs typeface="微软雅黑" panose="020B0503020204020204" charset="-122"/>
              </a:rPr>
              <a:t>2.2.1主控装置</a:t>
            </a:r>
            <a:endParaRPr lang="zh-CN" altLang="en-US" sz="1600">
              <a:latin typeface="微软雅黑" panose="020B0503020204020204" charset="-122"/>
              <a:ea typeface="微软雅黑" panose="020B0503020204020204" charset="-122"/>
              <a:cs typeface="微软雅黑" panose="020B0503020204020204" charset="-122"/>
            </a:endParaRPr>
          </a:p>
          <a:p>
            <a:pPr marL="0" indent="0" algn="just">
              <a:lnSpc>
                <a:spcPct val="60000"/>
              </a:lnSpc>
              <a:buNone/>
            </a:pPr>
            <a:r>
              <a:rPr lang="zh-CN" altLang="en-US" sz="1600">
                <a:latin typeface="微软雅黑" panose="020B0503020204020204" charset="-122"/>
                <a:ea typeface="微软雅黑" panose="020B0503020204020204" charset="-122"/>
                <a:cs typeface="微软雅黑" panose="020B0503020204020204" charset="-122"/>
              </a:rPr>
              <a:t>       基本配置:</a:t>
            </a:r>
            <a:endParaRPr lang="zh-CN" altLang="en-US" sz="1600">
              <a:latin typeface="微软雅黑" panose="020B0503020204020204" charset="-122"/>
              <a:ea typeface="微软雅黑" panose="020B0503020204020204" charset="-122"/>
              <a:cs typeface="微软雅黑" panose="020B0503020204020204" charset="-122"/>
            </a:endParaRPr>
          </a:p>
          <a:p>
            <a:pPr marL="0" indent="0" algn="just">
              <a:lnSpc>
                <a:spcPct val="60000"/>
              </a:lnSpc>
              <a:buNone/>
            </a:pPr>
            <a:r>
              <a:rPr lang="zh-CN" altLang="en-US" sz="1600">
                <a:latin typeface="微软雅黑" panose="020B0503020204020204" charset="-122"/>
                <a:ea typeface="微软雅黑" panose="020B0503020204020204" charset="-122"/>
                <a:cs typeface="微软雅黑" panose="020B0503020204020204" charset="-122"/>
              </a:rPr>
              <a:t>甲方提供交流380伏电源</a:t>
            </a:r>
            <a:endParaRPr lang="zh-CN" altLang="en-US" sz="1600">
              <a:latin typeface="微软雅黑" panose="020B0503020204020204" charset="-122"/>
              <a:ea typeface="微软雅黑" panose="020B0503020204020204" charset="-122"/>
              <a:cs typeface="微软雅黑" panose="020B0503020204020204" charset="-122"/>
            </a:endParaRPr>
          </a:p>
          <a:p>
            <a:pPr marL="0" indent="0" algn="just">
              <a:lnSpc>
                <a:spcPct val="60000"/>
              </a:lnSpc>
              <a:buNone/>
            </a:pPr>
            <a:r>
              <a:rPr lang="zh-CN" altLang="en-US" sz="1600">
                <a:latin typeface="微软雅黑" panose="020B0503020204020204" charset="-122"/>
                <a:ea typeface="微软雅黑" panose="020B0503020204020204" charset="-122"/>
                <a:cs typeface="微软雅黑" panose="020B0503020204020204" charset="-122"/>
              </a:rPr>
              <a:t>PLC及触摸屏采用西门子300系列可编程控制器主控与扩展模块</a:t>
            </a:r>
            <a:endParaRPr lang="zh-CN" altLang="en-US" sz="1600">
              <a:latin typeface="微软雅黑" panose="020B0503020204020204" charset="-122"/>
              <a:ea typeface="微软雅黑" panose="020B0503020204020204" charset="-122"/>
              <a:cs typeface="微软雅黑" panose="020B0503020204020204" charset="-122"/>
            </a:endParaRPr>
          </a:p>
          <a:p>
            <a:pPr marL="0" indent="0" algn="just">
              <a:lnSpc>
                <a:spcPct val="60000"/>
              </a:lnSpc>
              <a:buNone/>
            </a:pPr>
            <a:r>
              <a:rPr lang="zh-CN" altLang="en-US" sz="1600" b="1">
                <a:latin typeface="微软雅黑" panose="020B0503020204020204" charset="-122"/>
                <a:ea typeface="微软雅黑" panose="020B0503020204020204" charset="-122"/>
                <a:cs typeface="微软雅黑" panose="020B0503020204020204" charset="-122"/>
              </a:rPr>
              <a:t>2.2.1主控装置</a:t>
            </a:r>
            <a:endParaRPr lang="zh-CN" altLang="en-US" sz="1600">
              <a:latin typeface="微软雅黑" panose="020B0503020204020204" charset="-122"/>
              <a:ea typeface="微软雅黑" panose="020B0503020204020204" charset="-122"/>
              <a:cs typeface="微软雅黑" panose="020B0503020204020204" charset="-122"/>
            </a:endParaRPr>
          </a:p>
          <a:p>
            <a:pPr marL="0" indent="0" algn="just">
              <a:lnSpc>
                <a:spcPct val="60000"/>
              </a:lnSpc>
              <a:buNone/>
            </a:pPr>
            <a:r>
              <a:rPr lang="zh-CN" altLang="en-US" sz="1600">
                <a:latin typeface="微软雅黑" panose="020B0503020204020204" charset="-122"/>
                <a:ea typeface="微软雅黑" panose="020B0503020204020204" charset="-122"/>
                <a:cs typeface="微软雅黑" panose="020B0503020204020204" charset="-122"/>
              </a:rPr>
              <a:t>       基本配置:</a:t>
            </a:r>
            <a:endParaRPr lang="zh-CN" altLang="en-US" sz="1600">
              <a:latin typeface="微软雅黑" panose="020B0503020204020204" charset="-122"/>
              <a:ea typeface="微软雅黑" panose="020B0503020204020204" charset="-122"/>
              <a:cs typeface="微软雅黑" panose="020B0503020204020204" charset="-122"/>
            </a:endParaRPr>
          </a:p>
          <a:p>
            <a:pPr marL="0" indent="0" algn="just">
              <a:lnSpc>
                <a:spcPct val="60000"/>
              </a:lnSpc>
              <a:buNone/>
            </a:pPr>
            <a:r>
              <a:rPr lang="zh-CN" altLang="en-US" sz="1600">
                <a:latin typeface="微软雅黑" panose="020B0503020204020204" charset="-122"/>
                <a:ea typeface="微软雅黑" panose="020B0503020204020204" charset="-122"/>
                <a:cs typeface="微软雅黑" panose="020B0503020204020204" charset="-122"/>
              </a:rPr>
              <a:t>甲方提供交流380伏电源</a:t>
            </a:r>
            <a:endParaRPr lang="zh-CN" altLang="en-US" sz="1600">
              <a:latin typeface="微软雅黑" panose="020B0503020204020204" charset="-122"/>
              <a:ea typeface="微软雅黑" panose="020B0503020204020204" charset="-122"/>
              <a:cs typeface="微软雅黑" panose="020B0503020204020204" charset="-122"/>
            </a:endParaRPr>
          </a:p>
          <a:p>
            <a:pPr marL="0" indent="0" algn="just">
              <a:lnSpc>
                <a:spcPct val="60000"/>
              </a:lnSpc>
              <a:buNone/>
            </a:pPr>
            <a:r>
              <a:rPr lang="zh-CN" altLang="en-US" sz="1600">
                <a:latin typeface="微软雅黑" panose="020B0503020204020204" charset="-122"/>
                <a:ea typeface="微软雅黑" panose="020B0503020204020204" charset="-122"/>
                <a:cs typeface="微软雅黑" panose="020B0503020204020204" charset="-122"/>
              </a:rPr>
              <a:t>PLC及触摸屏采用西门子300系列可编程控制器主控与扩展模块</a:t>
            </a:r>
            <a:endParaRPr lang="zh-CN" altLang="en-US" sz="1600">
              <a:latin typeface="微软雅黑" panose="020B0503020204020204" charset="-122"/>
              <a:ea typeface="微软雅黑" panose="020B0503020204020204" charset="-122"/>
              <a:cs typeface="微软雅黑" panose="020B0503020204020204" charset="-122"/>
            </a:endParaRPr>
          </a:p>
          <a:p>
            <a:pPr algn="just">
              <a:lnSpc>
                <a:spcPct val="60000"/>
              </a:lnSpc>
              <a:buNone/>
            </a:pPr>
            <a:endParaRPr lang="zh-CN" altLang="en-US" sz="1600">
              <a:latin typeface="微软雅黑" panose="020B0503020204020204" charset="-122"/>
              <a:ea typeface="微软雅黑" panose="020B0503020204020204" charset="-122"/>
              <a:cs typeface="微软雅黑" panose="020B0503020204020204" charset="-122"/>
            </a:endParaRPr>
          </a:p>
          <a:p>
            <a:pPr algn="just">
              <a:lnSpc>
                <a:spcPct val="60000"/>
              </a:lnSpc>
              <a:buNone/>
            </a:pPr>
            <a:endParaRPr lang="zh-CN" altLang="en-US" sz="1600">
              <a:latin typeface="微软雅黑" panose="020B0503020204020204" charset="-122"/>
              <a:ea typeface="微软雅黑" panose="020B0503020204020204" charset="-122"/>
              <a:cs typeface="微软雅黑" panose="020B0503020204020204" charset="-122"/>
            </a:endParaRPr>
          </a:p>
          <a:p>
            <a:pPr marL="0" indent="0" algn="just">
              <a:lnSpc>
                <a:spcPct val="60000"/>
              </a:lnSpc>
              <a:buNone/>
            </a:pPr>
            <a:endParaRPr lang="zh-CN" altLang="en-US" sz="1600">
              <a:latin typeface="微软雅黑" panose="020B0503020204020204" charset="-122"/>
              <a:ea typeface="微软雅黑" panose="020B0503020204020204" charset="-122"/>
              <a:cs typeface="微软雅黑" panose="020B0503020204020204" charset="-122"/>
            </a:endParaRPr>
          </a:p>
          <a:p>
            <a:pPr algn="just">
              <a:lnSpc>
                <a:spcPct val="110000"/>
              </a:lnSpc>
              <a:buNone/>
            </a:pPr>
            <a:endParaRPr sz="1600">
              <a:latin typeface="微软雅黑" panose="020B0503020204020204" charset="-122"/>
              <a:ea typeface="微软雅黑" panose="020B0503020204020204" charset="-122"/>
              <a:cs typeface="微软雅黑" panose="020B0503020204020204" charset="-122"/>
            </a:endParaRPr>
          </a:p>
        </p:txBody>
      </p:sp>
      <p:pic>
        <p:nvPicPr>
          <p:cNvPr id="2" name="图片 1" descr="LOGO"/>
          <p:cNvPicPr>
            <a:picLocks noChangeAspect="1"/>
          </p:cNvPicPr>
          <p:nvPr/>
        </p:nvPicPr>
        <p:blipFill>
          <a:blip r:embed="rId1"/>
          <a:stretch>
            <a:fillRect/>
          </a:stretch>
        </p:blipFill>
        <p:spPr>
          <a:xfrm>
            <a:off x="10594975" y="99060"/>
            <a:ext cx="1134110" cy="586105"/>
          </a:xfrm>
          <a:prstGeom prst="rect">
            <a:avLst/>
          </a:prstGeom>
        </p:spPr>
      </p:pic>
      <p:grpSp>
        <p:nvGrpSpPr>
          <p:cNvPr id="5" name="组合 4"/>
          <p:cNvGrpSpPr/>
          <p:nvPr/>
        </p:nvGrpSpPr>
        <p:grpSpPr>
          <a:xfrm>
            <a:off x="280670" y="377190"/>
            <a:ext cx="681990" cy="288925"/>
            <a:chOff x="289" y="460"/>
            <a:chExt cx="1389" cy="588"/>
          </a:xfrm>
        </p:grpSpPr>
        <p:grpSp>
          <p:nvGrpSpPr>
            <p:cNvPr id="6" name="组合 5"/>
            <p:cNvGrpSpPr/>
            <p:nvPr/>
          </p:nvGrpSpPr>
          <p:grpSpPr>
            <a:xfrm rot="18900000">
              <a:off x="1062" y="460"/>
              <a:ext cx="616" cy="584"/>
              <a:chOff x="9851" y="5951"/>
              <a:chExt cx="972" cy="922"/>
            </a:xfrm>
          </p:grpSpPr>
          <p:sp>
            <p:nvSpPr>
              <p:cNvPr id="7" name="矩形 6"/>
              <p:cNvSpPr/>
              <p:nvPr/>
            </p:nvSpPr>
            <p:spPr>
              <a:xfrm>
                <a:off x="10061" y="6161"/>
                <a:ext cx="762" cy="712"/>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8" name="矩形 7"/>
              <p:cNvSpPr/>
              <p:nvPr/>
            </p:nvSpPr>
            <p:spPr>
              <a:xfrm>
                <a:off x="9851" y="5951"/>
                <a:ext cx="762" cy="7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nvGrpSpPr>
            <p:cNvPr id="9" name="组合 8"/>
            <p:cNvGrpSpPr/>
            <p:nvPr/>
          </p:nvGrpSpPr>
          <p:grpSpPr>
            <a:xfrm rot="18900000">
              <a:off x="680" y="460"/>
              <a:ext cx="616" cy="584"/>
              <a:chOff x="9851" y="5951"/>
              <a:chExt cx="972" cy="922"/>
            </a:xfrm>
          </p:grpSpPr>
          <p:sp>
            <p:nvSpPr>
              <p:cNvPr id="10" name="矩形 9"/>
              <p:cNvSpPr/>
              <p:nvPr/>
            </p:nvSpPr>
            <p:spPr>
              <a:xfrm>
                <a:off x="10061" y="6161"/>
                <a:ext cx="762" cy="712"/>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1" name="矩形 10"/>
              <p:cNvSpPr/>
              <p:nvPr/>
            </p:nvSpPr>
            <p:spPr>
              <a:xfrm>
                <a:off x="9851" y="5951"/>
                <a:ext cx="762" cy="7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nvGrpSpPr>
            <p:cNvPr id="12" name="组合 11"/>
            <p:cNvGrpSpPr/>
            <p:nvPr/>
          </p:nvGrpSpPr>
          <p:grpSpPr>
            <a:xfrm rot="18900000">
              <a:off x="289" y="464"/>
              <a:ext cx="616" cy="584"/>
              <a:chOff x="9851" y="5951"/>
              <a:chExt cx="972" cy="922"/>
            </a:xfrm>
          </p:grpSpPr>
          <p:sp>
            <p:nvSpPr>
              <p:cNvPr id="13" name="矩形 12"/>
              <p:cNvSpPr/>
              <p:nvPr/>
            </p:nvSpPr>
            <p:spPr>
              <a:xfrm>
                <a:off x="10061" y="6161"/>
                <a:ext cx="762" cy="712"/>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4" name="矩形 13"/>
              <p:cNvSpPr/>
              <p:nvPr/>
            </p:nvSpPr>
            <p:spPr>
              <a:xfrm>
                <a:off x="9851" y="5951"/>
                <a:ext cx="762" cy="7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sp>
        <p:nvSpPr>
          <p:cNvPr id="15" name="矩形 14"/>
          <p:cNvSpPr/>
          <p:nvPr/>
        </p:nvSpPr>
        <p:spPr>
          <a:xfrm>
            <a:off x="1044575" y="775335"/>
            <a:ext cx="10800080" cy="144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17" name="图片 16" descr="图片1"/>
          <p:cNvPicPr>
            <a:picLocks noChangeAspect="1"/>
          </p:cNvPicPr>
          <p:nvPr/>
        </p:nvPicPr>
        <p:blipFill>
          <a:blip r:embed="rId2"/>
          <a:stretch>
            <a:fillRect/>
          </a:stretch>
        </p:blipFill>
        <p:spPr>
          <a:xfrm>
            <a:off x="8112760" y="56515"/>
            <a:ext cx="2542540" cy="77152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000" advTm="10000">
        <p:cover/>
      </p:transition>
    </mc:Choice>
    <mc:Fallback>
      <p:transition spd="slow" advTm="10000">
        <p:cov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1" fill="hold" grpId="0" nodeType="after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500" fill="hold"/>
                                        <p:tgtEl>
                                          <p:spTgt spid="15"/>
                                        </p:tgtEl>
                                        <p:attrNameLst>
                                          <p:attrName>ppt_x</p:attrName>
                                        </p:attrNameLst>
                                      </p:cBhvr>
                                      <p:tavLst>
                                        <p:tav tm="0">
                                          <p:val>
                                            <p:strVal val="#ppt_x"/>
                                          </p:val>
                                        </p:tav>
                                        <p:tav tm="100000">
                                          <p:val>
                                            <p:strVal val="#ppt_x"/>
                                          </p:val>
                                        </p:tav>
                                      </p:tavLst>
                                    </p:anim>
                                    <p:anim calcmode="lin" valueType="num">
                                      <p:cBhvr additive="base">
                                        <p:cTn id="13" dur="500" fill="hold"/>
                                        <p:tgtEl>
                                          <p:spTgt spid="15"/>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22" presetClass="entr" presetSubtype="4" fill="hold" grpId="0" nodeType="afterEffect">
                                  <p:stCondLst>
                                    <p:cond delay="0"/>
                                  </p:stCondLst>
                                  <p:childTnLst>
                                    <p:set>
                                      <p:cBhvr>
                                        <p:cTn id="16" dur="1" fill="hold">
                                          <p:stCondLst>
                                            <p:cond delay="0"/>
                                          </p:stCondLst>
                                        </p:cTn>
                                        <p:tgtEl>
                                          <p:spTgt spid="41"/>
                                        </p:tgtEl>
                                        <p:attrNameLst>
                                          <p:attrName>style.visibility</p:attrName>
                                        </p:attrNameLst>
                                      </p:cBhvr>
                                      <p:to>
                                        <p:strVal val="visible"/>
                                      </p:to>
                                    </p:set>
                                    <p:animEffect transition="in" filter="wipe(down)">
                                      <p:cBhvr>
                                        <p:cTn id="17" dur="500"/>
                                        <p:tgtEl>
                                          <p:spTgt spid="41"/>
                                        </p:tgtEl>
                                      </p:cBhvr>
                                    </p:animEffect>
                                  </p:childTnLst>
                                </p:cTn>
                              </p:par>
                            </p:childTnLst>
                          </p:cTn>
                        </p:par>
                        <p:par>
                          <p:cTn id="18" fill="hold">
                            <p:stCondLst>
                              <p:cond delay="1500"/>
                            </p:stCondLst>
                            <p:childTnLst>
                              <p:par>
                                <p:cTn id="19" presetID="10" presetClass="entr" presetSubtype="0" fill="hold" nodeType="after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500"/>
                                        <p:tgtEl>
                                          <p:spTgt spid="17"/>
                                        </p:tgtEl>
                                      </p:cBhvr>
                                    </p:animEffect>
                                  </p:childTnLst>
                                </p:cTn>
                              </p:par>
                            </p:childTnLst>
                          </p:cTn>
                        </p:par>
                        <p:par>
                          <p:cTn id="22" fill="hold">
                            <p:stCondLst>
                              <p:cond delay="2000"/>
                            </p:stCondLst>
                            <p:childTnLst>
                              <p:par>
                                <p:cTn id="23" presetID="2" presetClass="entr" presetSubtype="2" fill="hold" nodeType="after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additive="base">
                                        <p:cTn id="25" dur="500" fill="hold"/>
                                        <p:tgtEl>
                                          <p:spTgt spid="2"/>
                                        </p:tgtEl>
                                        <p:attrNameLst>
                                          <p:attrName>ppt_x</p:attrName>
                                        </p:attrNameLst>
                                      </p:cBhvr>
                                      <p:tavLst>
                                        <p:tav tm="0">
                                          <p:val>
                                            <p:strVal val="1+#ppt_w/2"/>
                                          </p:val>
                                        </p:tav>
                                        <p:tav tm="100000">
                                          <p:val>
                                            <p:strVal val="#ppt_x"/>
                                          </p:val>
                                        </p:tav>
                                      </p:tavLst>
                                    </p:anim>
                                    <p:anim calcmode="lin" valueType="num">
                                      <p:cBhvr additive="base">
                                        <p:cTn id="26" dur="500" fill="hold"/>
                                        <p:tgtEl>
                                          <p:spTgt spid="2"/>
                                        </p:tgtEl>
                                        <p:attrNameLst>
                                          <p:attrName>ppt_y</p:attrName>
                                        </p:attrNameLst>
                                      </p:cBhvr>
                                      <p:tavLst>
                                        <p:tav tm="0">
                                          <p:val>
                                            <p:strVal val="#ppt_y"/>
                                          </p:val>
                                        </p:tav>
                                        <p:tav tm="100000">
                                          <p:val>
                                            <p:strVal val="#ppt_y"/>
                                          </p:val>
                                        </p:tav>
                                      </p:tavLst>
                                    </p:anim>
                                  </p:childTnLst>
                                </p:cTn>
                              </p:par>
                            </p:childTnLst>
                          </p:cTn>
                        </p:par>
                        <p:par>
                          <p:cTn id="27" fill="hold">
                            <p:stCondLst>
                              <p:cond delay="2500"/>
                            </p:stCondLst>
                            <p:childTnLst>
                              <p:par>
                                <p:cTn id="28" presetID="10" presetClass="entr" presetSubtype="0" fill="hold" grpId="0" nodeType="after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fade">
                                      <p:cBhvr>
                                        <p:cTn id="3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15" grpId="0" bldLvl="0" animBg="1"/>
      <p:bldP spid="4"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文本框 40"/>
          <p:cNvSpPr txBox="1"/>
          <p:nvPr/>
        </p:nvSpPr>
        <p:spPr>
          <a:xfrm>
            <a:off x="1170940" y="290830"/>
            <a:ext cx="4918075" cy="460375"/>
          </a:xfrm>
          <a:prstGeom prst="rect">
            <a:avLst/>
          </a:prstGeom>
          <a:noFill/>
        </p:spPr>
        <p:txBody>
          <a:bodyPr wrap="square" rtlCol="0">
            <a:spAutoFit/>
          </a:bodyPr>
          <a:p>
            <a:pPr>
              <a:defRPr/>
            </a:pPr>
            <a:r>
              <a:rPr lang="zh-CN" altLang="en-US" sz="2400" b="1" kern="0" dirty="0">
                <a:solidFill>
                  <a:srgbClr val="C00000"/>
                </a:solidFill>
                <a:latin typeface="微软雅黑" panose="020B0503020204020204" charset="-122"/>
                <a:ea typeface="微软雅黑" panose="020B0503020204020204" charset="-122"/>
                <a:cs typeface="微软雅黑" panose="020B0503020204020204" charset="-122"/>
                <a:sym typeface="+mn-ea"/>
              </a:rPr>
              <a:t>针对本项目的润滑解决方案</a:t>
            </a:r>
            <a:endParaRPr lang="zh-CN" altLang="en-US" sz="2400" b="1" kern="0" dirty="0">
              <a:solidFill>
                <a:srgbClr val="C00000"/>
              </a:solidFill>
              <a:latin typeface="微软雅黑" panose="020B0503020204020204" charset="-122"/>
              <a:ea typeface="微软雅黑" panose="020B0503020204020204" charset="-122"/>
              <a:cs typeface="微软雅黑" panose="020B0503020204020204" charset="-122"/>
              <a:sym typeface="+mn-ea"/>
            </a:endParaRPr>
          </a:p>
        </p:txBody>
      </p:sp>
      <p:sp>
        <p:nvSpPr>
          <p:cNvPr id="4" name="文本占位符 6146"/>
          <p:cNvSpPr>
            <a:spLocks noGrp="1"/>
          </p:cNvSpPr>
          <p:nvPr/>
        </p:nvSpPr>
        <p:spPr>
          <a:xfrm>
            <a:off x="1019810" y="1009650"/>
            <a:ext cx="9384665" cy="6080760"/>
          </a:xfrm>
          <a:prstGeom prst="rect">
            <a:avLst/>
          </a:prstGeom>
        </p:spPr>
        <p:txBody>
          <a:bodyPr vert="horz" lIns="91440" tIns="45720" rIns="91440" bIns="45720" rtlCol="0" anchor="t">
            <a:noAutofit/>
          </a:bodyPr>
          <a:lstStyle>
            <a:lvl1pPr marL="228600" indent="-228600" algn="l" defTabSz="915035"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5035"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5035"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565" indent="-228600" algn="l" defTabSz="91503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503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5235" indent="-228600" algn="l" defTabSz="91503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503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635" indent="-228600" algn="l" defTabSz="91503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835" indent="-228600" algn="l" defTabSz="91503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50000"/>
              </a:lnSpc>
              <a:buNone/>
            </a:pPr>
            <a:r>
              <a:rPr lang="zh-CN" altLang="en-US" sz="1600" b="1">
                <a:solidFill>
                  <a:srgbClr val="C00000"/>
                </a:solidFill>
                <a:latin typeface="微软雅黑" panose="020B0503020204020204" charset="-122"/>
                <a:ea typeface="微软雅黑" panose="020B0503020204020204" charset="-122"/>
                <a:cs typeface="微软雅黑" panose="020B0503020204020204" charset="-122"/>
                <a:sym typeface="+mn-ea"/>
              </a:rPr>
              <a:t>第三节、SR/ZNRH智能分布式润滑系统介绍</a:t>
            </a:r>
            <a:r>
              <a:rPr lang="zh-CN" altLang="en-US" sz="1600" b="1">
                <a:latin typeface="微软雅黑" panose="020B0503020204020204" charset="-122"/>
                <a:ea typeface="微软雅黑" panose="020B0503020204020204" charset="-122"/>
                <a:cs typeface="微软雅黑" panose="020B0503020204020204" charset="-122"/>
              </a:rPr>
              <a:t>    </a:t>
            </a:r>
            <a:r>
              <a:rPr lang="zh-CN" altLang="en-US" sz="1600">
                <a:latin typeface="微软雅黑" panose="020B0503020204020204" charset="-122"/>
                <a:ea typeface="微软雅黑" panose="020B0503020204020204" charset="-122"/>
                <a:cs typeface="微软雅黑" panose="020B0503020204020204" charset="-122"/>
              </a:rPr>
              <a:t>   </a:t>
            </a:r>
            <a:endParaRPr lang="zh-CN" altLang="en-US" sz="1600">
              <a:latin typeface="微软雅黑" panose="020B0503020204020204" charset="-122"/>
              <a:ea typeface="微软雅黑" panose="020B0503020204020204" charset="-122"/>
              <a:cs typeface="微软雅黑" panose="020B0503020204020204" charset="-122"/>
            </a:endParaRPr>
          </a:p>
          <a:p>
            <a:pPr marL="0" indent="0" algn="just">
              <a:lnSpc>
                <a:spcPct val="50000"/>
              </a:lnSpc>
              <a:buNone/>
            </a:pPr>
            <a:r>
              <a:rPr lang="zh-CN" altLang="en-US" sz="1600" b="1">
                <a:latin typeface="微软雅黑" panose="020B0503020204020204" charset="-122"/>
                <a:ea typeface="微软雅黑" panose="020B0503020204020204" charset="-122"/>
                <a:cs typeface="微软雅黑" panose="020B0503020204020204" charset="-122"/>
              </a:rPr>
              <a:t>2.2.2高压润滑泵站</a:t>
            </a:r>
            <a:endParaRPr lang="zh-CN" altLang="en-US" sz="1600">
              <a:latin typeface="微软雅黑" panose="020B0503020204020204" charset="-122"/>
              <a:ea typeface="微软雅黑" panose="020B0503020204020204" charset="-122"/>
              <a:cs typeface="微软雅黑" panose="020B0503020204020204" charset="-122"/>
            </a:endParaRPr>
          </a:p>
          <a:p>
            <a:pPr marL="0" indent="0" algn="just">
              <a:lnSpc>
                <a:spcPct val="50000"/>
              </a:lnSpc>
              <a:buNone/>
            </a:pPr>
            <a:r>
              <a:rPr lang="zh-CN" altLang="en-US" sz="1600">
                <a:latin typeface="微软雅黑" panose="020B0503020204020204" charset="-122"/>
                <a:ea typeface="微软雅黑" panose="020B0503020204020204" charset="-122"/>
                <a:cs typeface="微软雅黑" panose="020B0503020204020204" charset="-122"/>
              </a:rPr>
              <a:t>A基本配置：</a:t>
            </a:r>
            <a:endParaRPr lang="zh-CN" altLang="en-US" sz="1600">
              <a:latin typeface="微软雅黑" panose="020B0503020204020204" charset="-122"/>
              <a:ea typeface="微软雅黑" panose="020B0503020204020204" charset="-122"/>
              <a:cs typeface="微软雅黑" panose="020B0503020204020204" charset="-122"/>
            </a:endParaRPr>
          </a:p>
          <a:p>
            <a:pPr marL="0" indent="0" algn="just">
              <a:lnSpc>
                <a:spcPct val="50000"/>
              </a:lnSpc>
              <a:buNone/>
            </a:pPr>
            <a:r>
              <a:rPr lang="zh-CN" altLang="en-US" sz="1600">
                <a:latin typeface="微软雅黑" panose="020B0503020204020204" charset="-122"/>
                <a:ea typeface="微软雅黑" panose="020B0503020204020204" charset="-122"/>
                <a:cs typeface="微软雅黑" panose="020B0503020204020204" charset="-122"/>
              </a:rPr>
              <a:t>    电动润滑泵</a:t>
            </a:r>
            <a:endParaRPr lang="zh-CN" altLang="en-US" sz="1600">
              <a:latin typeface="微软雅黑" panose="020B0503020204020204" charset="-122"/>
              <a:ea typeface="微软雅黑" panose="020B0503020204020204" charset="-122"/>
              <a:cs typeface="微软雅黑" panose="020B0503020204020204" charset="-122"/>
            </a:endParaRPr>
          </a:p>
          <a:p>
            <a:pPr marL="0" indent="0" algn="just">
              <a:lnSpc>
                <a:spcPct val="50000"/>
              </a:lnSpc>
              <a:buNone/>
            </a:pPr>
            <a:r>
              <a:rPr lang="zh-CN" altLang="en-US" sz="1600">
                <a:latin typeface="微软雅黑" panose="020B0503020204020204" charset="-122"/>
                <a:ea typeface="微软雅黑" panose="020B0503020204020204" charset="-122"/>
                <a:cs typeface="微软雅黑" panose="020B0503020204020204" charset="-122"/>
              </a:rPr>
              <a:t>    电动加油泵</a:t>
            </a:r>
            <a:endParaRPr lang="zh-CN" altLang="en-US" sz="1600">
              <a:latin typeface="微软雅黑" panose="020B0503020204020204" charset="-122"/>
              <a:ea typeface="微软雅黑" panose="020B0503020204020204" charset="-122"/>
              <a:cs typeface="微软雅黑" panose="020B0503020204020204" charset="-122"/>
            </a:endParaRPr>
          </a:p>
          <a:p>
            <a:pPr marL="0" indent="0" algn="just">
              <a:lnSpc>
                <a:spcPct val="50000"/>
              </a:lnSpc>
              <a:buNone/>
            </a:pPr>
            <a:r>
              <a:rPr lang="zh-CN" altLang="en-US" sz="1600">
                <a:latin typeface="微软雅黑" panose="020B0503020204020204" charset="-122"/>
                <a:ea typeface="微软雅黑" panose="020B0503020204020204" charset="-122"/>
                <a:cs typeface="微软雅黑" panose="020B0503020204020204" charset="-122"/>
              </a:rPr>
              <a:t>    压力传感器</a:t>
            </a:r>
            <a:endParaRPr lang="zh-CN" altLang="en-US" sz="1600">
              <a:latin typeface="微软雅黑" panose="020B0503020204020204" charset="-122"/>
              <a:ea typeface="微软雅黑" panose="020B0503020204020204" charset="-122"/>
              <a:cs typeface="微软雅黑" panose="020B0503020204020204" charset="-122"/>
            </a:endParaRPr>
          </a:p>
          <a:p>
            <a:pPr marL="0" indent="0" algn="just">
              <a:lnSpc>
                <a:spcPct val="50000"/>
              </a:lnSpc>
              <a:buNone/>
            </a:pPr>
            <a:r>
              <a:rPr lang="zh-CN" altLang="en-US" sz="1600">
                <a:latin typeface="微软雅黑" panose="020B0503020204020204" charset="-122"/>
                <a:ea typeface="微软雅黑" panose="020B0503020204020204" charset="-122"/>
                <a:cs typeface="微软雅黑" panose="020B0503020204020204" charset="-122"/>
              </a:rPr>
              <a:t>称重传感器</a:t>
            </a:r>
            <a:endParaRPr lang="zh-CN" altLang="en-US" sz="1600">
              <a:latin typeface="微软雅黑" panose="020B0503020204020204" charset="-122"/>
              <a:ea typeface="微软雅黑" panose="020B0503020204020204" charset="-122"/>
              <a:cs typeface="微软雅黑" panose="020B0503020204020204" charset="-122"/>
            </a:endParaRPr>
          </a:p>
          <a:p>
            <a:pPr marL="0" indent="0" algn="just">
              <a:lnSpc>
                <a:spcPct val="50000"/>
              </a:lnSpc>
              <a:buNone/>
            </a:pPr>
            <a:r>
              <a:rPr lang="zh-CN" altLang="en-US" sz="1600">
                <a:latin typeface="微软雅黑" panose="020B0503020204020204" charset="-122"/>
                <a:ea typeface="微软雅黑" panose="020B0503020204020204" charset="-122"/>
                <a:cs typeface="微软雅黑" panose="020B0503020204020204" charset="-122"/>
              </a:rPr>
              <a:t>B基本参数</a:t>
            </a:r>
            <a:endParaRPr lang="zh-CN" altLang="en-US" sz="1600">
              <a:latin typeface="微软雅黑" panose="020B0503020204020204" charset="-122"/>
              <a:ea typeface="微软雅黑" panose="020B0503020204020204" charset="-122"/>
              <a:cs typeface="微软雅黑" panose="020B0503020204020204" charset="-122"/>
            </a:endParaRPr>
          </a:p>
          <a:p>
            <a:pPr marL="0" indent="0" algn="just">
              <a:lnSpc>
                <a:spcPct val="50000"/>
              </a:lnSpc>
              <a:buNone/>
            </a:pPr>
            <a:r>
              <a:rPr lang="zh-CN" altLang="en-US" sz="1600">
                <a:latin typeface="微软雅黑" panose="020B0503020204020204" charset="-122"/>
                <a:ea typeface="微软雅黑" panose="020B0503020204020204" charset="-122"/>
                <a:cs typeface="微软雅黑" panose="020B0503020204020204" charset="-122"/>
              </a:rPr>
              <a:t>   电动润滑泵  型  号：</a:t>
            </a:r>
            <a:r>
              <a:rPr lang="zh-CN" altLang="en-US" sz="1600">
                <a:solidFill>
                  <a:srgbClr val="FF0000"/>
                </a:solidFill>
                <a:latin typeface="微软雅黑" panose="020B0503020204020204" charset="-122"/>
                <a:ea typeface="微软雅黑" panose="020B0503020204020204" charset="-122"/>
                <a:cs typeface="微软雅黑" panose="020B0503020204020204" charset="-122"/>
              </a:rPr>
              <a:t>SRDRB-P400</a:t>
            </a:r>
            <a:endParaRPr lang="zh-CN" altLang="en-US" sz="1600">
              <a:solidFill>
                <a:srgbClr val="FF0000"/>
              </a:solidFill>
              <a:latin typeface="微软雅黑" panose="020B0503020204020204" charset="-122"/>
              <a:ea typeface="微软雅黑" panose="020B0503020204020204" charset="-122"/>
              <a:cs typeface="微软雅黑" panose="020B0503020204020204" charset="-122"/>
            </a:endParaRPr>
          </a:p>
          <a:p>
            <a:pPr marL="0" indent="0" algn="just">
              <a:lnSpc>
                <a:spcPct val="50000"/>
              </a:lnSpc>
              <a:buNone/>
            </a:pPr>
            <a:r>
              <a:rPr lang="zh-CN" altLang="en-US" sz="1600">
                <a:latin typeface="微软雅黑" panose="020B0503020204020204" charset="-122"/>
                <a:ea typeface="微软雅黑" panose="020B0503020204020204" charset="-122"/>
                <a:cs typeface="微软雅黑" panose="020B0503020204020204" charset="-122"/>
              </a:rPr>
              <a:t>   公称压力：40MPa</a:t>
            </a:r>
            <a:endParaRPr lang="zh-CN" altLang="en-US" sz="1600">
              <a:latin typeface="微软雅黑" panose="020B0503020204020204" charset="-122"/>
              <a:ea typeface="微软雅黑" panose="020B0503020204020204" charset="-122"/>
              <a:cs typeface="微软雅黑" panose="020B0503020204020204" charset="-122"/>
            </a:endParaRPr>
          </a:p>
          <a:p>
            <a:pPr marL="0" indent="0" algn="just">
              <a:lnSpc>
                <a:spcPct val="50000"/>
              </a:lnSpc>
              <a:buNone/>
            </a:pPr>
            <a:r>
              <a:rPr lang="zh-CN" altLang="en-US" sz="1600">
                <a:latin typeface="微软雅黑" panose="020B0503020204020204" charset="-122"/>
                <a:ea typeface="微软雅黑" panose="020B0503020204020204" charset="-122"/>
                <a:cs typeface="微软雅黑" panose="020B0503020204020204" charset="-122"/>
              </a:rPr>
              <a:t>   给 油 量：400ml/min</a:t>
            </a:r>
            <a:endParaRPr lang="zh-CN" altLang="en-US" sz="1600">
              <a:latin typeface="微软雅黑" panose="020B0503020204020204" charset="-122"/>
              <a:ea typeface="微软雅黑" panose="020B0503020204020204" charset="-122"/>
              <a:cs typeface="微软雅黑" panose="020B0503020204020204" charset="-122"/>
            </a:endParaRPr>
          </a:p>
          <a:p>
            <a:pPr marL="0" indent="0" algn="just">
              <a:lnSpc>
                <a:spcPct val="50000"/>
              </a:lnSpc>
              <a:buNone/>
            </a:pPr>
            <a:r>
              <a:rPr lang="zh-CN" altLang="en-US" sz="1600">
                <a:latin typeface="微软雅黑" panose="020B0503020204020204" charset="-122"/>
                <a:ea typeface="微软雅黑" panose="020B0503020204020204" charset="-122"/>
                <a:cs typeface="微软雅黑" panose="020B0503020204020204" charset="-122"/>
              </a:rPr>
              <a:t>   贮油容积：100Ｌ</a:t>
            </a:r>
            <a:endParaRPr lang="zh-CN" altLang="en-US" sz="1600">
              <a:latin typeface="微软雅黑" panose="020B0503020204020204" charset="-122"/>
              <a:ea typeface="微软雅黑" panose="020B0503020204020204" charset="-122"/>
              <a:cs typeface="微软雅黑" panose="020B0503020204020204" charset="-122"/>
            </a:endParaRPr>
          </a:p>
          <a:p>
            <a:pPr marL="0" indent="0" algn="just">
              <a:lnSpc>
                <a:spcPct val="50000"/>
              </a:lnSpc>
              <a:buNone/>
            </a:pPr>
            <a:r>
              <a:rPr lang="zh-CN" altLang="en-US" sz="1600">
                <a:latin typeface="微软雅黑" panose="020B0503020204020204" charset="-122"/>
                <a:ea typeface="微软雅黑" panose="020B0503020204020204" charset="-122"/>
                <a:cs typeface="微软雅黑" panose="020B0503020204020204" charset="-122"/>
              </a:rPr>
              <a:t>　电机功率：1.5KW  </a:t>
            </a:r>
            <a:endParaRPr lang="zh-CN" altLang="en-US" sz="1600">
              <a:latin typeface="微软雅黑" panose="020B0503020204020204" charset="-122"/>
              <a:ea typeface="微软雅黑" panose="020B0503020204020204" charset="-122"/>
              <a:cs typeface="微软雅黑" panose="020B0503020204020204" charset="-122"/>
            </a:endParaRPr>
          </a:p>
          <a:p>
            <a:pPr marL="0" indent="0" algn="just">
              <a:lnSpc>
                <a:spcPct val="50000"/>
              </a:lnSpc>
              <a:buNone/>
            </a:pPr>
            <a:r>
              <a:rPr lang="zh-CN" altLang="en-US" sz="1600">
                <a:latin typeface="微软雅黑" panose="020B0503020204020204" charset="-122"/>
                <a:ea typeface="微软雅黑" panose="020B0503020204020204" charset="-122"/>
                <a:cs typeface="微软雅黑" panose="020B0503020204020204" charset="-122"/>
              </a:rPr>
              <a:t>压力传感器  型    号 ：</a:t>
            </a:r>
            <a:r>
              <a:rPr lang="zh-CN" altLang="en-US" sz="1600">
                <a:solidFill>
                  <a:srgbClr val="FF0000"/>
                </a:solidFill>
                <a:latin typeface="微软雅黑" panose="020B0503020204020204" charset="-122"/>
                <a:ea typeface="微软雅黑" panose="020B0503020204020204" charset="-122"/>
                <a:cs typeface="微软雅黑" panose="020B0503020204020204" charset="-122"/>
              </a:rPr>
              <a:t>SR/YLCGQ</a:t>
            </a:r>
            <a:endParaRPr lang="zh-CN" altLang="en-US" sz="1600">
              <a:solidFill>
                <a:srgbClr val="FF0000"/>
              </a:solidFill>
              <a:latin typeface="微软雅黑" panose="020B0503020204020204" charset="-122"/>
              <a:ea typeface="微软雅黑" panose="020B0503020204020204" charset="-122"/>
              <a:cs typeface="微软雅黑" panose="020B0503020204020204" charset="-122"/>
            </a:endParaRPr>
          </a:p>
          <a:p>
            <a:pPr marL="0" indent="0" algn="just">
              <a:lnSpc>
                <a:spcPct val="50000"/>
              </a:lnSpc>
              <a:buNone/>
            </a:pPr>
            <a:r>
              <a:rPr lang="zh-CN" altLang="en-US" sz="1600">
                <a:latin typeface="微软雅黑" panose="020B0503020204020204" charset="-122"/>
                <a:ea typeface="微软雅黑" panose="020B0503020204020204" charset="-122"/>
                <a:cs typeface="微软雅黑" panose="020B0503020204020204" charset="-122"/>
              </a:rPr>
              <a:t>额定电压：DC  24V</a:t>
            </a:r>
            <a:endParaRPr lang="zh-CN" altLang="en-US" sz="1600">
              <a:latin typeface="微软雅黑" panose="020B0503020204020204" charset="-122"/>
              <a:ea typeface="微软雅黑" panose="020B0503020204020204" charset="-122"/>
              <a:cs typeface="微软雅黑" panose="020B0503020204020204" charset="-122"/>
            </a:endParaRPr>
          </a:p>
          <a:p>
            <a:pPr marL="0" indent="0" algn="just">
              <a:lnSpc>
                <a:spcPct val="50000"/>
              </a:lnSpc>
              <a:buNone/>
            </a:pPr>
            <a:r>
              <a:rPr lang="zh-CN" altLang="en-US" sz="1600">
                <a:latin typeface="微软雅黑" panose="020B0503020204020204" charset="-122"/>
                <a:ea typeface="微软雅黑" panose="020B0503020204020204" charset="-122"/>
                <a:cs typeface="微软雅黑" panose="020B0503020204020204" charset="-122"/>
              </a:rPr>
              <a:t>输出：4-20ma</a:t>
            </a:r>
            <a:endParaRPr lang="zh-CN" altLang="en-US" sz="1600">
              <a:latin typeface="微软雅黑" panose="020B0503020204020204" charset="-122"/>
              <a:ea typeface="微软雅黑" panose="020B0503020204020204" charset="-122"/>
              <a:cs typeface="微软雅黑" panose="020B0503020204020204" charset="-122"/>
            </a:endParaRPr>
          </a:p>
          <a:p>
            <a:pPr marL="0" indent="0" algn="just">
              <a:lnSpc>
                <a:spcPct val="50000"/>
              </a:lnSpc>
              <a:buNone/>
            </a:pPr>
            <a:r>
              <a:rPr lang="zh-CN" altLang="en-US" sz="1600">
                <a:latin typeface="微软雅黑" panose="020B0503020204020204" charset="-122"/>
                <a:ea typeface="微软雅黑" panose="020B0503020204020204" charset="-122"/>
                <a:cs typeface="微软雅黑" panose="020B0503020204020204" charset="-122"/>
              </a:rPr>
              <a:t>接线方式：两线制</a:t>
            </a:r>
            <a:endParaRPr lang="zh-CN" altLang="en-US" sz="1600">
              <a:latin typeface="微软雅黑" panose="020B0503020204020204" charset="-122"/>
              <a:ea typeface="微软雅黑" panose="020B0503020204020204" charset="-122"/>
              <a:cs typeface="微软雅黑" panose="020B0503020204020204" charset="-122"/>
            </a:endParaRPr>
          </a:p>
          <a:p>
            <a:pPr marL="0" indent="0" algn="just">
              <a:lnSpc>
                <a:spcPct val="50000"/>
              </a:lnSpc>
              <a:buNone/>
            </a:pPr>
            <a:r>
              <a:rPr lang="zh-CN" altLang="en-US" sz="1600">
                <a:latin typeface="微软雅黑" panose="020B0503020204020204" charset="-122"/>
                <a:ea typeface="微软雅黑" panose="020B0503020204020204" charset="-122"/>
                <a:cs typeface="微软雅黑" panose="020B0503020204020204" charset="-122"/>
              </a:rPr>
              <a:t>称重传感器   型  号：</a:t>
            </a:r>
            <a:r>
              <a:rPr lang="zh-CN" altLang="en-US" sz="1600">
                <a:solidFill>
                  <a:srgbClr val="FF0000"/>
                </a:solidFill>
                <a:latin typeface="微软雅黑" panose="020B0503020204020204" charset="-122"/>
                <a:ea typeface="微软雅黑" panose="020B0503020204020204" charset="-122"/>
                <a:cs typeface="微软雅黑" panose="020B0503020204020204" charset="-122"/>
              </a:rPr>
              <a:t>SR/CZCGQ</a:t>
            </a:r>
            <a:endParaRPr lang="zh-CN" altLang="en-US" sz="1600">
              <a:solidFill>
                <a:srgbClr val="FF0000"/>
              </a:solidFill>
              <a:latin typeface="微软雅黑" panose="020B0503020204020204" charset="-122"/>
              <a:ea typeface="微软雅黑" panose="020B0503020204020204" charset="-122"/>
              <a:cs typeface="微软雅黑" panose="020B0503020204020204" charset="-122"/>
            </a:endParaRPr>
          </a:p>
          <a:p>
            <a:pPr marL="0" indent="0" algn="just">
              <a:lnSpc>
                <a:spcPct val="50000"/>
              </a:lnSpc>
              <a:buNone/>
            </a:pPr>
            <a:r>
              <a:rPr lang="zh-CN" altLang="en-US" sz="1600">
                <a:latin typeface="微软雅黑" panose="020B0503020204020204" charset="-122"/>
                <a:ea typeface="微软雅黑" panose="020B0503020204020204" charset="-122"/>
                <a:cs typeface="微软雅黑" panose="020B0503020204020204" charset="-122"/>
              </a:rPr>
              <a:t>额定电压：DC  24V</a:t>
            </a:r>
            <a:endParaRPr lang="zh-CN" altLang="en-US" sz="1600">
              <a:latin typeface="微软雅黑" panose="020B0503020204020204" charset="-122"/>
              <a:ea typeface="微软雅黑" panose="020B0503020204020204" charset="-122"/>
              <a:cs typeface="微软雅黑" panose="020B0503020204020204" charset="-122"/>
            </a:endParaRPr>
          </a:p>
          <a:p>
            <a:pPr marL="0" indent="0" algn="just">
              <a:lnSpc>
                <a:spcPct val="50000"/>
              </a:lnSpc>
              <a:buNone/>
            </a:pPr>
            <a:r>
              <a:rPr lang="zh-CN" altLang="en-US" sz="1600">
                <a:latin typeface="微软雅黑" panose="020B0503020204020204" charset="-122"/>
                <a:ea typeface="微软雅黑" panose="020B0503020204020204" charset="-122"/>
                <a:cs typeface="微软雅黑" panose="020B0503020204020204" charset="-122"/>
              </a:rPr>
              <a:t>输出：4-20ma</a:t>
            </a:r>
            <a:endParaRPr lang="zh-CN" altLang="en-US" sz="1600">
              <a:latin typeface="微软雅黑" panose="020B0503020204020204" charset="-122"/>
              <a:ea typeface="微软雅黑" panose="020B0503020204020204" charset="-122"/>
              <a:cs typeface="微软雅黑" panose="020B0503020204020204" charset="-122"/>
            </a:endParaRPr>
          </a:p>
          <a:p>
            <a:pPr marL="0" indent="0" algn="just">
              <a:lnSpc>
                <a:spcPct val="50000"/>
              </a:lnSpc>
              <a:buNone/>
            </a:pPr>
            <a:r>
              <a:rPr lang="zh-CN" altLang="en-US" sz="1600">
                <a:latin typeface="微软雅黑" panose="020B0503020204020204" charset="-122"/>
                <a:ea typeface="微软雅黑" panose="020B0503020204020204" charset="-122"/>
                <a:cs typeface="微软雅黑" panose="020B0503020204020204" charset="-122"/>
              </a:rPr>
              <a:t>接线方式：四线制</a:t>
            </a:r>
            <a:endParaRPr lang="zh-CN" altLang="en-US" sz="1600">
              <a:latin typeface="微软雅黑" panose="020B0503020204020204" charset="-122"/>
              <a:ea typeface="微软雅黑" panose="020B0503020204020204" charset="-122"/>
              <a:cs typeface="微软雅黑" panose="020B0503020204020204" charset="-122"/>
            </a:endParaRPr>
          </a:p>
          <a:p>
            <a:pPr algn="just">
              <a:lnSpc>
                <a:spcPct val="50000"/>
              </a:lnSpc>
              <a:buNone/>
            </a:pPr>
            <a:endParaRPr lang="zh-CN" altLang="en-US" sz="1600">
              <a:latin typeface="微软雅黑" panose="020B0503020204020204" charset="-122"/>
              <a:ea typeface="微软雅黑" panose="020B0503020204020204" charset="-122"/>
              <a:cs typeface="微软雅黑" panose="020B0503020204020204" charset="-122"/>
            </a:endParaRPr>
          </a:p>
          <a:p>
            <a:pPr algn="just">
              <a:lnSpc>
                <a:spcPct val="50000"/>
              </a:lnSpc>
              <a:buNone/>
            </a:pPr>
            <a:endParaRPr lang="zh-CN" altLang="en-US" sz="1600">
              <a:latin typeface="微软雅黑" panose="020B0503020204020204" charset="-122"/>
              <a:ea typeface="微软雅黑" panose="020B0503020204020204" charset="-122"/>
              <a:cs typeface="微软雅黑" panose="020B0503020204020204" charset="-122"/>
            </a:endParaRPr>
          </a:p>
          <a:p>
            <a:pPr marL="0" indent="0" algn="just">
              <a:lnSpc>
                <a:spcPct val="50000"/>
              </a:lnSpc>
              <a:buNone/>
            </a:pPr>
            <a:endParaRPr lang="zh-CN" altLang="en-US" sz="1600">
              <a:latin typeface="微软雅黑" panose="020B0503020204020204" charset="-122"/>
              <a:ea typeface="微软雅黑" panose="020B0503020204020204" charset="-122"/>
              <a:cs typeface="微软雅黑" panose="020B0503020204020204" charset="-122"/>
            </a:endParaRPr>
          </a:p>
          <a:p>
            <a:pPr algn="just">
              <a:lnSpc>
                <a:spcPct val="110000"/>
              </a:lnSpc>
              <a:buNone/>
            </a:pPr>
            <a:endParaRPr sz="1600">
              <a:latin typeface="微软雅黑" panose="020B0503020204020204" charset="-122"/>
              <a:ea typeface="微软雅黑" panose="020B0503020204020204" charset="-122"/>
              <a:cs typeface="微软雅黑" panose="020B0503020204020204" charset="-122"/>
            </a:endParaRPr>
          </a:p>
        </p:txBody>
      </p:sp>
      <p:pic>
        <p:nvPicPr>
          <p:cNvPr id="2" name="图片 1" descr="LOGO"/>
          <p:cNvPicPr>
            <a:picLocks noChangeAspect="1"/>
          </p:cNvPicPr>
          <p:nvPr/>
        </p:nvPicPr>
        <p:blipFill>
          <a:blip r:embed="rId1"/>
          <a:stretch>
            <a:fillRect/>
          </a:stretch>
        </p:blipFill>
        <p:spPr>
          <a:xfrm>
            <a:off x="10594975" y="97155"/>
            <a:ext cx="1134110" cy="586105"/>
          </a:xfrm>
          <a:prstGeom prst="rect">
            <a:avLst/>
          </a:prstGeom>
        </p:spPr>
      </p:pic>
      <p:grpSp>
        <p:nvGrpSpPr>
          <p:cNvPr id="5" name="组合 4"/>
          <p:cNvGrpSpPr/>
          <p:nvPr/>
        </p:nvGrpSpPr>
        <p:grpSpPr>
          <a:xfrm>
            <a:off x="280670" y="377190"/>
            <a:ext cx="681990" cy="288925"/>
            <a:chOff x="289" y="460"/>
            <a:chExt cx="1389" cy="588"/>
          </a:xfrm>
        </p:grpSpPr>
        <p:grpSp>
          <p:nvGrpSpPr>
            <p:cNvPr id="6" name="组合 5"/>
            <p:cNvGrpSpPr/>
            <p:nvPr/>
          </p:nvGrpSpPr>
          <p:grpSpPr>
            <a:xfrm rot="18900000">
              <a:off x="1062" y="460"/>
              <a:ext cx="616" cy="584"/>
              <a:chOff x="9851" y="5951"/>
              <a:chExt cx="972" cy="922"/>
            </a:xfrm>
          </p:grpSpPr>
          <p:sp>
            <p:nvSpPr>
              <p:cNvPr id="7" name="矩形 6"/>
              <p:cNvSpPr/>
              <p:nvPr/>
            </p:nvSpPr>
            <p:spPr>
              <a:xfrm>
                <a:off x="10061" y="6161"/>
                <a:ext cx="762" cy="712"/>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8" name="矩形 7"/>
              <p:cNvSpPr/>
              <p:nvPr/>
            </p:nvSpPr>
            <p:spPr>
              <a:xfrm>
                <a:off x="9851" y="5951"/>
                <a:ext cx="762" cy="7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nvGrpSpPr>
            <p:cNvPr id="9" name="组合 8"/>
            <p:cNvGrpSpPr/>
            <p:nvPr/>
          </p:nvGrpSpPr>
          <p:grpSpPr>
            <a:xfrm rot="18900000">
              <a:off x="680" y="460"/>
              <a:ext cx="616" cy="584"/>
              <a:chOff x="9851" y="5951"/>
              <a:chExt cx="972" cy="922"/>
            </a:xfrm>
          </p:grpSpPr>
          <p:sp>
            <p:nvSpPr>
              <p:cNvPr id="10" name="矩形 9"/>
              <p:cNvSpPr/>
              <p:nvPr/>
            </p:nvSpPr>
            <p:spPr>
              <a:xfrm>
                <a:off x="10061" y="6161"/>
                <a:ext cx="762" cy="712"/>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1" name="矩形 10"/>
              <p:cNvSpPr/>
              <p:nvPr/>
            </p:nvSpPr>
            <p:spPr>
              <a:xfrm>
                <a:off x="9851" y="5951"/>
                <a:ext cx="762" cy="7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nvGrpSpPr>
            <p:cNvPr id="12" name="组合 11"/>
            <p:cNvGrpSpPr/>
            <p:nvPr/>
          </p:nvGrpSpPr>
          <p:grpSpPr>
            <a:xfrm rot="18900000">
              <a:off x="289" y="464"/>
              <a:ext cx="616" cy="584"/>
              <a:chOff x="9851" y="5951"/>
              <a:chExt cx="972" cy="922"/>
            </a:xfrm>
          </p:grpSpPr>
          <p:sp>
            <p:nvSpPr>
              <p:cNvPr id="13" name="矩形 12"/>
              <p:cNvSpPr/>
              <p:nvPr/>
            </p:nvSpPr>
            <p:spPr>
              <a:xfrm>
                <a:off x="10061" y="6161"/>
                <a:ext cx="762" cy="712"/>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4" name="矩形 13"/>
              <p:cNvSpPr/>
              <p:nvPr/>
            </p:nvSpPr>
            <p:spPr>
              <a:xfrm>
                <a:off x="9851" y="5951"/>
                <a:ext cx="762" cy="7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sp>
        <p:nvSpPr>
          <p:cNvPr id="15" name="矩形 14"/>
          <p:cNvSpPr/>
          <p:nvPr/>
        </p:nvSpPr>
        <p:spPr>
          <a:xfrm>
            <a:off x="1044575" y="775335"/>
            <a:ext cx="10800080" cy="144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17" name="图片 16" descr="图片1"/>
          <p:cNvPicPr>
            <a:picLocks noChangeAspect="1"/>
          </p:cNvPicPr>
          <p:nvPr/>
        </p:nvPicPr>
        <p:blipFill>
          <a:blip r:embed="rId2"/>
          <a:stretch>
            <a:fillRect/>
          </a:stretch>
        </p:blipFill>
        <p:spPr>
          <a:xfrm>
            <a:off x="8112760" y="56515"/>
            <a:ext cx="2542540" cy="77152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000" advTm="10000">
        <p:cover/>
      </p:transition>
    </mc:Choice>
    <mc:Fallback>
      <p:transition spd="slow" advTm="10000">
        <p:cov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1" fill="hold" grpId="0" nodeType="after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500" fill="hold"/>
                                        <p:tgtEl>
                                          <p:spTgt spid="15"/>
                                        </p:tgtEl>
                                        <p:attrNameLst>
                                          <p:attrName>ppt_x</p:attrName>
                                        </p:attrNameLst>
                                      </p:cBhvr>
                                      <p:tavLst>
                                        <p:tav tm="0">
                                          <p:val>
                                            <p:strVal val="#ppt_x"/>
                                          </p:val>
                                        </p:tav>
                                        <p:tav tm="100000">
                                          <p:val>
                                            <p:strVal val="#ppt_x"/>
                                          </p:val>
                                        </p:tav>
                                      </p:tavLst>
                                    </p:anim>
                                    <p:anim calcmode="lin" valueType="num">
                                      <p:cBhvr additive="base">
                                        <p:cTn id="13" dur="500" fill="hold"/>
                                        <p:tgtEl>
                                          <p:spTgt spid="15"/>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22" presetClass="entr" presetSubtype="4" fill="hold" grpId="0" nodeType="afterEffect">
                                  <p:stCondLst>
                                    <p:cond delay="0"/>
                                  </p:stCondLst>
                                  <p:childTnLst>
                                    <p:set>
                                      <p:cBhvr>
                                        <p:cTn id="16" dur="1" fill="hold">
                                          <p:stCondLst>
                                            <p:cond delay="0"/>
                                          </p:stCondLst>
                                        </p:cTn>
                                        <p:tgtEl>
                                          <p:spTgt spid="41"/>
                                        </p:tgtEl>
                                        <p:attrNameLst>
                                          <p:attrName>style.visibility</p:attrName>
                                        </p:attrNameLst>
                                      </p:cBhvr>
                                      <p:to>
                                        <p:strVal val="visible"/>
                                      </p:to>
                                    </p:set>
                                    <p:animEffect transition="in" filter="wipe(down)">
                                      <p:cBhvr>
                                        <p:cTn id="17" dur="500"/>
                                        <p:tgtEl>
                                          <p:spTgt spid="41"/>
                                        </p:tgtEl>
                                      </p:cBhvr>
                                    </p:animEffect>
                                  </p:childTnLst>
                                </p:cTn>
                              </p:par>
                            </p:childTnLst>
                          </p:cTn>
                        </p:par>
                        <p:par>
                          <p:cTn id="18" fill="hold">
                            <p:stCondLst>
                              <p:cond delay="1500"/>
                            </p:stCondLst>
                            <p:childTnLst>
                              <p:par>
                                <p:cTn id="19" presetID="10" presetClass="entr" presetSubtype="0" fill="hold" nodeType="after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500"/>
                                        <p:tgtEl>
                                          <p:spTgt spid="17"/>
                                        </p:tgtEl>
                                      </p:cBhvr>
                                    </p:animEffect>
                                  </p:childTnLst>
                                </p:cTn>
                              </p:par>
                            </p:childTnLst>
                          </p:cTn>
                        </p:par>
                        <p:par>
                          <p:cTn id="22" fill="hold">
                            <p:stCondLst>
                              <p:cond delay="2000"/>
                            </p:stCondLst>
                            <p:childTnLst>
                              <p:par>
                                <p:cTn id="23" presetID="2" presetClass="entr" presetSubtype="2" fill="hold" nodeType="after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additive="base">
                                        <p:cTn id="25" dur="500" fill="hold"/>
                                        <p:tgtEl>
                                          <p:spTgt spid="2"/>
                                        </p:tgtEl>
                                        <p:attrNameLst>
                                          <p:attrName>ppt_x</p:attrName>
                                        </p:attrNameLst>
                                      </p:cBhvr>
                                      <p:tavLst>
                                        <p:tav tm="0">
                                          <p:val>
                                            <p:strVal val="1+#ppt_w/2"/>
                                          </p:val>
                                        </p:tav>
                                        <p:tav tm="100000">
                                          <p:val>
                                            <p:strVal val="#ppt_x"/>
                                          </p:val>
                                        </p:tav>
                                      </p:tavLst>
                                    </p:anim>
                                    <p:anim calcmode="lin" valueType="num">
                                      <p:cBhvr additive="base">
                                        <p:cTn id="26" dur="500" fill="hold"/>
                                        <p:tgtEl>
                                          <p:spTgt spid="2"/>
                                        </p:tgtEl>
                                        <p:attrNameLst>
                                          <p:attrName>ppt_y</p:attrName>
                                        </p:attrNameLst>
                                      </p:cBhvr>
                                      <p:tavLst>
                                        <p:tav tm="0">
                                          <p:val>
                                            <p:strVal val="#ppt_y"/>
                                          </p:val>
                                        </p:tav>
                                        <p:tav tm="100000">
                                          <p:val>
                                            <p:strVal val="#ppt_y"/>
                                          </p:val>
                                        </p:tav>
                                      </p:tavLst>
                                    </p:anim>
                                  </p:childTnLst>
                                </p:cTn>
                              </p:par>
                            </p:childTnLst>
                          </p:cTn>
                        </p:par>
                        <p:par>
                          <p:cTn id="27" fill="hold">
                            <p:stCondLst>
                              <p:cond delay="2500"/>
                            </p:stCondLst>
                            <p:childTnLst>
                              <p:par>
                                <p:cTn id="28" presetID="10" presetClass="entr" presetSubtype="0" fill="hold" grpId="0" nodeType="after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fade">
                                      <p:cBhvr>
                                        <p:cTn id="3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15" grpId="0" bldLvl="0" animBg="1"/>
      <p:bldP spid="4"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文本框 40"/>
          <p:cNvSpPr txBox="1"/>
          <p:nvPr/>
        </p:nvSpPr>
        <p:spPr>
          <a:xfrm>
            <a:off x="1170940" y="290830"/>
            <a:ext cx="4918075" cy="460375"/>
          </a:xfrm>
          <a:prstGeom prst="rect">
            <a:avLst/>
          </a:prstGeom>
          <a:noFill/>
        </p:spPr>
        <p:txBody>
          <a:bodyPr wrap="square" rtlCol="0">
            <a:spAutoFit/>
          </a:bodyPr>
          <a:p>
            <a:pPr>
              <a:defRPr/>
            </a:pPr>
            <a:r>
              <a:rPr lang="zh-CN" altLang="en-US" sz="2400" b="1" kern="0" dirty="0">
                <a:solidFill>
                  <a:srgbClr val="C00000"/>
                </a:solidFill>
                <a:latin typeface="微软雅黑" panose="020B0503020204020204" charset="-122"/>
                <a:ea typeface="微软雅黑" panose="020B0503020204020204" charset="-122"/>
                <a:cs typeface="微软雅黑" panose="020B0503020204020204" charset="-122"/>
                <a:sym typeface="+mn-ea"/>
              </a:rPr>
              <a:t>针对本项目的润滑解决方案</a:t>
            </a:r>
            <a:endParaRPr lang="zh-CN" altLang="en-US" sz="2400" b="1" kern="0" dirty="0">
              <a:solidFill>
                <a:srgbClr val="C00000"/>
              </a:solidFill>
              <a:latin typeface="微软雅黑" panose="020B0503020204020204" charset="-122"/>
              <a:ea typeface="微软雅黑" panose="020B0503020204020204" charset="-122"/>
              <a:cs typeface="微软雅黑" panose="020B0503020204020204" charset="-122"/>
              <a:sym typeface="+mn-ea"/>
            </a:endParaRPr>
          </a:p>
        </p:txBody>
      </p:sp>
      <p:sp>
        <p:nvSpPr>
          <p:cNvPr id="4" name="文本占位符 6146"/>
          <p:cNvSpPr>
            <a:spLocks noGrp="1"/>
          </p:cNvSpPr>
          <p:nvPr/>
        </p:nvSpPr>
        <p:spPr>
          <a:xfrm>
            <a:off x="1019810" y="1009650"/>
            <a:ext cx="9384665" cy="6080760"/>
          </a:xfrm>
          <a:prstGeom prst="rect">
            <a:avLst/>
          </a:prstGeom>
        </p:spPr>
        <p:txBody>
          <a:bodyPr vert="horz" lIns="91440" tIns="45720" rIns="91440" bIns="45720" rtlCol="0" anchor="t">
            <a:noAutofit/>
          </a:bodyPr>
          <a:lstStyle>
            <a:lvl1pPr marL="228600" indent="-228600" algn="l" defTabSz="915035"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5035"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5035"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565" indent="-228600" algn="l" defTabSz="91503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503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5235" indent="-228600" algn="l" defTabSz="91503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503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635" indent="-228600" algn="l" defTabSz="91503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835" indent="-228600" algn="l" defTabSz="91503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60000"/>
              </a:lnSpc>
              <a:buNone/>
            </a:pPr>
            <a:r>
              <a:rPr lang="zh-CN" altLang="en-US" sz="1600" b="1">
                <a:solidFill>
                  <a:srgbClr val="C00000"/>
                </a:solidFill>
                <a:latin typeface="微软雅黑" panose="020B0503020204020204" charset="-122"/>
                <a:ea typeface="微软雅黑" panose="020B0503020204020204" charset="-122"/>
                <a:cs typeface="微软雅黑" panose="020B0503020204020204" charset="-122"/>
                <a:sym typeface="+mn-ea"/>
              </a:rPr>
              <a:t>第三节、SR/ZNRH智能分布式润滑系统介绍</a:t>
            </a:r>
            <a:r>
              <a:rPr lang="zh-CN" altLang="en-US" sz="1600" b="1">
                <a:latin typeface="微软雅黑" panose="020B0503020204020204" charset="-122"/>
                <a:ea typeface="微软雅黑" panose="020B0503020204020204" charset="-122"/>
                <a:cs typeface="微软雅黑" panose="020B0503020204020204" charset="-122"/>
              </a:rPr>
              <a:t>    </a:t>
            </a:r>
            <a:r>
              <a:rPr lang="zh-CN" altLang="en-US" sz="1600">
                <a:latin typeface="微软雅黑" panose="020B0503020204020204" charset="-122"/>
                <a:ea typeface="微软雅黑" panose="020B0503020204020204" charset="-122"/>
                <a:cs typeface="微软雅黑" panose="020B0503020204020204" charset="-122"/>
              </a:rPr>
              <a:t>   </a:t>
            </a:r>
            <a:endParaRPr lang="zh-CN" altLang="en-US" sz="1600">
              <a:latin typeface="微软雅黑" panose="020B0503020204020204" charset="-122"/>
              <a:ea typeface="微软雅黑" panose="020B0503020204020204" charset="-122"/>
              <a:cs typeface="微软雅黑" panose="020B0503020204020204" charset="-122"/>
            </a:endParaRPr>
          </a:p>
          <a:p>
            <a:pPr marL="0" indent="0" algn="just">
              <a:lnSpc>
                <a:spcPct val="110000"/>
              </a:lnSpc>
              <a:buNone/>
            </a:pPr>
            <a:r>
              <a:rPr lang="zh-CN" altLang="en-US" sz="1600" b="1">
                <a:latin typeface="微软雅黑" panose="020B0503020204020204" charset="-122"/>
                <a:ea typeface="微软雅黑" panose="020B0503020204020204" charset="-122"/>
                <a:cs typeface="微软雅黑" panose="020B0503020204020204" charset="-122"/>
              </a:rPr>
              <a:t>2.2.3电磁给油器总成  型  号：</a:t>
            </a:r>
            <a:r>
              <a:rPr lang="zh-CN" altLang="en-US" sz="1600" b="1">
                <a:solidFill>
                  <a:srgbClr val="FF0000"/>
                </a:solidFill>
                <a:latin typeface="微软雅黑" panose="020B0503020204020204" charset="-122"/>
                <a:ea typeface="微软雅黑" panose="020B0503020204020204" charset="-122"/>
                <a:cs typeface="微软雅黑" panose="020B0503020204020204" charset="-122"/>
              </a:rPr>
              <a:t>SRKF-III-4</a:t>
            </a:r>
            <a:endParaRPr lang="zh-CN" altLang="en-US" sz="1600">
              <a:solidFill>
                <a:srgbClr val="FF0000"/>
              </a:solidFill>
              <a:latin typeface="微软雅黑" panose="020B0503020204020204" charset="-122"/>
              <a:ea typeface="微软雅黑" panose="020B0503020204020204" charset="-122"/>
              <a:cs typeface="微软雅黑" panose="020B0503020204020204" charset="-122"/>
            </a:endParaRPr>
          </a:p>
          <a:p>
            <a:pPr marL="0" indent="0" algn="just">
              <a:lnSpc>
                <a:spcPct val="110000"/>
              </a:lnSpc>
              <a:buNone/>
            </a:pPr>
            <a:r>
              <a:rPr lang="zh-CN" altLang="en-US" sz="1600">
                <a:latin typeface="微软雅黑" panose="020B0503020204020204" charset="-122"/>
                <a:ea typeface="微软雅黑" panose="020B0503020204020204" charset="-122"/>
                <a:cs typeface="微软雅黑" panose="020B0503020204020204" charset="-122"/>
              </a:rPr>
              <a:t>润滑点数：4</a:t>
            </a:r>
            <a:endParaRPr lang="zh-CN" altLang="en-US" sz="1600">
              <a:latin typeface="微软雅黑" panose="020B0503020204020204" charset="-122"/>
              <a:ea typeface="微软雅黑" panose="020B0503020204020204" charset="-122"/>
              <a:cs typeface="微软雅黑" panose="020B0503020204020204" charset="-122"/>
            </a:endParaRPr>
          </a:p>
          <a:p>
            <a:pPr marL="0" indent="0" algn="just">
              <a:lnSpc>
                <a:spcPct val="110000"/>
              </a:lnSpc>
              <a:buNone/>
            </a:pPr>
            <a:r>
              <a:rPr lang="zh-CN" altLang="en-US" sz="1600">
                <a:latin typeface="微软雅黑" panose="020B0503020204020204" charset="-122"/>
                <a:ea typeface="微软雅黑" panose="020B0503020204020204" charset="-122"/>
                <a:cs typeface="微软雅黑" panose="020B0503020204020204" charset="-122"/>
              </a:rPr>
              <a:t>公称压力：40Mpa</a:t>
            </a:r>
            <a:endParaRPr lang="zh-CN" altLang="en-US" sz="1600">
              <a:latin typeface="微软雅黑" panose="020B0503020204020204" charset="-122"/>
              <a:ea typeface="微软雅黑" panose="020B0503020204020204" charset="-122"/>
              <a:cs typeface="微软雅黑" panose="020B0503020204020204" charset="-122"/>
            </a:endParaRPr>
          </a:p>
          <a:p>
            <a:pPr marL="0" indent="0" algn="just">
              <a:lnSpc>
                <a:spcPct val="110000"/>
              </a:lnSpc>
              <a:buNone/>
            </a:pPr>
            <a:r>
              <a:rPr lang="zh-CN" altLang="en-US" sz="1600">
                <a:latin typeface="微软雅黑" panose="020B0503020204020204" charset="-122"/>
                <a:ea typeface="微软雅黑" panose="020B0503020204020204" charset="-122"/>
                <a:cs typeface="微软雅黑" panose="020B0503020204020204" charset="-122"/>
              </a:rPr>
              <a:t>流    量：3ml/次</a:t>
            </a:r>
            <a:endParaRPr lang="zh-CN" altLang="en-US" sz="1600">
              <a:latin typeface="微软雅黑" panose="020B0503020204020204" charset="-122"/>
              <a:ea typeface="微软雅黑" panose="020B0503020204020204" charset="-122"/>
              <a:cs typeface="微软雅黑" panose="020B0503020204020204" charset="-122"/>
            </a:endParaRPr>
          </a:p>
          <a:p>
            <a:pPr marL="0" indent="0" algn="just">
              <a:lnSpc>
                <a:spcPct val="110000"/>
              </a:lnSpc>
              <a:buNone/>
            </a:pPr>
            <a:r>
              <a:rPr lang="zh-CN" altLang="en-US" sz="1600">
                <a:latin typeface="微软雅黑" panose="020B0503020204020204" charset="-122"/>
                <a:ea typeface="微软雅黑" panose="020B0503020204020204" charset="-122"/>
                <a:cs typeface="微软雅黑" panose="020B0503020204020204" charset="-122"/>
              </a:rPr>
              <a:t>工作电压：AC 220V/DC24</a:t>
            </a:r>
            <a:endParaRPr lang="zh-CN" altLang="en-US" sz="1600">
              <a:latin typeface="微软雅黑" panose="020B0503020204020204" charset="-122"/>
              <a:ea typeface="微软雅黑" panose="020B0503020204020204" charset="-122"/>
              <a:cs typeface="微软雅黑" panose="020B0503020204020204" charset="-122"/>
            </a:endParaRPr>
          </a:p>
          <a:p>
            <a:pPr marL="0" indent="0" algn="just">
              <a:lnSpc>
                <a:spcPct val="110000"/>
              </a:lnSpc>
              <a:buNone/>
            </a:pPr>
            <a:r>
              <a:rPr lang="zh-CN" altLang="en-US" sz="1600">
                <a:latin typeface="微软雅黑" panose="020B0503020204020204" charset="-122"/>
                <a:ea typeface="微软雅黑" panose="020B0503020204020204" charset="-122"/>
                <a:cs typeface="微软雅黑" panose="020B0503020204020204" charset="-122"/>
              </a:rPr>
              <a:t>流量传感器  型  号：</a:t>
            </a:r>
            <a:r>
              <a:rPr lang="zh-CN" altLang="en-US" sz="1600">
                <a:solidFill>
                  <a:srgbClr val="FF0000"/>
                </a:solidFill>
                <a:latin typeface="微软雅黑" panose="020B0503020204020204" charset="-122"/>
                <a:ea typeface="微软雅黑" panose="020B0503020204020204" charset="-122"/>
                <a:cs typeface="微软雅黑" panose="020B0503020204020204" charset="-122"/>
              </a:rPr>
              <a:t> SR/LLCGQ</a:t>
            </a:r>
            <a:endParaRPr lang="zh-CN" altLang="en-US" sz="1600">
              <a:solidFill>
                <a:srgbClr val="FF0000"/>
              </a:solidFill>
              <a:latin typeface="微软雅黑" panose="020B0503020204020204" charset="-122"/>
              <a:ea typeface="微软雅黑" panose="020B0503020204020204" charset="-122"/>
              <a:cs typeface="微软雅黑" panose="020B0503020204020204" charset="-122"/>
            </a:endParaRPr>
          </a:p>
          <a:p>
            <a:pPr marL="0" indent="0" algn="just">
              <a:lnSpc>
                <a:spcPct val="110000"/>
              </a:lnSpc>
              <a:buNone/>
            </a:pPr>
            <a:r>
              <a:rPr lang="zh-CN" altLang="en-US" sz="1600">
                <a:latin typeface="微软雅黑" panose="020B0503020204020204" charset="-122"/>
                <a:ea typeface="微软雅黑" panose="020B0503020204020204" charset="-122"/>
                <a:cs typeface="微软雅黑" panose="020B0503020204020204" charset="-122"/>
              </a:rPr>
              <a:t>公称压力：40Mpa</a:t>
            </a:r>
            <a:endParaRPr lang="zh-CN" altLang="en-US" sz="1600">
              <a:latin typeface="微软雅黑" panose="020B0503020204020204" charset="-122"/>
              <a:ea typeface="微软雅黑" panose="020B0503020204020204" charset="-122"/>
              <a:cs typeface="微软雅黑" panose="020B0503020204020204" charset="-122"/>
            </a:endParaRPr>
          </a:p>
          <a:p>
            <a:pPr marL="0" indent="0" algn="just">
              <a:lnSpc>
                <a:spcPct val="110000"/>
              </a:lnSpc>
              <a:buNone/>
            </a:pPr>
            <a:r>
              <a:rPr lang="zh-CN" altLang="en-US" sz="1600">
                <a:latin typeface="微软雅黑" panose="020B0503020204020204" charset="-122"/>
                <a:ea typeface="微软雅黑" panose="020B0503020204020204" charset="-122"/>
                <a:cs typeface="微软雅黑" panose="020B0503020204020204" charset="-122"/>
              </a:rPr>
              <a:t>流      量： 3ml/次</a:t>
            </a:r>
            <a:endParaRPr lang="zh-CN" altLang="en-US" sz="1600">
              <a:latin typeface="微软雅黑" panose="020B0503020204020204" charset="-122"/>
              <a:ea typeface="微软雅黑" panose="020B0503020204020204" charset="-122"/>
              <a:cs typeface="微软雅黑" panose="020B0503020204020204" charset="-122"/>
            </a:endParaRPr>
          </a:p>
          <a:p>
            <a:pPr marL="0" indent="0" algn="just">
              <a:lnSpc>
                <a:spcPct val="110000"/>
              </a:lnSpc>
              <a:buNone/>
            </a:pPr>
            <a:r>
              <a:rPr lang="zh-CN" altLang="en-US" sz="1600">
                <a:latin typeface="微软雅黑" panose="020B0503020204020204" charset="-122"/>
                <a:ea typeface="微软雅黑" panose="020B0503020204020204" charset="-122"/>
                <a:cs typeface="微软雅黑" panose="020B0503020204020204" charset="-122"/>
              </a:rPr>
              <a:t>响应时间： 150ms</a:t>
            </a:r>
            <a:endParaRPr lang="zh-CN" altLang="en-US" sz="1600">
              <a:latin typeface="微软雅黑" panose="020B0503020204020204" charset="-122"/>
              <a:ea typeface="微软雅黑" panose="020B0503020204020204" charset="-122"/>
              <a:cs typeface="微软雅黑" panose="020B0503020204020204" charset="-122"/>
            </a:endParaRPr>
          </a:p>
          <a:p>
            <a:pPr marL="0" indent="0" algn="just">
              <a:lnSpc>
                <a:spcPct val="110000"/>
              </a:lnSpc>
              <a:buNone/>
            </a:pPr>
            <a:r>
              <a:rPr lang="zh-CN" altLang="en-US" sz="1600" b="1">
                <a:latin typeface="微软雅黑" panose="020B0503020204020204" charset="-122"/>
                <a:ea typeface="微软雅黑" panose="020B0503020204020204" charset="-122"/>
                <a:cs typeface="微软雅黑" panose="020B0503020204020204" charset="-122"/>
              </a:rPr>
              <a:t>2.2.</a:t>
            </a:r>
            <a:r>
              <a:rPr lang="en-US" altLang="zh-CN" sz="1600" b="1">
                <a:latin typeface="微软雅黑" panose="020B0503020204020204" charset="-122"/>
                <a:ea typeface="微软雅黑" panose="020B0503020204020204" charset="-122"/>
                <a:cs typeface="微软雅黑" panose="020B0503020204020204" charset="-122"/>
              </a:rPr>
              <a:t>4</a:t>
            </a:r>
            <a:r>
              <a:rPr lang="zh-CN" altLang="en-US" sz="1600" b="1">
                <a:latin typeface="微软雅黑" panose="020B0503020204020204" charset="-122"/>
                <a:ea typeface="微软雅黑" panose="020B0503020204020204" charset="-122"/>
                <a:cs typeface="微软雅黑" panose="020B0503020204020204" charset="-122"/>
              </a:rPr>
              <a:t>油路</a:t>
            </a:r>
            <a:endParaRPr lang="zh-CN" altLang="en-US" sz="1600">
              <a:latin typeface="微软雅黑" panose="020B0503020204020204" charset="-122"/>
              <a:ea typeface="微软雅黑" panose="020B0503020204020204" charset="-122"/>
              <a:cs typeface="微软雅黑" panose="020B0503020204020204" charset="-122"/>
            </a:endParaRPr>
          </a:p>
          <a:p>
            <a:pPr marL="0" indent="0" algn="just">
              <a:lnSpc>
                <a:spcPct val="110000"/>
              </a:lnSpc>
              <a:buNone/>
            </a:pPr>
            <a:r>
              <a:rPr lang="zh-CN" altLang="en-US" sz="1600">
                <a:latin typeface="微软雅黑" panose="020B0503020204020204" charset="-122"/>
                <a:ea typeface="微软雅黑" panose="020B0503020204020204" charset="-122"/>
                <a:cs typeface="微软雅黑" panose="020B0503020204020204" charset="-122"/>
              </a:rPr>
              <a:t>主管路采用Φ32×3无缝钢管，材质20#。</a:t>
            </a:r>
            <a:endParaRPr lang="zh-CN" altLang="en-US" sz="1600">
              <a:latin typeface="微软雅黑" panose="020B0503020204020204" charset="-122"/>
              <a:ea typeface="微软雅黑" panose="020B0503020204020204" charset="-122"/>
              <a:cs typeface="微软雅黑" panose="020B0503020204020204" charset="-122"/>
            </a:endParaRPr>
          </a:p>
          <a:p>
            <a:pPr marL="0" indent="0" algn="just">
              <a:lnSpc>
                <a:spcPct val="110000"/>
              </a:lnSpc>
              <a:buNone/>
            </a:pPr>
            <a:r>
              <a:rPr lang="zh-CN" altLang="en-US" sz="1600">
                <a:latin typeface="微软雅黑" panose="020B0503020204020204" charset="-122"/>
                <a:ea typeface="微软雅黑" panose="020B0503020204020204" charset="-122"/>
                <a:cs typeface="微软雅黑" panose="020B0503020204020204" charset="-122"/>
              </a:rPr>
              <a:t>支管路采用Φ10×1.5无缝钢管，材质304。</a:t>
            </a:r>
            <a:endParaRPr lang="zh-CN" altLang="en-US" sz="1600">
              <a:latin typeface="微软雅黑" panose="020B0503020204020204" charset="-122"/>
              <a:ea typeface="微软雅黑" panose="020B0503020204020204" charset="-122"/>
              <a:cs typeface="微软雅黑" panose="020B0503020204020204" charset="-122"/>
            </a:endParaRPr>
          </a:p>
          <a:p>
            <a:pPr marL="0" indent="0" algn="just">
              <a:lnSpc>
                <a:spcPct val="110000"/>
              </a:lnSpc>
              <a:buNone/>
            </a:pPr>
            <a:r>
              <a:rPr lang="zh-CN" altLang="en-US" sz="1600">
                <a:latin typeface="微软雅黑" panose="020B0503020204020204" charset="-122"/>
                <a:ea typeface="微软雅黑" panose="020B0503020204020204" charset="-122"/>
                <a:cs typeface="微软雅黑" panose="020B0503020204020204" charset="-122"/>
              </a:rPr>
              <a:t>活动润滑点采用软管连接</a:t>
            </a:r>
            <a:endParaRPr lang="zh-CN" altLang="en-US" sz="1600">
              <a:latin typeface="微软雅黑" panose="020B0503020204020204" charset="-122"/>
              <a:ea typeface="微软雅黑" panose="020B0503020204020204" charset="-122"/>
              <a:cs typeface="微软雅黑" panose="020B0503020204020204" charset="-122"/>
            </a:endParaRPr>
          </a:p>
          <a:p>
            <a:pPr marL="0" indent="0" algn="just">
              <a:lnSpc>
                <a:spcPct val="110000"/>
              </a:lnSpc>
              <a:buNone/>
            </a:pPr>
            <a:r>
              <a:rPr lang="zh-CN" altLang="en-US" sz="1600">
                <a:latin typeface="微软雅黑" panose="020B0503020204020204" charset="-122"/>
                <a:ea typeface="微软雅黑" panose="020B0503020204020204" charset="-122"/>
                <a:cs typeface="微软雅黑" panose="020B0503020204020204" charset="-122"/>
              </a:rPr>
              <a:t>主管路采用焊接式连接，支管路采用卡套连接，所有管路及管接头</a:t>
            </a:r>
            <a:endParaRPr lang="zh-CN" altLang="en-US" sz="1600">
              <a:latin typeface="微软雅黑" panose="020B0503020204020204" charset="-122"/>
              <a:ea typeface="微软雅黑" panose="020B0503020204020204" charset="-122"/>
              <a:cs typeface="微软雅黑" panose="020B0503020204020204" charset="-122"/>
            </a:endParaRPr>
          </a:p>
          <a:p>
            <a:pPr marL="0" indent="0" algn="just">
              <a:lnSpc>
                <a:spcPct val="120000"/>
              </a:lnSpc>
              <a:buNone/>
            </a:pPr>
            <a:endParaRPr lang="zh-CN" altLang="en-US" sz="1600">
              <a:latin typeface="微软雅黑" panose="020B0503020204020204" charset="-122"/>
              <a:ea typeface="微软雅黑" panose="020B0503020204020204" charset="-122"/>
              <a:cs typeface="微软雅黑" panose="020B0503020204020204" charset="-122"/>
            </a:endParaRPr>
          </a:p>
          <a:p>
            <a:pPr marL="0" indent="0" algn="just">
              <a:lnSpc>
                <a:spcPct val="60000"/>
              </a:lnSpc>
              <a:buNone/>
            </a:pPr>
            <a:endParaRPr lang="zh-CN" altLang="en-US" sz="1600">
              <a:latin typeface="微软雅黑" panose="020B0503020204020204" charset="-122"/>
              <a:ea typeface="微软雅黑" panose="020B0503020204020204" charset="-122"/>
              <a:cs typeface="微软雅黑" panose="020B0503020204020204" charset="-122"/>
            </a:endParaRPr>
          </a:p>
          <a:p>
            <a:pPr algn="just">
              <a:lnSpc>
                <a:spcPct val="110000"/>
              </a:lnSpc>
              <a:buNone/>
            </a:pPr>
            <a:endParaRPr sz="1600">
              <a:latin typeface="微软雅黑" panose="020B0503020204020204" charset="-122"/>
              <a:ea typeface="微软雅黑" panose="020B0503020204020204" charset="-122"/>
              <a:cs typeface="微软雅黑" panose="020B0503020204020204" charset="-122"/>
            </a:endParaRPr>
          </a:p>
        </p:txBody>
      </p:sp>
      <p:pic>
        <p:nvPicPr>
          <p:cNvPr id="2" name="图片 1" descr="LOGO"/>
          <p:cNvPicPr>
            <a:picLocks noChangeAspect="1"/>
          </p:cNvPicPr>
          <p:nvPr/>
        </p:nvPicPr>
        <p:blipFill>
          <a:blip r:embed="rId1"/>
          <a:stretch>
            <a:fillRect/>
          </a:stretch>
        </p:blipFill>
        <p:spPr>
          <a:xfrm>
            <a:off x="10594975" y="97155"/>
            <a:ext cx="1134110" cy="586105"/>
          </a:xfrm>
          <a:prstGeom prst="rect">
            <a:avLst/>
          </a:prstGeom>
        </p:spPr>
      </p:pic>
      <p:grpSp>
        <p:nvGrpSpPr>
          <p:cNvPr id="5" name="组合 4"/>
          <p:cNvGrpSpPr/>
          <p:nvPr/>
        </p:nvGrpSpPr>
        <p:grpSpPr>
          <a:xfrm>
            <a:off x="280670" y="377190"/>
            <a:ext cx="681990" cy="288925"/>
            <a:chOff x="289" y="460"/>
            <a:chExt cx="1389" cy="588"/>
          </a:xfrm>
        </p:grpSpPr>
        <p:grpSp>
          <p:nvGrpSpPr>
            <p:cNvPr id="6" name="组合 5"/>
            <p:cNvGrpSpPr/>
            <p:nvPr/>
          </p:nvGrpSpPr>
          <p:grpSpPr>
            <a:xfrm rot="18900000">
              <a:off x="1062" y="460"/>
              <a:ext cx="616" cy="584"/>
              <a:chOff x="9851" y="5951"/>
              <a:chExt cx="972" cy="922"/>
            </a:xfrm>
          </p:grpSpPr>
          <p:sp>
            <p:nvSpPr>
              <p:cNvPr id="7" name="矩形 6"/>
              <p:cNvSpPr/>
              <p:nvPr/>
            </p:nvSpPr>
            <p:spPr>
              <a:xfrm>
                <a:off x="10061" y="6161"/>
                <a:ext cx="762" cy="712"/>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8" name="矩形 7"/>
              <p:cNvSpPr/>
              <p:nvPr/>
            </p:nvSpPr>
            <p:spPr>
              <a:xfrm>
                <a:off x="9851" y="5951"/>
                <a:ext cx="762" cy="7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nvGrpSpPr>
            <p:cNvPr id="9" name="组合 8"/>
            <p:cNvGrpSpPr/>
            <p:nvPr/>
          </p:nvGrpSpPr>
          <p:grpSpPr>
            <a:xfrm rot="18900000">
              <a:off x="680" y="460"/>
              <a:ext cx="616" cy="584"/>
              <a:chOff x="9851" y="5951"/>
              <a:chExt cx="972" cy="922"/>
            </a:xfrm>
          </p:grpSpPr>
          <p:sp>
            <p:nvSpPr>
              <p:cNvPr id="10" name="矩形 9"/>
              <p:cNvSpPr/>
              <p:nvPr/>
            </p:nvSpPr>
            <p:spPr>
              <a:xfrm>
                <a:off x="10061" y="6161"/>
                <a:ext cx="762" cy="712"/>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1" name="矩形 10"/>
              <p:cNvSpPr/>
              <p:nvPr/>
            </p:nvSpPr>
            <p:spPr>
              <a:xfrm>
                <a:off x="9851" y="5951"/>
                <a:ext cx="762" cy="7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nvGrpSpPr>
            <p:cNvPr id="12" name="组合 11"/>
            <p:cNvGrpSpPr/>
            <p:nvPr/>
          </p:nvGrpSpPr>
          <p:grpSpPr>
            <a:xfrm rot="18900000">
              <a:off x="289" y="464"/>
              <a:ext cx="616" cy="584"/>
              <a:chOff x="9851" y="5951"/>
              <a:chExt cx="972" cy="922"/>
            </a:xfrm>
          </p:grpSpPr>
          <p:sp>
            <p:nvSpPr>
              <p:cNvPr id="13" name="矩形 12"/>
              <p:cNvSpPr/>
              <p:nvPr/>
            </p:nvSpPr>
            <p:spPr>
              <a:xfrm>
                <a:off x="10061" y="6161"/>
                <a:ext cx="762" cy="712"/>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4" name="矩形 13"/>
              <p:cNvSpPr/>
              <p:nvPr/>
            </p:nvSpPr>
            <p:spPr>
              <a:xfrm>
                <a:off x="9851" y="5951"/>
                <a:ext cx="762" cy="7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sp>
        <p:nvSpPr>
          <p:cNvPr id="15" name="矩形 14"/>
          <p:cNvSpPr/>
          <p:nvPr/>
        </p:nvSpPr>
        <p:spPr>
          <a:xfrm>
            <a:off x="1044575" y="775335"/>
            <a:ext cx="10800080" cy="144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18" name="图片 17" descr="图片1"/>
          <p:cNvPicPr>
            <a:picLocks noChangeAspect="1"/>
          </p:cNvPicPr>
          <p:nvPr/>
        </p:nvPicPr>
        <p:blipFill>
          <a:blip r:embed="rId2"/>
          <a:stretch>
            <a:fillRect/>
          </a:stretch>
        </p:blipFill>
        <p:spPr>
          <a:xfrm>
            <a:off x="8112760" y="56515"/>
            <a:ext cx="2542540" cy="77152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000" advTm="10000">
        <p:cover/>
      </p:transition>
    </mc:Choice>
    <mc:Fallback>
      <p:transition spd="slow" advTm="10000">
        <p:cov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1" fill="hold" grpId="0" nodeType="after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500" fill="hold"/>
                                        <p:tgtEl>
                                          <p:spTgt spid="15"/>
                                        </p:tgtEl>
                                        <p:attrNameLst>
                                          <p:attrName>ppt_x</p:attrName>
                                        </p:attrNameLst>
                                      </p:cBhvr>
                                      <p:tavLst>
                                        <p:tav tm="0">
                                          <p:val>
                                            <p:strVal val="#ppt_x"/>
                                          </p:val>
                                        </p:tav>
                                        <p:tav tm="100000">
                                          <p:val>
                                            <p:strVal val="#ppt_x"/>
                                          </p:val>
                                        </p:tav>
                                      </p:tavLst>
                                    </p:anim>
                                    <p:anim calcmode="lin" valueType="num">
                                      <p:cBhvr additive="base">
                                        <p:cTn id="13" dur="500" fill="hold"/>
                                        <p:tgtEl>
                                          <p:spTgt spid="15"/>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22" presetClass="entr" presetSubtype="4" fill="hold" grpId="0" nodeType="afterEffect">
                                  <p:stCondLst>
                                    <p:cond delay="0"/>
                                  </p:stCondLst>
                                  <p:childTnLst>
                                    <p:set>
                                      <p:cBhvr>
                                        <p:cTn id="16" dur="1" fill="hold">
                                          <p:stCondLst>
                                            <p:cond delay="0"/>
                                          </p:stCondLst>
                                        </p:cTn>
                                        <p:tgtEl>
                                          <p:spTgt spid="41"/>
                                        </p:tgtEl>
                                        <p:attrNameLst>
                                          <p:attrName>style.visibility</p:attrName>
                                        </p:attrNameLst>
                                      </p:cBhvr>
                                      <p:to>
                                        <p:strVal val="visible"/>
                                      </p:to>
                                    </p:set>
                                    <p:animEffect transition="in" filter="wipe(down)">
                                      <p:cBhvr>
                                        <p:cTn id="17" dur="500"/>
                                        <p:tgtEl>
                                          <p:spTgt spid="41"/>
                                        </p:tgtEl>
                                      </p:cBhvr>
                                    </p:animEffect>
                                  </p:childTnLst>
                                </p:cTn>
                              </p:par>
                            </p:childTnLst>
                          </p:cTn>
                        </p:par>
                        <p:par>
                          <p:cTn id="18" fill="hold">
                            <p:stCondLst>
                              <p:cond delay="1500"/>
                            </p:stCondLst>
                            <p:childTnLst>
                              <p:par>
                                <p:cTn id="19" presetID="10" presetClass="entr" presetSubtype="0" fill="hold" nodeType="after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500"/>
                                        <p:tgtEl>
                                          <p:spTgt spid="18"/>
                                        </p:tgtEl>
                                      </p:cBhvr>
                                    </p:animEffect>
                                  </p:childTnLst>
                                </p:cTn>
                              </p:par>
                            </p:childTnLst>
                          </p:cTn>
                        </p:par>
                        <p:par>
                          <p:cTn id="22" fill="hold">
                            <p:stCondLst>
                              <p:cond delay="2000"/>
                            </p:stCondLst>
                            <p:childTnLst>
                              <p:par>
                                <p:cTn id="23" presetID="2" presetClass="entr" presetSubtype="2" fill="hold" nodeType="after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additive="base">
                                        <p:cTn id="25" dur="500" fill="hold"/>
                                        <p:tgtEl>
                                          <p:spTgt spid="2"/>
                                        </p:tgtEl>
                                        <p:attrNameLst>
                                          <p:attrName>ppt_x</p:attrName>
                                        </p:attrNameLst>
                                      </p:cBhvr>
                                      <p:tavLst>
                                        <p:tav tm="0">
                                          <p:val>
                                            <p:strVal val="1+#ppt_w/2"/>
                                          </p:val>
                                        </p:tav>
                                        <p:tav tm="100000">
                                          <p:val>
                                            <p:strVal val="#ppt_x"/>
                                          </p:val>
                                        </p:tav>
                                      </p:tavLst>
                                    </p:anim>
                                    <p:anim calcmode="lin" valueType="num">
                                      <p:cBhvr additive="base">
                                        <p:cTn id="26" dur="500" fill="hold"/>
                                        <p:tgtEl>
                                          <p:spTgt spid="2"/>
                                        </p:tgtEl>
                                        <p:attrNameLst>
                                          <p:attrName>ppt_y</p:attrName>
                                        </p:attrNameLst>
                                      </p:cBhvr>
                                      <p:tavLst>
                                        <p:tav tm="0">
                                          <p:val>
                                            <p:strVal val="#ppt_y"/>
                                          </p:val>
                                        </p:tav>
                                        <p:tav tm="100000">
                                          <p:val>
                                            <p:strVal val="#ppt_y"/>
                                          </p:val>
                                        </p:tav>
                                      </p:tavLst>
                                    </p:anim>
                                  </p:childTnLst>
                                </p:cTn>
                              </p:par>
                            </p:childTnLst>
                          </p:cTn>
                        </p:par>
                        <p:par>
                          <p:cTn id="27" fill="hold">
                            <p:stCondLst>
                              <p:cond delay="2500"/>
                            </p:stCondLst>
                            <p:childTnLst>
                              <p:par>
                                <p:cTn id="28" presetID="10" presetClass="entr" presetSubtype="0" fill="hold" grpId="0" nodeType="after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fade">
                                      <p:cBhvr>
                                        <p:cTn id="3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15" grpId="0" bldLvl="0" animBg="1"/>
      <p:bldP spid="4"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文本框 40"/>
          <p:cNvSpPr txBox="1"/>
          <p:nvPr/>
        </p:nvSpPr>
        <p:spPr>
          <a:xfrm>
            <a:off x="1170940" y="290830"/>
            <a:ext cx="4918075" cy="460375"/>
          </a:xfrm>
          <a:prstGeom prst="rect">
            <a:avLst/>
          </a:prstGeom>
          <a:noFill/>
        </p:spPr>
        <p:txBody>
          <a:bodyPr wrap="square" rtlCol="0">
            <a:spAutoFit/>
          </a:bodyPr>
          <a:p>
            <a:pPr>
              <a:defRPr/>
            </a:pPr>
            <a:r>
              <a:rPr lang="zh-CN" altLang="en-US" sz="2400" b="1" kern="0" dirty="0">
                <a:solidFill>
                  <a:srgbClr val="C00000"/>
                </a:solidFill>
                <a:latin typeface="微软雅黑" panose="020B0503020204020204" charset="-122"/>
                <a:ea typeface="微软雅黑" panose="020B0503020204020204" charset="-122"/>
                <a:cs typeface="微软雅黑" panose="020B0503020204020204" charset="-122"/>
                <a:sym typeface="+mn-ea"/>
              </a:rPr>
              <a:t>针对本项目的润滑解决方案</a:t>
            </a:r>
            <a:endParaRPr lang="zh-CN" altLang="en-US" sz="2400" b="1" kern="0" dirty="0">
              <a:solidFill>
                <a:srgbClr val="C00000"/>
              </a:solidFill>
              <a:latin typeface="微软雅黑" panose="020B0503020204020204" charset="-122"/>
              <a:ea typeface="微软雅黑" panose="020B0503020204020204" charset="-122"/>
              <a:cs typeface="微软雅黑" panose="020B0503020204020204" charset="-122"/>
              <a:sym typeface="+mn-ea"/>
            </a:endParaRPr>
          </a:p>
        </p:txBody>
      </p:sp>
      <p:sp>
        <p:nvSpPr>
          <p:cNvPr id="4" name="文本占位符 6146"/>
          <p:cNvSpPr>
            <a:spLocks noGrp="1"/>
          </p:cNvSpPr>
          <p:nvPr/>
        </p:nvSpPr>
        <p:spPr>
          <a:xfrm>
            <a:off x="1019810" y="1009650"/>
            <a:ext cx="9384665" cy="3813810"/>
          </a:xfrm>
          <a:prstGeom prst="rect">
            <a:avLst/>
          </a:prstGeom>
        </p:spPr>
        <p:txBody>
          <a:bodyPr vert="horz" lIns="91440" tIns="45720" rIns="91440" bIns="45720" rtlCol="0" anchor="t">
            <a:noAutofit/>
          </a:bodyPr>
          <a:lstStyle>
            <a:lvl1pPr marL="228600" indent="-228600" algn="l" defTabSz="915035"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5035"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5035"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565" indent="-228600" algn="l" defTabSz="91503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503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5235" indent="-228600" algn="l" defTabSz="91503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503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635" indent="-228600" algn="l" defTabSz="91503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835" indent="-228600" algn="l" defTabSz="91503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80000"/>
              </a:lnSpc>
              <a:buNone/>
            </a:pPr>
            <a:r>
              <a:rPr lang="zh-CN" altLang="en-US" sz="1600" b="1">
                <a:solidFill>
                  <a:srgbClr val="C00000"/>
                </a:solidFill>
                <a:latin typeface="微软雅黑" panose="020B0503020204020204" charset="-122"/>
                <a:ea typeface="微软雅黑" panose="020B0503020204020204" charset="-122"/>
                <a:cs typeface="微软雅黑" panose="020B0503020204020204" charset="-122"/>
                <a:sym typeface="+mn-ea"/>
              </a:rPr>
              <a:t>第三节、SR/ZNRH智能分布式润滑系统介绍</a:t>
            </a:r>
            <a:r>
              <a:rPr lang="zh-CN" altLang="en-US" sz="1600" b="1">
                <a:latin typeface="微软雅黑" panose="020B0503020204020204" charset="-122"/>
                <a:ea typeface="微软雅黑" panose="020B0503020204020204" charset="-122"/>
                <a:cs typeface="微软雅黑" panose="020B0503020204020204" charset="-122"/>
              </a:rPr>
              <a:t>    </a:t>
            </a:r>
            <a:r>
              <a:rPr lang="zh-CN" altLang="en-US" sz="1600">
                <a:latin typeface="微软雅黑" panose="020B0503020204020204" charset="-122"/>
                <a:ea typeface="微软雅黑" panose="020B0503020204020204" charset="-122"/>
                <a:cs typeface="微软雅黑" panose="020B0503020204020204" charset="-122"/>
              </a:rPr>
              <a:t>   </a:t>
            </a:r>
            <a:endParaRPr lang="zh-CN" altLang="en-US" sz="1600">
              <a:latin typeface="微软雅黑" panose="020B0503020204020204" charset="-122"/>
              <a:ea typeface="微软雅黑" panose="020B0503020204020204" charset="-122"/>
              <a:cs typeface="微软雅黑" panose="020B0503020204020204" charset="-122"/>
            </a:endParaRPr>
          </a:p>
          <a:p>
            <a:pPr marL="0" indent="0" algn="just">
              <a:lnSpc>
                <a:spcPct val="140000"/>
              </a:lnSpc>
              <a:buNone/>
            </a:pPr>
            <a:r>
              <a:rPr lang="zh-CN" altLang="en-US" sz="1600" b="1">
                <a:latin typeface="微软雅黑" panose="020B0503020204020204" charset="-122"/>
                <a:ea typeface="微软雅黑" panose="020B0503020204020204" charset="-122"/>
                <a:cs typeface="微软雅黑" panose="020B0503020204020204" charset="-122"/>
              </a:rPr>
              <a:t>2.2.6线路</a:t>
            </a:r>
            <a:endParaRPr lang="zh-CN" altLang="en-US" sz="1600">
              <a:latin typeface="微软雅黑" panose="020B0503020204020204" charset="-122"/>
              <a:ea typeface="微软雅黑" panose="020B0503020204020204" charset="-122"/>
              <a:cs typeface="微软雅黑" panose="020B0503020204020204" charset="-122"/>
            </a:endParaRPr>
          </a:p>
          <a:p>
            <a:pPr marL="0" indent="0" algn="just">
              <a:lnSpc>
                <a:spcPct val="140000"/>
              </a:lnSpc>
              <a:buNone/>
            </a:pPr>
            <a:r>
              <a:rPr lang="zh-CN" altLang="en-US" sz="1600">
                <a:latin typeface="微软雅黑" panose="020B0503020204020204" charset="-122"/>
                <a:ea typeface="微软雅黑" panose="020B0503020204020204" charset="-122"/>
                <a:cs typeface="微软雅黑" panose="020B0503020204020204" charset="-122"/>
              </a:rPr>
              <a:t>润滑泵站采用RVV线缆，2.5mm²×3＋1mm2×2</a:t>
            </a:r>
            <a:endParaRPr lang="zh-CN" altLang="en-US" sz="1600">
              <a:latin typeface="微软雅黑" panose="020B0503020204020204" charset="-122"/>
              <a:ea typeface="微软雅黑" panose="020B0503020204020204" charset="-122"/>
              <a:cs typeface="微软雅黑" panose="020B0503020204020204" charset="-122"/>
            </a:endParaRPr>
          </a:p>
          <a:p>
            <a:pPr marL="0" indent="0" algn="just">
              <a:lnSpc>
                <a:spcPct val="140000"/>
              </a:lnSpc>
              <a:buNone/>
            </a:pPr>
            <a:r>
              <a:rPr lang="zh-CN" altLang="en-US" sz="1600">
                <a:latin typeface="微软雅黑" panose="020B0503020204020204" charset="-122"/>
                <a:ea typeface="微软雅黑" panose="020B0503020204020204" charset="-122"/>
                <a:cs typeface="微软雅黑" panose="020B0503020204020204" charset="-122"/>
              </a:rPr>
              <a:t>电磁给油器采用　RVV1mm2×2 、RVVP1mm2×2 线缆</a:t>
            </a:r>
            <a:endParaRPr lang="zh-CN" altLang="en-US" sz="1600">
              <a:latin typeface="微软雅黑" panose="020B0503020204020204" charset="-122"/>
              <a:ea typeface="微软雅黑" panose="020B0503020204020204" charset="-122"/>
              <a:cs typeface="微软雅黑" panose="020B0503020204020204" charset="-122"/>
            </a:endParaRPr>
          </a:p>
          <a:p>
            <a:pPr marL="0" indent="0" algn="just">
              <a:lnSpc>
                <a:spcPct val="140000"/>
              </a:lnSpc>
              <a:buNone/>
            </a:pPr>
            <a:r>
              <a:rPr lang="zh-CN" altLang="en-US" sz="1600">
                <a:latin typeface="微软雅黑" panose="020B0503020204020204" charset="-122"/>
                <a:ea typeface="微软雅黑" panose="020B0503020204020204" charset="-122"/>
                <a:cs typeface="微软雅黑" panose="020B0503020204020204" charset="-122"/>
              </a:rPr>
              <a:t>压力传感器采用　1mm2×2RVVP屏蔽电缆</a:t>
            </a:r>
            <a:endParaRPr lang="zh-CN" altLang="en-US" sz="1600">
              <a:latin typeface="微软雅黑" panose="020B0503020204020204" charset="-122"/>
              <a:ea typeface="微软雅黑" panose="020B0503020204020204" charset="-122"/>
              <a:cs typeface="微软雅黑" panose="020B0503020204020204" charset="-122"/>
            </a:endParaRPr>
          </a:p>
          <a:p>
            <a:pPr marL="0" indent="0" algn="just">
              <a:lnSpc>
                <a:spcPct val="140000"/>
              </a:lnSpc>
              <a:buNone/>
            </a:pPr>
            <a:endParaRPr lang="zh-CN" altLang="en-US" sz="1600">
              <a:latin typeface="微软雅黑" panose="020B0503020204020204" charset="-122"/>
              <a:ea typeface="微软雅黑" panose="020B0503020204020204" charset="-122"/>
              <a:cs typeface="微软雅黑" panose="020B0503020204020204" charset="-122"/>
            </a:endParaRPr>
          </a:p>
          <a:p>
            <a:pPr marL="0" indent="0" algn="just">
              <a:lnSpc>
                <a:spcPct val="80000"/>
              </a:lnSpc>
              <a:buNone/>
            </a:pPr>
            <a:endParaRPr lang="zh-CN" altLang="en-US" sz="1600">
              <a:latin typeface="微软雅黑" panose="020B0503020204020204" charset="-122"/>
              <a:ea typeface="微软雅黑" panose="020B0503020204020204" charset="-122"/>
              <a:cs typeface="微软雅黑" panose="020B0503020204020204" charset="-122"/>
            </a:endParaRPr>
          </a:p>
          <a:p>
            <a:pPr algn="just">
              <a:lnSpc>
                <a:spcPct val="110000"/>
              </a:lnSpc>
              <a:buNone/>
            </a:pPr>
            <a:endParaRPr sz="1600">
              <a:latin typeface="微软雅黑" panose="020B0503020204020204" charset="-122"/>
              <a:ea typeface="微软雅黑" panose="020B0503020204020204" charset="-122"/>
              <a:cs typeface="微软雅黑" panose="020B0503020204020204" charset="-122"/>
            </a:endParaRPr>
          </a:p>
        </p:txBody>
      </p:sp>
      <p:pic>
        <p:nvPicPr>
          <p:cNvPr id="2" name="图片 1" descr="LOGO"/>
          <p:cNvPicPr>
            <a:picLocks noChangeAspect="1"/>
          </p:cNvPicPr>
          <p:nvPr/>
        </p:nvPicPr>
        <p:blipFill>
          <a:blip r:embed="rId1"/>
          <a:stretch>
            <a:fillRect/>
          </a:stretch>
        </p:blipFill>
        <p:spPr>
          <a:xfrm>
            <a:off x="10594975" y="97155"/>
            <a:ext cx="1134110" cy="586105"/>
          </a:xfrm>
          <a:prstGeom prst="rect">
            <a:avLst/>
          </a:prstGeom>
        </p:spPr>
      </p:pic>
      <p:grpSp>
        <p:nvGrpSpPr>
          <p:cNvPr id="5" name="组合 4"/>
          <p:cNvGrpSpPr/>
          <p:nvPr/>
        </p:nvGrpSpPr>
        <p:grpSpPr>
          <a:xfrm>
            <a:off x="280670" y="377190"/>
            <a:ext cx="681990" cy="288925"/>
            <a:chOff x="289" y="460"/>
            <a:chExt cx="1389" cy="588"/>
          </a:xfrm>
        </p:grpSpPr>
        <p:grpSp>
          <p:nvGrpSpPr>
            <p:cNvPr id="6" name="组合 5"/>
            <p:cNvGrpSpPr/>
            <p:nvPr/>
          </p:nvGrpSpPr>
          <p:grpSpPr>
            <a:xfrm rot="18900000">
              <a:off x="1062" y="460"/>
              <a:ext cx="616" cy="584"/>
              <a:chOff x="9851" y="5951"/>
              <a:chExt cx="972" cy="922"/>
            </a:xfrm>
          </p:grpSpPr>
          <p:sp>
            <p:nvSpPr>
              <p:cNvPr id="7" name="矩形 6"/>
              <p:cNvSpPr/>
              <p:nvPr/>
            </p:nvSpPr>
            <p:spPr>
              <a:xfrm>
                <a:off x="10061" y="6161"/>
                <a:ext cx="762" cy="712"/>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8" name="矩形 7"/>
              <p:cNvSpPr/>
              <p:nvPr/>
            </p:nvSpPr>
            <p:spPr>
              <a:xfrm>
                <a:off x="9851" y="5951"/>
                <a:ext cx="762" cy="7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nvGrpSpPr>
            <p:cNvPr id="9" name="组合 8"/>
            <p:cNvGrpSpPr/>
            <p:nvPr/>
          </p:nvGrpSpPr>
          <p:grpSpPr>
            <a:xfrm rot="18900000">
              <a:off x="680" y="460"/>
              <a:ext cx="616" cy="584"/>
              <a:chOff x="9851" y="5951"/>
              <a:chExt cx="972" cy="922"/>
            </a:xfrm>
          </p:grpSpPr>
          <p:sp>
            <p:nvSpPr>
              <p:cNvPr id="10" name="矩形 9"/>
              <p:cNvSpPr/>
              <p:nvPr/>
            </p:nvSpPr>
            <p:spPr>
              <a:xfrm>
                <a:off x="10061" y="6161"/>
                <a:ext cx="762" cy="712"/>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1" name="矩形 10"/>
              <p:cNvSpPr/>
              <p:nvPr/>
            </p:nvSpPr>
            <p:spPr>
              <a:xfrm>
                <a:off x="9851" y="5951"/>
                <a:ext cx="762" cy="7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nvGrpSpPr>
            <p:cNvPr id="12" name="组合 11"/>
            <p:cNvGrpSpPr/>
            <p:nvPr/>
          </p:nvGrpSpPr>
          <p:grpSpPr>
            <a:xfrm rot="18900000">
              <a:off x="289" y="464"/>
              <a:ext cx="616" cy="584"/>
              <a:chOff x="9851" y="5951"/>
              <a:chExt cx="972" cy="922"/>
            </a:xfrm>
          </p:grpSpPr>
          <p:sp>
            <p:nvSpPr>
              <p:cNvPr id="13" name="矩形 12"/>
              <p:cNvSpPr/>
              <p:nvPr/>
            </p:nvSpPr>
            <p:spPr>
              <a:xfrm>
                <a:off x="10061" y="6161"/>
                <a:ext cx="762" cy="712"/>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4" name="矩形 13"/>
              <p:cNvSpPr/>
              <p:nvPr/>
            </p:nvSpPr>
            <p:spPr>
              <a:xfrm>
                <a:off x="9851" y="5951"/>
                <a:ext cx="762" cy="7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sp>
        <p:nvSpPr>
          <p:cNvPr id="15" name="矩形 14"/>
          <p:cNvSpPr/>
          <p:nvPr/>
        </p:nvSpPr>
        <p:spPr>
          <a:xfrm>
            <a:off x="1044575" y="775335"/>
            <a:ext cx="10800080" cy="144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17" name="图片 16" descr="图片1"/>
          <p:cNvPicPr>
            <a:picLocks noChangeAspect="1"/>
          </p:cNvPicPr>
          <p:nvPr/>
        </p:nvPicPr>
        <p:blipFill>
          <a:blip r:embed="rId2"/>
          <a:stretch>
            <a:fillRect/>
          </a:stretch>
        </p:blipFill>
        <p:spPr>
          <a:xfrm>
            <a:off x="8112760" y="56515"/>
            <a:ext cx="2542540" cy="77152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000" advTm="10000">
        <p:cover/>
      </p:transition>
    </mc:Choice>
    <mc:Fallback>
      <p:transition spd="slow" advTm="10000">
        <p:cov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1" fill="hold" grpId="0" nodeType="after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500" fill="hold"/>
                                        <p:tgtEl>
                                          <p:spTgt spid="15"/>
                                        </p:tgtEl>
                                        <p:attrNameLst>
                                          <p:attrName>ppt_x</p:attrName>
                                        </p:attrNameLst>
                                      </p:cBhvr>
                                      <p:tavLst>
                                        <p:tav tm="0">
                                          <p:val>
                                            <p:strVal val="#ppt_x"/>
                                          </p:val>
                                        </p:tav>
                                        <p:tav tm="100000">
                                          <p:val>
                                            <p:strVal val="#ppt_x"/>
                                          </p:val>
                                        </p:tav>
                                      </p:tavLst>
                                    </p:anim>
                                    <p:anim calcmode="lin" valueType="num">
                                      <p:cBhvr additive="base">
                                        <p:cTn id="13" dur="500" fill="hold"/>
                                        <p:tgtEl>
                                          <p:spTgt spid="15"/>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22" presetClass="entr" presetSubtype="4" fill="hold" grpId="0" nodeType="afterEffect">
                                  <p:stCondLst>
                                    <p:cond delay="0"/>
                                  </p:stCondLst>
                                  <p:childTnLst>
                                    <p:set>
                                      <p:cBhvr>
                                        <p:cTn id="16" dur="1" fill="hold">
                                          <p:stCondLst>
                                            <p:cond delay="0"/>
                                          </p:stCondLst>
                                        </p:cTn>
                                        <p:tgtEl>
                                          <p:spTgt spid="41"/>
                                        </p:tgtEl>
                                        <p:attrNameLst>
                                          <p:attrName>style.visibility</p:attrName>
                                        </p:attrNameLst>
                                      </p:cBhvr>
                                      <p:to>
                                        <p:strVal val="visible"/>
                                      </p:to>
                                    </p:set>
                                    <p:animEffect transition="in" filter="wipe(down)">
                                      <p:cBhvr>
                                        <p:cTn id="17" dur="500"/>
                                        <p:tgtEl>
                                          <p:spTgt spid="41"/>
                                        </p:tgtEl>
                                      </p:cBhvr>
                                    </p:animEffect>
                                  </p:childTnLst>
                                </p:cTn>
                              </p:par>
                            </p:childTnLst>
                          </p:cTn>
                        </p:par>
                        <p:par>
                          <p:cTn id="18" fill="hold">
                            <p:stCondLst>
                              <p:cond delay="1500"/>
                            </p:stCondLst>
                            <p:childTnLst>
                              <p:par>
                                <p:cTn id="19" presetID="10" presetClass="entr" presetSubtype="0" fill="hold" nodeType="after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500"/>
                                        <p:tgtEl>
                                          <p:spTgt spid="17"/>
                                        </p:tgtEl>
                                      </p:cBhvr>
                                    </p:animEffect>
                                  </p:childTnLst>
                                </p:cTn>
                              </p:par>
                            </p:childTnLst>
                          </p:cTn>
                        </p:par>
                        <p:par>
                          <p:cTn id="22" fill="hold">
                            <p:stCondLst>
                              <p:cond delay="2000"/>
                            </p:stCondLst>
                            <p:childTnLst>
                              <p:par>
                                <p:cTn id="23" presetID="2" presetClass="entr" presetSubtype="2" fill="hold" nodeType="after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additive="base">
                                        <p:cTn id="25" dur="500" fill="hold"/>
                                        <p:tgtEl>
                                          <p:spTgt spid="2"/>
                                        </p:tgtEl>
                                        <p:attrNameLst>
                                          <p:attrName>ppt_x</p:attrName>
                                        </p:attrNameLst>
                                      </p:cBhvr>
                                      <p:tavLst>
                                        <p:tav tm="0">
                                          <p:val>
                                            <p:strVal val="1+#ppt_w/2"/>
                                          </p:val>
                                        </p:tav>
                                        <p:tav tm="100000">
                                          <p:val>
                                            <p:strVal val="#ppt_x"/>
                                          </p:val>
                                        </p:tav>
                                      </p:tavLst>
                                    </p:anim>
                                    <p:anim calcmode="lin" valueType="num">
                                      <p:cBhvr additive="base">
                                        <p:cTn id="26" dur="500" fill="hold"/>
                                        <p:tgtEl>
                                          <p:spTgt spid="2"/>
                                        </p:tgtEl>
                                        <p:attrNameLst>
                                          <p:attrName>ppt_y</p:attrName>
                                        </p:attrNameLst>
                                      </p:cBhvr>
                                      <p:tavLst>
                                        <p:tav tm="0">
                                          <p:val>
                                            <p:strVal val="#ppt_y"/>
                                          </p:val>
                                        </p:tav>
                                        <p:tav tm="100000">
                                          <p:val>
                                            <p:strVal val="#ppt_y"/>
                                          </p:val>
                                        </p:tav>
                                      </p:tavLst>
                                    </p:anim>
                                  </p:childTnLst>
                                </p:cTn>
                              </p:par>
                            </p:childTnLst>
                          </p:cTn>
                        </p:par>
                        <p:par>
                          <p:cTn id="27" fill="hold">
                            <p:stCondLst>
                              <p:cond delay="2500"/>
                            </p:stCondLst>
                            <p:childTnLst>
                              <p:par>
                                <p:cTn id="28" presetID="10" presetClass="entr" presetSubtype="0" fill="hold" grpId="0" nodeType="after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fade">
                                      <p:cBhvr>
                                        <p:cTn id="3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15" grpId="0" bldLvl="0" animBg="1"/>
      <p:bldP spid="4"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文本框 40"/>
          <p:cNvSpPr txBox="1"/>
          <p:nvPr/>
        </p:nvSpPr>
        <p:spPr>
          <a:xfrm>
            <a:off x="1170940" y="290830"/>
            <a:ext cx="4918075" cy="460375"/>
          </a:xfrm>
          <a:prstGeom prst="rect">
            <a:avLst/>
          </a:prstGeom>
          <a:noFill/>
        </p:spPr>
        <p:txBody>
          <a:bodyPr wrap="square" rtlCol="0">
            <a:spAutoFit/>
          </a:bodyPr>
          <a:p>
            <a:pPr>
              <a:defRPr/>
            </a:pPr>
            <a:r>
              <a:rPr lang="zh-CN" altLang="en-US" sz="2400" b="1" kern="0" dirty="0">
                <a:solidFill>
                  <a:srgbClr val="C00000"/>
                </a:solidFill>
                <a:latin typeface="微软雅黑" panose="020B0503020204020204" charset="-122"/>
                <a:ea typeface="微软雅黑" panose="020B0503020204020204" charset="-122"/>
                <a:cs typeface="微软雅黑" panose="020B0503020204020204" charset="-122"/>
                <a:sym typeface="+mn-ea"/>
              </a:rPr>
              <a:t>针对本项目的润滑解决方案</a:t>
            </a:r>
            <a:endParaRPr lang="zh-CN" altLang="en-US" sz="2400" b="1" kern="0" dirty="0">
              <a:solidFill>
                <a:srgbClr val="C00000"/>
              </a:solidFill>
              <a:latin typeface="微软雅黑" panose="020B0503020204020204" charset="-122"/>
              <a:ea typeface="微软雅黑" panose="020B0503020204020204" charset="-122"/>
              <a:cs typeface="微软雅黑" panose="020B0503020204020204" charset="-122"/>
              <a:sym typeface="+mn-ea"/>
            </a:endParaRPr>
          </a:p>
        </p:txBody>
      </p:sp>
      <p:sp>
        <p:nvSpPr>
          <p:cNvPr id="4" name="文本占位符 6146"/>
          <p:cNvSpPr>
            <a:spLocks noGrp="1"/>
          </p:cNvSpPr>
          <p:nvPr/>
        </p:nvSpPr>
        <p:spPr>
          <a:xfrm>
            <a:off x="1019810" y="952500"/>
            <a:ext cx="9384665" cy="5680075"/>
          </a:xfrm>
          <a:prstGeom prst="rect">
            <a:avLst/>
          </a:prstGeom>
        </p:spPr>
        <p:txBody>
          <a:bodyPr vert="horz" lIns="91440" tIns="45720" rIns="91440" bIns="45720" rtlCol="0" anchor="t">
            <a:noAutofit/>
          </a:bodyPr>
          <a:lstStyle>
            <a:lvl1pPr marL="228600" indent="-228600" algn="l" defTabSz="915035"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5035"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5035"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565" indent="-228600" algn="l" defTabSz="91503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503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5235" indent="-228600" algn="l" defTabSz="91503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503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635" indent="-228600" algn="l" defTabSz="91503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835" indent="-228600" algn="l" defTabSz="91503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90000"/>
              </a:lnSpc>
              <a:buNone/>
            </a:pPr>
            <a:r>
              <a:rPr lang="zh-CN" altLang="en-US" sz="1500" b="1">
                <a:solidFill>
                  <a:srgbClr val="C00000"/>
                </a:solidFill>
                <a:latin typeface="微软雅黑" panose="020B0503020204020204" charset="-122"/>
                <a:ea typeface="微软雅黑" panose="020B0503020204020204" charset="-122"/>
                <a:cs typeface="微软雅黑" panose="020B0503020204020204" charset="-122"/>
                <a:sym typeface="+mn-ea"/>
              </a:rPr>
              <a:t>第三节、SR/ZNRH智能分布式润滑系统介绍</a:t>
            </a:r>
            <a:r>
              <a:rPr lang="zh-CN" altLang="en-US" sz="1500" b="1">
                <a:latin typeface="微软雅黑" panose="020B0503020204020204" charset="-122"/>
                <a:ea typeface="微软雅黑" panose="020B0503020204020204" charset="-122"/>
                <a:cs typeface="微软雅黑" panose="020B0503020204020204" charset="-122"/>
              </a:rPr>
              <a:t>   </a:t>
            </a:r>
            <a:r>
              <a:rPr lang="zh-CN" altLang="en-US" sz="1500">
                <a:latin typeface="微软雅黑" panose="020B0503020204020204" charset="-122"/>
                <a:ea typeface="微软雅黑" panose="020B0503020204020204" charset="-122"/>
                <a:cs typeface="微软雅黑" panose="020B0503020204020204" charset="-122"/>
              </a:rPr>
              <a:t>    </a:t>
            </a:r>
            <a:endParaRPr lang="zh-CN" altLang="en-US" sz="1500">
              <a:latin typeface="微软雅黑" panose="020B0503020204020204" charset="-122"/>
              <a:ea typeface="微软雅黑" panose="020B0503020204020204" charset="-122"/>
              <a:cs typeface="微软雅黑" panose="020B0503020204020204" charset="-122"/>
            </a:endParaRPr>
          </a:p>
          <a:p>
            <a:pPr marL="0" indent="0" algn="just">
              <a:lnSpc>
                <a:spcPct val="90000"/>
              </a:lnSpc>
              <a:buNone/>
            </a:pPr>
            <a:r>
              <a:rPr lang="zh-CN" altLang="en-US" sz="1500" b="1">
                <a:latin typeface="微软雅黑" panose="020B0503020204020204" charset="-122"/>
                <a:ea typeface="微软雅黑" panose="020B0503020204020204" charset="-122"/>
                <a:cs typeface="微软雅黑" panose="020B0503020204020204" charset="-122"/>
              </a:rPr>
              <a:t>3、系统工作原理</a:t>
            </a:r>
            <a:endParaRPr lang="zh-CN" altLang="en-US" sz="1500">
              <a:latin typeface="微软雅黑" panose="020B0503020204020204" charset="-122"/>
              <a:ea typeface="微软雅黑" panose="020B0503020204020204" charset="-122"/>
              <a:cs typeface="微软雅黑" panose="020B0503020204020204" charset="-122"/>
            </a:endParaRPr>
          </a:p>
          <a:p>
            <a:pPr marL="0" indent="0" algn="just">
              <a:lnSpc>
                <a:spcPct val="90000"/>
              </a:lnSpc>
              <a:buNone/>
            </a:pPr>
            <a:r>
              <a:rPr lang="zh-CN" altLang="en-US" sz="1500">
                <a:latin typeface="微软雅黑" panose="020B0503020204020204" charset="-122"/>
                <a:ea typeface="微软雅黑" panose="020B0503020204020204" charset="-122"/>
                <a:cs typeface="微软雅黑" panose="020B0503020204020204" charset="-122"/>
              </a:rPr>
              <a:t>       SR/ZNRH型智能润滑系统可根据设备工作状态、现场环境温度等不同条件 及设备润滑部位的不同要求，准确、定时、定量、可靠的满足各种润滑要求。系 统的工作运行分为手动、自动两种状态：</a:t>
            </a:r>
            <a:endParaRPr lang="zh-CN" altLang="en-US" sz="1500">
              <a:latin typeface="微软雅黑" panose="020B0503020204020204" charset="-122"/>
              <a:ea typeface="微软雅黑" panose="020B0503020204020204" charset="-122"/>
              <a:cs typeface="微软雅黑" panose="020B0503020204020204" charset="-122"/>
            </a:endParaRPr>
          </a:p>
          <a:p>
            <a:pPr marL="0" indent="0" algn="just">
              <a:lnSpc>
                <a:spcPct val="90000"/>
              </a:lnSpc>
              <a:buNone/>
            </a:pPr>
            <a:r>
              <a:rPr lang="zh-CN" altLang="en-US" sz="1500">
                <a:latin typeface="微软雅黑" panose="020B0503020204020204" charset="-122"/>
                <a:ea typeface="微软雅黑" panose="020B0503020204020204" charset="-122"/>
                <a:cs typeface="微软雅黑" panose="020B0503020204020204" charset="-122"/>
                <a:sym typeface="+mn-ea"/>
              </a:rPr>
              <a:t>       </a:t>
            </a:r>
            <a:r>
              <a:rPr lang="zh-CN" altLang="en-US" sz="1500">
                <a:latin typeface="微软雅黑" panose="020B0503020204020204" charset="-122"/>
                <a:ea typeface="微软雅黑" panose="020B0503020204020204" charset="-122"/>
                <a:cs typeface="微软雅黑" panose="020B0503020204020204" charset="-122"/>
              </a:rPr>
              <a:t>手动状态为调试、检修时使用。此时，触摸屏上的每一个润滑点编号对应现场的每一个定量电磁给油装置连接到各具体润滑点，当开启高压润滑泵，注油至主管路，按下润滑点供油按键，执行机构动作，油路开通，计量装置与定量电磁给油装置配合完成油量测定，并将润滑脂注入润滑点。 自动状态为正常工作状态。主控系统依照程控高压润滑泵启动，执行机构工作，检测系统监控。具体为：高压润滑泵开启，1 号定量电磁给油装置打开，按所设定的给油量开始给 1 号润滑供油，当给油量达到设定值后，主控系统发出指令，1 号定量电磁给油装置关闭，2 号定量电磁给油装置打开…，依次直至该循环段的最后一个润 滑点供油结束，该段的最后一个润滑点供油结束，系统检测其他循环时间组是否 到达设定时间，是，则给这些组的润滑点供油，否，则高压润滑泵站停止，循环 时间到达段的供油指令。</a:t>
            </a:r>
            <a:endParaRPr lang="zh-CN" altLang="en-US" sz="1500">
              <a:latin typeface="微软雅黑" panose="020B0503020204020204" charset="-122"/>
              <a:ea typeface="微软雅黑" panose="020B0503020204020204" charset="-122"/>
              <a:cs typeface="微软雅黑" panose="020B0503020204020204" charset="-122"/>
            </a:endParaRPr>
          </a:p>
          <a:p>
            <a:pPr marL="0" indent="0" algn="just">
              <a:lnSpc>
                <a:spcPct val="90000"/>
              </a:lnSpc>
              <a:buNone/>
            </a:pPr>
            <a:r>
              <a:rPr lang="zh-CN" altLang="en-US" sz="1500">
                <a:latin typeface="微软雅黑" panose="020B0503020204020204" charset="-122"/>
                <a:ea typeface="微软雅黑" panose="020B0503020204020204" charset="-122"/>
                <a:cs typeface="微软雅黑" panose="020B0503020204020204" charset="-122"/>
                <a:sym typeface="+mn-ea"/>
              </a:rPr>
              <a:t>       </a:t>
            </a:r>
            <a:r>
              <a:rPr lang="zh-CN" altLang="en-US" sz="1500">
                <a:latin typeface="微软雅黑" panose="020B0503020204020204" charset="-122"/>
                <a:ea typeface="微软雅黑" panose="020B0503020204020204" charset="-122"/>
                <a:cs typeface="微软雅黑" panose="020B0503020204020204" charset="-122"/>
              </a:rPr>
              <a:t>在自动润滑状态下，主控系统显示每一个定量给油装置的供油给油时间和供油状态，同时记录运转信息。当设备出现故障时，主控系统则向上位发出故障信号，并指示故障点所在位置，以便检修人员进行相应处理。</a:t>
            </a:r>
            <a:endParaRPr lang="zh-CN" altLang="en-US" sz="1500">
              <a:latin typeface="微软雅黑" panose="020B0503020204020204" charset="-122"/>
              <a:ea typeface="微软雅黑" panose="020B0503020204020204" charset="-122"/>
              <a:cs typeface="微软雅黑" panose="020B0503020204020204" charset="-122"/>
            </a:endParaRPr>
          </a:p>
          <a:p>
            <a:pPr marL="0" indent="0" algn="just">
              <a:lnSpc>
                <a:spcPct val="90000"/>
              </a:lnSpc>
              <a:buNone/>
            </a:pPr>
            <a:r>
              <a:rPr lang="zh-CN" altLang="en-US" sz="1500">
                <a:latin typeface="微软雅黑" panose="020B0503020204020204" charset="-122"/>
                <a:ea typeface="微软雅黑" panose="020B0503020204020204" charset="-122"/>
                <a:cs typeface="微软雅黑" panose="020B0503020204020204" charset="-122"/>
                <a:sym typeface="+mn-ea"/>
              </a:rPr>
              <a:t>       </a:t>
            </a:r>
            <a:r>
              <a:rPr lang="zh-CN" altLang="en-US" sz="1500">
                <a:latin typeface="微软雅黑" panose="020B0503020204020204" charset="-122"/>
                <a:ea typeface="微软雅黑" panose="020B0503020204020204" charset="-122"/>
                <a:cs typeface="微软雅黑" panose="020B0503020204020204" charset="-122"/>
              </a:rPr>
              <a:t>自动循环间隔时间到后，高压润滑泵自动启动，润滑点执行机构动作，下一个供油循环开始。每个点的供油流量、时间可通过计算机控制中心及主控设备进行修整，循环时间（供油频率）也可设定、修改。</a:t>
            </a:r>
            <a:endParaRPr lang="zh-CN" altLang="en-US" sz="1500">
              <a:latin typeface="微软雅黑" panose="020B0503020204020204" charset="-122"/>
              <a:ea typeface="微软雅黑" panose="020B0503020204020204" charset="-122"/>
              <a:cs typeface="微软雅黑" panose="020B0503020204020204" charset="-122"/>
            </a:endParaRPr>
          </a:p>
          <a:p>
            <a:pPr marL="0" indent="0" algn="just">
              <a:lnSpc>
                <a:spcPct val="90000"/>
              </a:lnSpc>
              <a:buNone/>
            </a:pPr>
            <a:r>
              <a:rPr lang="zh-CN" altLang="en-US" sz="1500">
                <a:latin typeface="微软雅黑" panose="020B0503020204020204" charset="-122"/>
                <a:ea typeface="微软雅黑" panose="020B0503020204020204" charset="-122"/>
                <a:cs typeface="微软雅黑" panose="020B0503020204020204" charset="-122"/>
                <a:sym typeface="+mn-ea"/>
              </a:rPr>
              <a:t>       </a:t>
            </a:r>
            <a:r>
              <a:rPr lang="zh-CN" altLang="en-US" sz="1500">
                <a:latin typeface="微软雅黑" panose="020B0503020204020204" charset="-122"/>
                <a:ea typeface="微软雅黑" panose="020B0503020204020204" charset="-122"/>
                <a:cs typeface="微软雅黑" panose="020B0503020204020204" charset="-122"/>
              </a:rPr>
              <a:t>系统可以和主机连锁。当主机开始工作时，系统进入自动运行状态，当主机 停止工作时，系统自动停止给油。系统故障及润滑点故障声光报警、画面显示并 记录故障，便于维修。</a:t>
            </a:r>
            <a:endParaRPr lang="zh-CN" altLang="en-US" sz="1500">
              <a:latin typeface="微软雅黑" panose="020B0503020204020204" charset="-122"/>
              <a:ea typeface="微软雅黑" panose="020B0503020204020204" charset="-122"/>
              <a:cs typeface="微软雅黑" panose="020B0503020204020204" charset="-122"/>
            </a:endParaRPr>
          </a:p>
          <a:p>
            <a:pPr marL="0" indent="0" algn="just">
              <a:lnSpc>
                <a:spcPct val="90000"/>
              </a:lnSpc>
              <a:buNone/>
            </a:pPr>
            <a:r>
              <a:rPr lang="zh-CN" altLang="en-US" sz="1500">
                <a:latin typeface="微软雅黑" panose="020B0503020204020204" charset="-122"/>
                <a:ea typeface="微软雅黑" panose="020B0503020204020204" charset="-122"/>
                <a:cs typeface="微软雅黑" panose="020B0503020204020204" charset="-122"/>
                <a:sym typeface="+mn-ea"/>
              </a:rPr>
              <a:t>       </a:t>
            </a:r>
            <a:r>
              <a:rPr lang="zh-CN" altLang="en-US" sz="1500">
                <a:latin typeface="微软雅黑" panose="020B0503020204020204" charset="-122"/>
                <a:ea typeface="微软雅黑" panose="020B0503020204020204" charset="-122"/>
                <a:cs typeface="微软雅黑" panose="020B0503020204020204" charset="-122"/>
              </a:rPr>
              <a:t>储脂加油系统与高压润滑泵油位信号（称重传感器）连锁，当高压润滑泵 油位到达下限位时，传输信号给润滑系统主控柜，主控柜接到信号后，发出加 油信号，控制储脂加油系统给高压润滑泵加油，等到高压润滑泵油位到上限位时，给主控发出请求停止信号，储脂加油系统停止加油。</a:t>
            </a:r>
            <a:endParaRPr lang="zh-CN" altLang="en-US" sz="1500">
              <a:latin typeface="微软雅黑" panose="020B0503020204020204" charset="-122"/>
              <a:ea typeface="微软雅黑" panose="020B0503020204020204" charset="-122"/>
              <a:cs typeface="微软雅黑" panose="020B0503020204020204" charset="-122"/>
            </a:endParaRPr>
          </a:p>
          <a:p>
            <a:pPr marL="0" indent="0" algn="just">
              <a:lnSpc>
                <a:spcPct val="90000"/>
              </a:lnSpc>
              <a:buNone/>
            </a:pPr>
            <a:endParaRPr lang="zh-CN" altLang="en-US" sz="1500">
              <a:latin typeface="微软雅黑" panose="020B0503020204020204" charset="-122"/>
              <a:ea typeface="微软雅黑" panose="020B0503020204020204" charset="-122"/>
              <a:cs typeface="微软雅黑" panose="020B0503020204020204" charset="-122"/>
            </a:endParaRPr>
          </a:p>
          <a:p>
            <a:pPr algn="just">
              <a:lnSpc>
                <a:spcPct val="110000"/>
              </a:lnSpc>
              <a:buNone/>
            </a:pPr>
            <a:endParaRPr sz="1500">
              <a:latin typeface="微软雅黑" panose="020B0503020204020204" charset="-122"/>
              <a:ea typeface="微软雅黑" panose="020B0503020204020204" charset="-122"/>
              <a:cs typeface="微软雅黑" panose="020B0503020204020204" charset="-122"/>
            </a:endParaRPr>
          </a:p>
        </p:txBody>
      </p:sp>
      <p:pic>
        <p:nvPicPr>
          <p:cNvPr id="2" name="图片 1" descr="LOGO"/>
          <p:cNvPicPr>
            <a:picLocks noChangeAspect="1"/>
          </p:cNvPicPr>
          <p:nvPr/>
        </p:nvPicPr>
        <p:blipFill>
          <a:blip r:embed="rId1"/>
          <a:stretch>
            <a:fillRect/>
          </a:stretch>
        </p:blipFill>
        <p:spPr>
          <a:xfrm>
            <a:off x="10575290" y="97155"/>
            <a:ext cx="1134110" cy="586105"/>
          </a:xfrm>
          <a:prstGeom prst="rect">
            <a:avLst/>
          </a:prstGeom>
        </p:spPr>
      </p:pic>
      <p:grpSp>
        <p:nvGrpSpPr>
          <p:cNvPr id="5" name="组合 4"/>
          <p:cNvGrpSpPr/>
          <p:nvPr/>
        </p:nvGrpSpPr>
        <p:grpSpPr>
          <a:xfrm>
            <a:off x="280670" y="377190"/>
            <a:ext cx="681990" cy="288925"/>
            <a:chOff x="289" y="460"/>
            <a:chExt cx="1389" cy="588"/>
          </a:xfrm>
        </p:grpSpPr>
        <p:grpSp>
          <p:nvGrpSpPr>
            <p:cNvPr id="6" name="组合 5"/>
            <p:cNvGrpSpPr/>
            <p:nvPr/>
          </p:nvGrpSpPr>
          <p:grpSpPr>
            <a:xfrm rot="18900000">
              <a:off x="1062" y="460"/>
              <a:ext cx="616" cy="584"/>
              <a:chOff x="9851" y="5951"/>
              <a:chExt cx="972" cy="922"/>
            </a:xfrm>
          </p:grpSpPr>
          <p:sp>
            <p:nvSpPr>
              <p:cNvPr id="7" name="矩形 6"/>
              <p:cNvSpPr/>
              <p:nvPr/>
            </p:nvSpPr>
            <p:spPr>
              <a:xfrm>
                <a:off x="10061" y="6161"/>
                <a:ext cx="762" cy="712"/>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8" name="矩形 7"/>
              <p:cNvSpPr/>
              <p:nvPr/>
            </p:nvSpPr>
            <p:spPr>
              <a:xfrm>
                <a:off x="9851" y="5951"/>
                <a:ext cx="762" cy="7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nvGrpSpPr>
            <p:cNvPr id="9" name="组合 8"/>
            <p:cNvGrpSpPr/>
            <p:nvPr/>
          </p:nvGrpSpPr>
          <p:grpSpPr>
            <a:xfrm rot="18900000">
              <a:off x="680" y="460"/>
              <a:ext cx="616" cy="584"/>
              <a:chOff x="9851" y="5951"/>
              <a:chExt cx="972" cy="922"/>
            </a:xfrm>
          </p:grpSpPr>
          <p:sp>
            <p:nvSpPr>
              <p:cNvPr id="10" name="矩形 9"/>
              <p:cNvSpPr/>
              <p:nvPr/>
            </p:nvSpPr>
            <p:spPr>
              <a:xfrm>
                <a:off x="10061" y="6161"/>
                <a:ext cx="762" cy="712"/>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1" name="矩形 10"/>
              <p:cNvSpPr/>
              <p:nvPr/>
            </p:nvSpPr>
            <p:spPr>
              <a:xfrm>
                <a:off x="9851" y="5951"/>
                <a:ext cx="762" cy="7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nvGrpSpPr>
            <p:cNvPr id="12" name="组合 11"/>
            <p:cNvGrpSpPr/>
            <p:nvPr/>
          </p:nvGrpSpPr>
          <p:grpSpPr>
            <a:xfrm rot="18900000">
              <a:off x="289" y="464"/>
              <a:ext cx="616" cy="584"/>
              <a:chOff x="9851" y="5951"/>
              <a:chExt cx="972" cy="922"/>
            </a:xfrm>
          </p:grpSpPr>
          <p:sp>
            <p:nvSpPr>
              <p:cNvPr id="13" name="矩形 12"/>
              <p:cNvSpPr/>
              <p:nvPr/>
            </p:nvSpPr>
            <p:spPr>
              <a:xfrm>
                <a:off x="10061" y="6161"/>
                <a:ext cx="762" cy="712"/>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4" name="矩形 13"/>
              <p:cNvSpPr/>
              <p:nvPr/>
            </p:nvSpPr>
            <p:spPr>
              <a:xfrm>
                <a:off x="9851" y="5951"/>
                <a:ext cx="762" cy="7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sp>
        <p:nvSpPr>
          <p:cNvPr id="15" name="矩形 14"/>
          <p:cNvSpPr/>
          <p:nvPr/>
        </p:nvSpPr>
        <p:spPr>
          <a:xfrm>
            <a:off x="1044575" y="775335"/>
            <a:ext cx="10800080" cy="144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17" name="图片 16" descr="图片1"/>
          <p:cNvPicPr>
            <a:picLocks noChangeAspect="1"/>
          </p:cNvPicPr>
          <p:nvPr/>
        </p:nvPicPr>
        <p:blipFill>
          <a:blip r:embed="rId2"/>
          <a:stretch>
            <a:fillRect/>
          </a:stretch>
        </p:blipFill>
        <p:spPr>
          <a:xfrm>
            <a:off x="8112760" y="56515"/>
            <a:ext cx="2542540" cy="77152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000" advTm="10000">
        <p:cover/>
      </p:transition>
    </mc:Choice>
    <mc:Fallback>
      <p:transition spd="slow" advTm="10000">
        <p:cov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1" fill="hold" grpId="0" nodeType="after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500" fill="hold"/>
                                        <p:tgtEl>
                                          <p:spTgt spid="15"/>
                                        </p:tgtEl>
                                        <p:attrNameLst>
                                          <p:attrName>ppt_x</p:attrName>
                                        </p:attrNameLst>
                                      </p:cBhvr>
                                      <p:tavLst>
                                        <p:tav tm="0">
                                          <p:val>
                                            <p:strVal val="#ppt_x"/>
                                          </p:val>
                                        </p:tav>
                                        <p:tav tm="100000">
                                          <p:val>
                                            <p:strVal val="#ppt_x"/>
                                          </p:val>
                                        </p:tav>
                                      </p:tavLst>
                                    </p:anim>
                                    <p:anim calcmode="lin" valueType="num">
                                      <p:cBhvr additive="base">
                                        <p:cTn id="13" dur="500" fill="hold"/>
                                        <p:tgtEl>
                                          <p:spTgt spid="15"/>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22" presetClass="entr" presetSubtype="4" fill="hold" grpId="0" nodeType="afterEffect">
                                  <p:stCondLst>
                                    <p:cond delay="0"/>
                                  </p:stCondLst>
                                  <p:childTnLst>
                                    <p:set>
                                      <p:cBhvr>
                                        <p:cTn id="16" dur="1" fill="hold">
                                          <p:stCondLst>
                                            <p:cond delay="0"/>
                                          </p:stCondLst>
                                        </p:cTn>
                                        <p:tgtEl>
                                          <p:spTgt spid="41"/>
                                        </p:tgtEl>
                                        <p:attrNameLst>
                                          <p:attrName>style.visibility</p:attrName>
                                        </p:attrNameLst>
                                      </p:cBhvr>
                                      <p:to>
                                        <p:strVal val="visible"/>
                                      </p:to>
                                    </p:set>
                                    <p:animEffect transition="in" filter="wipe(down)">
                                      <p:cBhvr>
                                        <p:cTn id="17" dur="500"/>
                                        <p:tgtEl>
                                          <p:spTgt spid="41"/>
                                        </p:tgtEl>
                                      </p:cBhvr>
                                    </p:animEffect>
                                  </p:childTnLst>
                                </p:cTn>
                              </p:par>
                            </p:childTnLst>
                          </p:cTn>
                        </p:par>
                        <p:par>
                          <p:cTn id="18" fill="hold">
                            <p:stCondLst>
                              <p:cond delay="1500"/>
                            </p:stCondLst>
                            <p:childTnLst>
                              <p:par>
                                <p:cTn id="19" presetID="10" presetClass="entr" presetSubtype="0" fill="hold" nodeType="after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500"/>
                                        <p:tgtEl>
                                          <p:spTgt spid="17"/>
                                        </p:tgtEl>
                                      </p:cBhvr>
                                    </p:animEffect>
                                  </p:childTnLst>
                                </p:cTn>
                              </p:par>
                            </p:childTnLst>
                          </p:cTn>
                        </p:par>
                        <p:par>
                          <p:cTn id="22" fill="hold">
                            <p:stCondLst>
                              <p:cond delay="2000"/>
                            </p:stCondLst>
                            <p:childTnLst>
                              <p:par>
                                <p:cTn id="23" presetID="2" presetClass="entr" presetSubtype="2" fill="hold" nodeType="after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additive="base">
                                        <p:cTn id="25" dur="500" fill="hold"/>
                                        <p:tgtEl>
                                          <p:spTgt spid="2"/>
                                        </p:tgtEl>
                                        <p:attrNameLst>
                                          <p:attrName>ppt_x</p:attrName>
                                        </p:attrNameLst>
                                      </p:cBhvr>
                                      <p:tavLst>
                                        <p:tav tm="0">
                                          <p:val>
                                            <p:strVal val="1+#ppt_w/2"/>
                                          </p:val>
                                        </p:tav>
                                        <p:tav tm="100000">
                                          <p:val>
                                            <p:strVal val="#ppt_x"/>
                                          </p:val>
                                        </p:tav>
                                      </p:tavLst>
                                    </p:anim>
                                    <p:anim calcmode="lin" valueType="num">
                                      <p:cBhvr additive="base">
                                        <p:cTn id="26" dur="500" fill="hold"/>
                                        <p:tgtEl>
                                          <p:spTgt spid="2"/>
                                        </p:tgtEl>
                                        <p:attrNameLst>
                                          <p:attrName>ppt_y</p:attrName>
                                        </p:attrNameLst>
                                      </p:cBhvr>
                                      <p:tavLst>
                                        <p:tav tm="0">
                                          <p:val>
                                            <p:strVal val="#ppt_y"/>
                                          </p:val>
                                        </p:tav>
                                        <p:tav tm="100000">
                                          <p:val>
                                            <p:strVal val="#ppt_y"/>
                                          </p:val>
                                        </p:tav>
                                      </p:tavLst>
                                    </p:anim>
                                  </p:childTnLst>
                                </p:cTn>
                              </p:par>
                            </p:childTnLst>
                          </p:cTn>
                        </p:par>
                        <p:par>
                          <p:cTn id="27" fill="hold">
                            <p:stCondLst>
                              <p:cond delay="2500"/>
                            </p:stCondLst>
                            <p:childTnLst>
                              <p:par>
                                <p:cTn id="28" presetID="10" presetClass="entr" presetSubtype="0" fill="hold" grpId="0" nodeType="after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fade">
                                      <p:cBhvr>
                                        <p:cTn id="3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15" grpId="0" bldLvl="0" animBg="1"/>
      <p:bldP spid="4"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文本框 40"/>
          <p:cNvSpPr txBox="1"/>
          <p:nvPr/>
        </p:nvSpPr>
        <p:spPr>
          <a:xfrm>
            <a:off x="1170940" y="290830"/>
            <a:ext cx="4918075" cy="460375"/>
          </a:xfrm>
          <a:prstGeom prst="rect">
            <a:avLst/>
          </a:prstGeom>
          <a:noFill/>
        </p:spPr>
        <p:txBody>
          <a:bodyPr wrap="square" rtlCol="0">
            <a:spAutoFit/>
          </a:bodyPr>
          <a:p>
            <a:pPr>
              <a:defRPr/>
            </a:pPr>
            <a:r>
              <a:rPr lang="zh-CN" altLang="en-US" sz="2400" b="1" kern="0" dirty="0">
                <a:solidFill>
                  <a:srgbClr val="C00000"/>
                </a:solidFill>
                <a:latin typeface="微软雅黑" panose="020B0503020204020204" charset="-122"/>
                <a:ea typeface="微软雅黑" panose="020B0503020204020204" charset="-122"/>
                <a:cs typeface="微软雅黑" panose="020B0503020204020204" charset="-122"/>
                <a:sym typeface="+mn-ea"/>
              </a:rPr>
              <a:t>针对本项目的润滑解决方案</a:t>
            </a:r>
            <a:endParaRPr lang="zh-CN" altLang="en-US" sz="2400" b="1" kern="0" dirty="0">
              <a:solidFill>
                <a:srgbClr val="C00000"/>
              </a:solidFill>
              <a:latin typeface="微软雅黑" panose="020B0503020204020204" charset="-122"/>
              <a:ea typeface="微软雅黑" panose="020B0503020204020204" charset="-122"/>
              <a:cs typeface="微软雅黑" panose="020B0503020204020204" charset="-122"/>
              <a:sym typeface="+mn-ea"/>
            </a:endParaRPr>
          </a:p>
        </p:txBody>
      </p:sp>
      <p:sp>
        <p:nvSpPr>
          <p:cNvPr id="4" name="文本占位符 6146"/>
          <p:cNvSpPr>
            <a:spLocks noGrp="1"/>
          </p:cNvSpPr>
          <p:nvPr/>
        </p:nvSpPr>
        <p:spPr>
          <a:xfrm>
            <a:off x="1019810" y="1028700"/>
            <a:ext cx="9384665" cy="4308475"/>
          </a:xfrm>
          <a:prstGeom prst="rect">
            <a:avLst/>
          </a:prstGeom>
        </p:spPr>
        <p:txBody>
          <a:bodyPr vert="horz" lIns="91440" tIns="45720" rIns="91440" bIns="45720" rtlCol="0" anchor="t">
            <a:noAutofit/>
          </a:bodyPr>
          <a:lstStyle>
            <a:lvl1pPr marL="228600" indent="-228600" algn="l" defTabSz="915035"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5035"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5035"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565" indent="-228600" algn="l" defTabSz="91503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503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5235" indent="-228600" algn="l" defTabSz="91503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503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635" indent="-228600" algn="l" defTabSz="91503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835" indent="-228600" algn="l" defTabSz="91503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00000"/>
              </a:lnSpc>
              <a:buNone/>
            </a:pPr>
            <a:r>
              <a:rPr lang="zh-CN" altLang="en-US" sz="1800" b="1">
                <a:solidFill>
                  <a:srgbClr val="C00000"/>
                </a:solidFill>
                <a:latin typeface="微软雅黑" panose="020B0503020204020204" charset="-122"/>
                <a:ea typeface="微软雅黑" panose="020B0503020204020204" charset="-122"/>
                <a:cs typeface="微软雅黑" panose="020B0503020204020204" charset="-122"/>
                <a:sym typeface="+mn-ea"/>
              </a:rPr>
              <a:t>第三节、SR/ZNRH智能分布式润滑系统介绍</a:t>
            </a:r>
            <a:r>
              <a:rPr lang="zh-CN" altLang="en-US" sz="1800" b="1">
                <a:latin typeface="微软雅黑" panose="020B0503020204020204" charset="-122"/>
                <a:ea typeface="微软雅黑" panose="020B0503020204020204" charset="-122"/>
                <a:cs typeface="微软雅黑" panose="020B0503020204020204" charset="-122"/>
              </a:rPr>
              <a:t>   </a:t>
            </a:r>
            <a:r>
              <a:rPr lang="zh-CN" altLang="en-US" sz="1800">
                <a:latin typeface="微软雅黑" panose="020B0503020204020204" charset="-122"/>
                <a:ea typeface="微软雅黑" panose="020B0503020204020204" charset="-122"/>
                <a:cs typeface="微软雅黑" panose="020B0503020204020204" charset="-122"/>
              </a:rPr>
              <a:t>    </a:t>
            </a:r>
            <a:endParaRPr lang="zh-CN" altLang="en-US" sz="1800">
              <a:latin typeface="微软雅黑" panose="020B0503020204020204" charset="-122"/>
              <a:ea typeface="微软雅黑" panose="020B0503020204020204" charset="-122"/>
              <a:cs typeface="微软雅黑" panose="020B0503020204020204" charset="-122"/>
            </a:endParaRPr>
          </a:p>
          <a:p>
            <a:pPr marL="0" indent="0" algn="just">
              <a:lnSpc>
                <a:spcPct val="100000"/>
              </a:lnSpc>
              <a:buNone/>
            </a:pPr>
            <a:r>
              <a:rPr lang="zh-CN" altLang="en-US" sz="1800" b="1">
                <a:latin typeface="微软雅黑" panose="020B0503020204020204" charset="-122"/>
                <a:ea typeface="微软雅黑" panose="020B0503020204020204" charset="-122"/>
                <a:cs typeface="微软雅黑" panose="020B0503020204020204" charset="-122"/>
              </a:rPr>
              <a:t>4、智能分布式干油润滑的特点</a:t>
            </a:r>
            <a:endParaRPr lang="zh-CN" altLang="en-US" sz="1800">
              <a:latin typeface="微软雅黑" panose="020B0503020204020204" charset="-122"/>
              <a:ea typeface="微软雅黑" panose="020B0503020204020204" charset="-122"/>
              <a:cs typeface="微软雅黑" panose="020B0503020204020204" charset="-122"/>
            </a:endParaRPr>
          </a:p>
          <a:p>
            <a:pPr marL="0" indent="0" algn="just">
              <a:lnSpc>
                <a:spcPct val="100000"/>
              </a:lnSpc>
              <a:buNone/>
            </a:pPr>
            <a:r>
              <a:rPr lang="zh-CN" altLang="en-US" sz="1800">
                <a:latin typeface="微软雅黑" panose="020B0503020204020204" charset="-122"/>
                <a:ea typeface="微软雅黑" panose="020B0503020204020204" charset="-122"/>
                <a:cs typeface="微软雅黑" panose="020B0503020204020204" charset="-122"/>
              </a:rPr>
              <a:t>4.1、远程控制每点供油量，实时检测润滑点供油状态，如有堵塞，能准确显示 故障点位置并输出报警。</a:t>
            </a:r>
            <a:endParaRPr lang="zh-CN" altLang="en-US" sz="1800">
              <a:latin typeface="微软雅黑" panose="020B0503020204020204" charset="-122"/>
              <a:ea typeface="微软雅黑" panose="020B0503020204020204" charset="-122"/>
              <a:cs typeface="微软雅黑" panose="020B0503020204020204" charset="-122"/>
            </a:endParaRPr>
          </a:p>
          <a:p>
            <a:pPr marL="0" indent="0" algn="just">
              <a:lnSpc>
                <a:spcPct val="100000"/>
              </a:lnSpc>
              <a:buNone/>
            </a:pPr>
            <a:r>
              <a:rPr lang="zh-CN" altLang="en-US" sz="1800">
                <a:latin typeface="微软雅黑" panose="020B0503020204020204" charset="-122"/>
                <a:ea typeface="微软雅黑" panose="020B0503020204020204" charset="-122"/>
                <a:cs typeface="微软雅黑" panose="020B0503020204020204" charset="-122"/>
              </a:rPr>
              <a:t>4.2、完整的超压保护，低压、超低压报警的功能。</a:t>
            </a:r>
            <a:endParaRPr lang="zh-CN" altLang="en-US" sz="1800">
              <a:latin typeface="微软雅黑" panose="020B0503020204020204" charset="-122"/>
              <a:ea typeface="微软雅黑" panose="020B0503020204020204" charset="-122"/>
              <a:cs typeface="微软雅黑" panose="020B0503020204020204" charset="-122"/>
            </a:endParaRPr>
          </a:p>
          <a:p>
            <a:pPr marL="0" indent="0" algn="just">
              <a:lnSpc>
                <a:spcPct val="100000"/>
              </a:lnSpc>
              <a:buNone/>
            </a:pPr>
            <a:r>
              <a:rPr lang="zh-CN" altLang="en-US" sz="1800">
                <a:latin typeface="微软雅黑" panose="020B0503020204020204" charset="-122"/>
                <a:ea typeface="微软雅黑" panose="020B0503020204020204" charset="-122"/>
                <a:cs typeface="微软雅黑" panose="020B0503020204020204" charset="-122"/>
              </a:rPr>
              <a:t>4.3、对分散的润滑制度不同的润滑点管理。</a:t>
            </a:r>
            <a:endParaRPr lang="zh-CN" altLang="en-US" sz="1800">
              <a:latin typeface="微软雅黑" panose="020B0503020204020204" charset="-122"/>
              <a:ea typeface="微软雅黑" panose="020B0503020204020204" charset="-122"/>
              <a:cs typeface="微软雅黑" panose="020B0503020204020204" charset="-122"/>
            </a:endParaRPr>
          </a:p>
          <a:p>
            <a:pPr marL="0" indent="0" algn="just">
              <a:lnSpc>
                <a:spcPct val="100000"/>
              </a:lnSpc>
              <a:buNone/>
            </a:pPr>
            <a:r>
              <a:rPr lang="zh-CN" altLang="en-US" sz="1800">
                <a:latin typeface="微软雅黑" panose="020B0503020204020204" charset="-122"/>
                <a:ea typeface="微软雅黑" panose="020B0503020204020204" charset="-122"/>
                <a:cs typeface="微软雅黑" panose="020B0503020204020204" charset="-122"/>
              </a:rPr>
              <a:t>4.4、实现网路挂接，远程维护。</a:t>
            </a:r>
            <a:endParaRPr lang="zh-CN" altLang="en-US" sz="1800">
              <a:latin typeface="微软雅黑" panose="020B0503020204020204" charset="-122"/>
              <a:ea typeface="微软雅黑" panose="020B0503020204020204" charset="-122"/>
              <a:cs typeface="微软雅黑" panose="020B0503020204020204" charset="-122"/>
            </a:endParaRPr>
          </a:p>
          <a:p>
            <a:pPr marL="0" indent="0" algn="just">
              <a:lnSpc>
                <a:spcPct val="100000"/>
              </a:lnSpc>
              <a:buNone/>
            </a:pPr>
            <a:r>
              <a:rPr lang="zh-CN" altLang="en-US" sz="1800">
                <a:latin typeface="微软雅黑" panose="020B0503020204020204" charset="-122"/>
                <a:ea typeface="微软雅黑" panose="020B0503020204020204" charset="-122"/>
                <a:cs typeface="微软雅黑" panose="020B0503020204020204" charset="-122"/>
              </a:rPr>
              <a:t>4.5、运行稳定、可靠，可自行设定或调整每个润滑点的供油量。</a:t>
            </a:r>
            <a:endParaRPr lang="zh-CN" altLang="en-US" sz="1800">
              <a:latin typeface="微软雅黑" panose="020B0503020204020204" charset="-122"/>
              <a:ea typeface="微软雅黑" panose="020B0503020204020204" charset="-122"/>
              <a:cs typeface="微软雅黑" panose="020B0503020204020204" charset="-122"/>
            </a:endParaRPr>
          </a:p>
          <a:p>
            <a:pPr marL="0" indent="0" algn="just">
              <a:lnSpc>
                <a:spcPct val="100000"/>
              </a:lnSpc>
              <a:buNone/>
            </a:pPr>
            <a:r>
              <a:rPr lang="zh-CN" altLang="en-US" sz="1800">
                <a:latin typeface="微软雅黑" panose="020B0503020204020204" charset="-122"/>
                <a:ea typeface="微软雅黑" panose="020B0503020204020204" charset="-122"/>
                <a:cs typeface="微软雅黑" panose="020B0503020204020204" charset="-122"/>
              </a:rPr>
              <a:t>4.6、能适应多种润滑要求，维护工作量小。</a:t>
            </a:r>
            <a:endParaRPr lang="zh-CN" altLang="en-US" sz="1800">
              <a:latin typeface="微软雅黑" panose="020B0503020204020204" charset="-122"/>
              <a:ea typeface="微软雅黑" panose="020B0503020204020204" charset="-122"/>
              <a:cs typeface="微软雅黑" panose="020B0503020204020204" charset="-122"/>
            </a:endParaRPr>
          </a:p>
          <a:p>
            <a:pPr marL="0" indent="0" algn="just">
              <a:lnSpc>
                <a:spcPct val="100000"/>
              </a:lnSpc>
              <a:buNone/>
            </a:pPr>
            <a:r>
              <a:rPr lang="zh-CN" altLang="en-US" sz="1800">
                <a:latin typeface="微软雅黑" panose="020B0503020204020204" charset="-122"/>
                <a:ea typeface="微软雅黑" panose="020B0503020204020204" charset="-122"/>
                <a:cs typeface="微软雅黑" panose="020B0503020204020204" charset="-122"/>
              </a:rPr>
              <a:t>4.7、安装操作方便，预留接口，可手动、自动互换操作</a:t>
            </a:r>
            <a:endParaRPr lang="zh-CN" altLang="en-US" sz="1800">
              <a:latin typeface="微软雅黑" panose="020B0503020204020204" charset="-122"/>
              <a:ea typeface="微软雅黑" panose="020B0503020204020204" charset="-122"/>
              <a:cs typeface="微软雅黑" panose="020B0503020204020204" charset="-122"/>
            </a:endParaRPr>
          </a:p>
          <a:p>
            <a:pPr marL="0" indent="0" algn="just">
              <a:lnSpc>
                <a:spcPct val="100000"/>
              </a:lnSpc>
              <a:buNone/>
            </a:pPr>
            <a:endParaRPr lang="zh-CN" altLang="en-US" sz="1800">
              <a:latin typeface="微软雅黑" panose="020B0503020204020204" charset="-122"/>
              <a:ea typeface="微软雅黑" panose="020B0503020204020204" charset="-122"/>
              <a:cs typeface="微软雅黑" panose="020B0503020204020204" charset="-122"/>
            </a:endParaRPr>
          </a:p>
          <a:p>
            <a:pPr algn="just">
              <a:lnSpc>
                <a:spcPct val="110000"/>
              </a:lnSpc>
              <a:buNone/>
            </a:pPr>
            <a:endParaRPr sz="1800">
              <a:latin typeface="微软雅黑" panose="020B0503020204020204" charset="-122"/>
              <a:ea typeface="微软雅黑" panose="020B0503020204020204" charset="-122"/>
              <a:cs typeface="微软雅黑" panose="020B0503020204020204" charset="-122"/>
            </a:endParaRPr>
          </a:p>
        </p:txBody>
      </p:sp>
      <p:pic>
        <p:nvPicPr>
          <p:cNvPr id="2" name="图片 1" descr="LOGO"/>
          <p:cNvPicPr>
            <a:picLocks noChangeAspect="1"/>
          </p:cNvPicPr>
          <p:nvPr/>
        </p:nvPicPr>
        <p:blipFill>
          <a:blip r:embed="rId1"/>
          <a:stretch>
            <a:fillRect/>
          </a:stretch>
        </p:blipFill>
        <p:spPr>
          <a:xfrm>
            <a:off x="10594975" y="97155"/>
            <a:ext cx="1134110" cy="586105"/>
          </a:xfrm>
          <a:prstGeom prst="rect">
            <a:avLst/>
          </a:prstGeom>
        </p:spPr>
      </p:pic>
      <p:grpSp>
        <p:nvGrpSpPr>
          <p:cNvPr id="5" name="组合 4"/>
          <p:cNvGrpSpPr/>
          <p:nvPr/>
        </p:nvGrpSpPr>
        <p:grpSpPr>
          <a:xfrm>
            <a:off x="280670" y="377190"/>
            <a:ext cx="681990" cy="288925"/>
            <a:chOff x="289" y="460"/>
            <a:chExt cx="1389" cy="588"/>
          </a:xfrm>
        </p:grpSpPr>
        <p:grpSp>
          <p:nvGrpSpPr>
            <p:cNvPr id="6" name="组合 5"/>
            <p:cNvGrpSpPr/>
            <p:nvPr/>
          </p:nvGrpSpPr>
          <p:grpSpPr>
            <a:xfrm rot="18900000">
              <a:off x="1062" y="460"/>
              <a:ext cx="616" cy="584"/>
              <a:chOff x="9851" y="5951"/>
              <a:chExt cx="972" cy="922"/>
            </a:xfrm>
          </p:grpSpPr>
          <p:sp>
            <p:nvSpPr>
              <p:cNvPr id="7" name="矩形 6"/>
              <p:cNvSpPr/>
              <p:nvPr/>
            </p:nvSpPr>
            <p:spPr>
              <a:xfrm>
                <a:off x="10061" y="6161"/>
                <a:ext cx="762" cy="712"/>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8" name="矩形 7"/>
              <p:cNvSpPr/>
              <p:nvPr/>
            </p:nvSpPr>
            <p:spPr>
              <a:xfrm>
                <a:off x="9851" y="5951"/>
                <a:ext cx="762" cy="7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nvGrpSpPr>
            <p:cNvPr id="9" name="组合 8"/>
            <p:cNvGrpSpPr/>
            <p:nvPr/>
          </p:nvGrpSpPr>
          <p:grpSpPr>
            <a:xfrm rot="18900000">
              <a:off x="680" y="460"/>
              <a:ext cx="616" cy="584"/>
              <a:chOff x="9851" y="5951"/>
              <a:chExt cx="972" cy="922"/>
            </a:xfrm>
          </p:grpSpPr>
          <p:sp>
            <p:nvSpPr>
              <p:cNvPr id="10" name="矩形 9"/>
              <p:cNvSpPr/>
              <p:nvPr/>
            </p:nvSpPr>
            <p:spPr>
              <a:xfrm>
                <a:off x="10061" y="6161"/>
                <a:ext cx="762" cy="712"/>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1" name="矩形 10"/>
              <p:cNvSpPr/>
              <p:nvPr/>
            </p:nvSpPr>
            <p:spPr>
              <a:xfrm>
                <a:off x="9851" y="5951"/>
                <a:ext cx="762" cy="7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nvGrpSpPr>
            <p:cNvPr id="12" name="组合 11"/>
            <p:cNvGrpSpPr/>
            <p:nvPr/>
          </p:nvGrpSpPr>
          <p:grpSpPr>
            <a:xfrm rot="18900000">
              <a:off x="289" y="464"/>
              <a:ext cx="616" cy="584"/>
              <a:chOff x="9851" y="5951"/>
              <a:chExt cx="972" cy="922"/>
            </a:xfrm>
          </p:grpSpPr>
          <p:sp>
            <p:nvSpPr>
              <p:cNvPr id="13" name="矩形 12"/>
              <p:cNvSpPr/>
              <p:nvPr/>
            </p:nvSpPr>
            <p:spPr>
              <a:xfrm>
                <a:off x="10061" y="6161"/>
                <a:ext cx="762" cy="712"/>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4" name="矩形 13"/>
              <p:cNvSpPr/>
              <p:nvPr/>
            </p:nvSpPr>
            <p:spPr>
              <a:xfrm>
                <a:off x="9851" y="5951"/>
                <a:ext cx="762" cy="7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sp>
        <p:nvSpPr>
          <p:cNvPr id="15" name="矩形 14"/>
          <p:cNvSpPr/>
          <p:nvPr/>
        </p:nvSpPr>
        <p:spPr>
          <a:xfrm>
            <a:off x="1044575" y="775335"/>
            <a:ext cx="10800080" cy="144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17" name="图片 16" descr="图片1"/>
          <p:cNvPicPr>
            <a:picLocks noChangeAspect="1"/>
          </p:cNvPicPr>
          <p:nvPr/>
        </p:nvPicPr>
        <p:blipFill>
          <a:blip r:embed="rId2"/>
          <a:stretch>
            <a:fillRect/>
          </a:stretch>
        </p:blipFill>
        <p:spPr>
          <a:xfrm>
            <a:off x="8112760" y="56515"/>
            <a:ext cx="2542540" cy="77152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000" advTm="10000">
        <p:cover/>
      </p:transition>
    </mc:Choice>
    <mc:Fallback>
      <p:transition spd="slow" advTm="10000">
        <p:cov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1" fill="hold" grpId="0" nodeType="after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500" fill="hold"/>
                                        <p:tgtEl>
                                          <p:spTgt spid="15"/>
                                        </p:tgtEl>
                                        <p:attrNameLst>
                                          <p:attrName>ppt_x</p:attrName>
                                        </p:attrNameLst>
                                      </p:cBhvr>
                                      <p:tavLst>
                                        <p:tav tm="0">
                                          <p:val>
                                            <p:strVal val="#ppt_x"/>
                                          </p:val>
                                        </p:tav>
                                        <p:tav tm="100000">
                                          <p:val>
                                            <p:strVal val="#ppt_x"/>
                                          </p:val>
                                        </p:tav>
                                      </p:tavLst>
                                    </p:anim>
                                    <p:anim calcmode="lin" valueType="num">
                                      <p:cBhvr additive="base">
                                        <p:cTn id="13" dur="500" fill="hold"/>
                                        <p:tgtEl>
                                          <p:spTgt spid="15"/>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22" presetClass="entr" presetSubtype="4" fill="hold" grpId="0" nodeType="afterEffect">
                                  <p:stCondLst>
                                    <p:cond delay="0"/>
                                  </p:stCondLst>
                                  <p:childTnLst>
                                    <p:set>
                                      <p:cBhvr>
                                        <p:cTn id="16" dur="1" fill="hold">
                                          <p:stCondLst>
                                            <p:cond delay="0"/>
                                          </p:stCondLst>
                                        </p:cTn>
                                        <p:tgtEl>
                                          <p:spTgt spid="41"/>
                                        </p:tgtEl>
                                        <p:attrNameLst>
                                          <p:attrName>style.visibility</p:attrName>
                                        </p:attrNameLst>
                                      </p:cBhvr>
                                      <p:to>
                                        <p:strVal val="visible"/>
                                      </p:to>
                                    </p:set>
                                    <p:animEffect transition="in" filter="wipe(down)">
                                      <p:cBhvr>
                                        <p:cTn id="17" dur="500"/>
                                        <p:tgtEl>
                                          <p:spTgt spid="41"/>
                                        </p:tgtEl>
                                      </p:cBhvr>
                                    </p:animEffect>
                                  </p:childTnLst>
                                </p:cTn>
                              </p:par>
                            </p:childTnLst>
                          </p:cTn>
                        </p:par>
                        <p:par>
                          <p:cTn id="18" fill="hold">
                            <p:stCondLst>
                              <p:cond delay="1500"/>
                            </p:stCondLst>
                            <p:childTnLst>
                              <p:par>
                                <p:cTn id="19" presetID="10" presetClass="entr" presetSubtype="0" fill="hold" nodeType="after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500"/>
                                        <p:tgtEl>
                                          <p:spTgt spid="17"/>
                                        </p:tgtEl>
                                      </p:cBhvr>
                                    </p:animEffect>
                                  </p:childTnLst>
                                </p:cTn>
                              </p:par>
                            </p:childTnLst>
                          </p:cTn>
                        </p:par>
                        <p:par>
                          <p:cTn id="22" fill="hold">
                            <p:stCondLst>
                              <p:cond delay="2000"/>
                            </p:stCondLst>
                            <p:childTnLst>
                              <p:par>
                                <p:cTn id="23" presetID="2" presetClass="entr" presetSubtype="2" fill="hold" nodeType="after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additive="base">
                                        <p:cTn id="25" dur="500" fill="hold"/>
                                        <p:tgtEl>
                                          <p:spTgt spid="2"/>
                                        </p:tgtEl>
                                        <p:attrNameLst>
                                          <p:attrName>ppt_x</p:attrName>
                                        </p:attrNameLst>
                                      </p:cBhvr>
                                      <p:tavLst>
                                        <p:tav tm="0">
                                          <p:val>
                                            <p:strVal val="1+#ppt_w/2"/>
                                          </p:val>
                                        </p:tav>
                                        <p:tav tm="100000">
                                          <p:val>
                                            <p:strVal val="#ppt_x"/>
                                          </p:val>
                                        </p:tav>
                                      </p:tavLst>
                                    </p:anim>
                                    <p:anim calcmode="lin" valueType="num">
                                      <p:cBhvr additive="base">
                                        <p:cTn id="26" dur="500" fill="hold"/>
                                        <p:tgtEl>
                                          <p:spTgt spid="2"/>
                                        </p:tgtEl>
                                        <p:attrNameLst>
                                          <p:attrName>ppt_y</p:attrName>
                                        </p:attrNameLst>
                                      </p:cBhvr>
                                      <p:tavLst>
                                        <p:tav tm="0">
                                          <p:val>
                                            <p:strVal val="#ppt_y"/>
                                          </p:val>
                                        </p:tav>
                                        <p:tav tm="100000">
                                          <p:val>
                                            <p:strVal val="#ppt_y"/>
                                          </p:val>
                                        </p:tav>
                                      </p:tavLst>
                                    </p:anim>
                                  </p:childTnLst>
                                </p:cTn>
                              </p:par>
                            </p:childTnLst>
                          </p:cTn>
                        </p:par>
                        <p:par>
                          <p:cTn id="27" fill="hold">
                            <p:stCondLst>
                              <p:cond delay="2500"/>
                            </p:stCondLst>
                            <p:childTnLst>
                              <p:par>
                                <p:cTn id="28" presetID="10" presetClass="entr" presetSubtype="0" fill="hold" grpId="0" nodeType="after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fade">
                                      <p:cBhvr>
                                        <p:cTn id="3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15" grpId="0" bldLvl="0" animBg="1"/>
      <p:bldP spid="4"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文本框 40"/>
          <p:cNvSpPr txBox="1"/>
          <p:nvPr/>
        </p:nvSpPr>
        <p:spPr>
          <a:xfrm>
            <a:off x="1170940" y="290830"/>
            <a:ext cx="4918075" cy="460375"/>
          </a:xfrm>
          <a:prstGeom prst="rect">
            <a:avLst/>
          </a:prstGeom>
          <a:noFill/>
        </p:spPr>
        <p:txBody>
          <a:bodyPr wrap="square" rtlCol="0">
            <a:spAutoFit/>
          </a:bodyPr>
          <a:p>
            <a:pPr>
              <a:defRPr/>
            </a:pPr>
            <a:r>
              <a:rPr lang="zh-CN" altLang="en-US" sz="2400" b="1" kern="0" dirty="0">
                <a:solidFill>
                  <a:srgbClr val="C00000"/>
                </a:solidFill>
                <a:latin typeface="微软雅黑" panose="020B0503020204020204" charset="-122"/>
                <a:ea typeface="微软雅黑" panose="020B0503020204020204" charset="-122"/>
                <a:cs typeface="微软雅黑" panose="020B0503020204020204" charset="-122"/>
                <a:sym typeface="+mn-ea"/>
              </a:rPr>
              <a:t>针对本项目的润滑解决方案</a:t>
            </a:r>
            <a:endParaRPr lang="zh-CN" altLang="en-US" sz="2400" b="1" kern="0" dirty="0">
              <a:solidFill>
                <a:srgbClr val="C00000"/>
              </a:solidFill>
              <a:latin typeface="微软雅黑" panose="020B0503020204020204" charset="-122"/>
              <a:ea typeface="微软雅黑" panose="020B0503020204020204" charset="-122"/>
              <a:cs typeface="微软雅黑" panose="020B0503020204020204" charset="-122"/>
              <a:sym typeface="+mn-ea"/>
            </a:endParaRPr>
          </a:p>
        </p:txBody>
      </p:sp>
      <p:sp>
        <p:nvSpPr>
          <p:cNvPr id="4" name="文本占位符 6146"/>
          <p:cNvSpPr>
            <a:spLocks noGrp="1"/>
          </p:cNvSpPr>
          <p:nvPr/>
        </p:nvSpPr>
        <p:spPr>
          <a:xfrm>
            <a:off x="1019810" y="1038225"/>
            <a:ext cx="9384665" cy="5689600"/>
          </a:xfrm>
          <a:prstGeom prst="rect">
            <a:avLst/>
          </a:prstGeom>
        </p:spPr>
        <p:txBody>
          <a:bodyPr vert="horz" lIns="91440" tIns="45720" rIns="91440" bIns="45720" rtlCol="0" anchor="t">
            <a:noAutofit/>
          </a:bodyPr>
          <a:lstStyle>
            <a:lvl1pPr marL="228600" indent="-228600" algn="l" defTabSz="915035"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5035"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5035"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565" indent="-228600" algn="l" defTabSz="91503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503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5235" indent="-228600" algn="l" defTabSz="91503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503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635" indent="-228600" algn="l" defTabSz="91503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835" indent="-228600" algn="l" defTabSz="91503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90000"/>
              </a:lnSpc>
              <a:buNone/>
            </a:pPr>
            <a:r>
              <a:rPr lang="zh-CN" altLang="en-US" sz="1600" b="1">
                <a:solidFill>
                  <a:srgbClr val="C00000"/>
                </a:solidFill>
                <a:latin typeface="微软雅黑" panose="020B0503020204020204" charset="-122"/>
                <a:ea typeface="微软雅黑" panose="020B0503020204020204" charset="-122"/>
                <a:cs typeface="微软雅黑" panose="020B0503020204020204" charset="-122"/>
                <a:sym typeface="+mn-ea"/>
              </a:rPr>
              <a:t>第三节、SR/ZNRH智能分布式润滑系统介绍</a:t>
            </a:r>
            <a:r>
              <a:rPr lang="zh-CN" altLang="en-US" sz="1600" b="1">
                <a:latin typeface="微软雅黑" panose="020B0503020204020204" charset="-122"/>
                <a:ea typeface="微软雅黑" panose="020B0503020204020204" charset="-122"/>
                <a:cs typeface="微软雅黑" panose="020B0503020204020204" charset="-122"/>
              </a:rPr>
              <a:t>   </a:t>
            </a:r>
            <a:r>
              <a:rPr lang="zh-CN" altLang="en-US" sz="1600">
                <a:latin typeface="微软雅黑" panose="020B0503020204020204" charset="-122"/>
                <a:ea typeface="微软雅黑" panose="020B0503020204020204" charset="-122"/>
                <a:cs typeface="微软雅黑" panose="020B0503020204020204" charset="-122"/>
              </a:rPr>
              <a:t>    </a:t>
            </a:r>
            <a:endParaRPr lang="zh-CN" altLang="en-US" sz="1600">
              <a:latin typeface="微软雅黑" panose="020B0503020204020204" charset="-122"/>
              <a:ea typeface="微软雅黑" panose="020B0503020204020204" charset="-122"/>
              <a:cs typeface="微软雅黑" panose="020B0503020204020204" charset="-122"/>
            </a:endParaRPr>
          </a:p>
          <a:p>
            <a:pPr marL="0" indent="0" algn="just">
              <a:lnSpc>
                <a:spcPct val="90000"/>
              </a:lnSpc>
              <a:buNone/>
            </a:pPr>
            <a:r>
              <a:rPr lang="zh-CN" altLang="en-US" sz="1600" b="1">
                <a:latin typeface="微软雅黑" panose="020B0503020204020204" charset="-122"/>
                <a:ea typeface="微软雅黑" panose="020B0503020204020204" charset="-122"/>
                <a:cs typeface="微软雅黑" panose="020B0503020204020204" charset="-122"/>
              </a:rPr>
              <a:t>5 、主要部件制造工艺要求</a:t>
            </a:r>
            <a:endParaRPr lang="zh-CN" altLang="en-US" sz="1600" b="1">
              <a:latin typeface="微软雅黑" panose="020B0503020204020204" charset="-122"/>
              <a:ea typeface="微软雅黑" panose="020B0503020204020204" charset="-122"/>
              <a:cs typeface="微软雅黑" panose="020B0503020204020204" charset="-122"/>
            </a:endParaRPr>
          </a:p>
          <a:p>
            <a:pPr marL="0" indent="0" algn="just">
              <a:lnSpc>
                <a:spcPct val="90000"/>
              </a:lnSpc>
              <a:buNone/>
            </a:pPr>
            <a:r>
              <a:rPr lang="zh-CN" altLang="en-US" sz="1600">
                <a:latin typeface="微软雅黑" panose="020B0503020204020204" charset="-122"/>
                <a:ea typeface="微软雅黑" panose="020B0503020204020204" charset="-122"/>
                <a:cs typeface="微软雅黑" panose="020B0503020204020204" charset="-122"/>
              </a:rPr>
              <a:t>5.1  设备中选用SRDRB-P400电动高压润滑泵，AR-1F 定量电磁给油装置, ARJL-1ML计量装置等干油润滑组件，在生产制造中严格按照公司的《质量手册》进行生产制造 和质量检验标准。</a:t>
            </a:r>
            <a:endParaRPr lang="zh-CN" altLang="en-US" sz="1600">
              <a:latin typeface="微软雅黑" panose="020B0503020204020204" charset="-122"/>
              <a:ea typeface="微软雅黑" panose="020B0503020204020204" charset="-122"/>
              <a:cs typeface="微软雅黑" panose="020B0503020204020204" charset="-122"/>
            </a:endParaRPr>
          </a:p>
          <a:p>
            <a:pPr marL="0" indent="0" algn="just">
              <a:lnSpc>
                <a:spcPct val="90000"/>
              </a:lnSpc>
              <a:buNone/>
            </a:pPr>
            <a:r>
              <a:rPr lang="zh-CN" altLang="en-US" sz="1600">
                <a:latin typeface="微软雅黑" panose="020B0503020204020204" charset="-122"/>
                <a:ea typeface="微软雅黑" panose="020B0503020204020204" charset="-122"/>
                <a:cs typeface="微软雅黑" panose="020B0503020204020204" charset="-122"/>
              </a:rPr>
              <a:t>5.2  ARJL-1ML计量装置定量本体材料选用切削和使用性能优越的Y30 锻钢，在机械加工工艺中，关键的柱塞孔加工工序采用 1804 珩磨机（美国进口）珩磨，金刚石铰刀，研磨等工艺，以保证柱塞孔的制造精度，使产品质量稳定、性能可靠  。</a:t>
            </a:r>
            <a:endParaRPr lang="zh-CN" altLang="en-US" sz="1600">
              <a:latin typeface="微软雅黑" panose="020B0503020204020204" charset="-122"/>
              <a:ea typeface="微软雅黑" panose="020B0503020204020204" charset="-122"/>
              <a:cs typeface="微软雅黑" panose="020B0503020204020204" charset="-122"/>
            </a:endParaRPr>
          </a:p>
          <a:p>
            <a:pPr marL="0" indent="0" algn="just">
              <a:lnSpc>
                <a:spcPct val="90000"/>
              </a:lnSpc>
              <a:buNone/>
            </a:pPr>
            <a:r>
              <a:rPr lang="zh-CN" altLang="en-US" sz="1600">
                <a:latin typeface="微软雅黑" panose="020B0503020204020204" charset="-122"/>
                <a:ea typeface="微软雅黑" panose="020B0503020204020204" charset="-122"/>
                <a:cs typeface="微软雅黑" panose="020B0503020204020204" charset="-122"/>
              </a:rPr>
              <a:t>5.3  定量电磁给油装置柱塞材料选用 20CrMnTi 合金结构钢，粗车后，采用镀铜防渗工 艺处理,精车后。再进行渗碳淬火硬化工艺处理。经粗磨外圆后，按照柱塞孔的 实测尺寸配磨柱塞外圆。保证柱塞与孔的配合间隙。</a:t>
            </a:r>
            <a:endParaRPr lang="zh-CN" altLang="en-US" sz="1600">
              <a:latin typeface="微软雅黑" panose="020B0503020204020204" charset="-122"/>
              <a:ea typeface="微软雅黑" panose="020B0503020204020204" charset="-122"/>
              <a:cs typeface="微软雅黑" panose="020B0503020204020204" charset="-122"/>
            </a:endParaRPr>
          </a:p>
          <a:p>
            <a:pPr marL="0" indent="0" algn="just">
              <a:lnSpc>
                <a:spcPct val="90000"/>
              </a:lnSpc>
              <a:buNone/>
            </a:pPr>
            <a:r>
              <a:rPr lang="zh-CN" altLang="en-US" sz="1600">
                <a:latin typeface="微软雅黑" panose="020B0503020204020204" charset="-122"/>
                <a:ea typeface="微软雅黑" panose="020B0503020204020204" charset="-122"/>
                <a:cs typeface="微软雅黑" panose="020B0503020204020204" charset="-122"/>
              </a:rPr>
              <a:t>5.4 SRDRB-P400电动高压润滑泵采用镗削加工工艺 ,保证各相关位置的几何精度和位 置精度。</a:t>
            </a:r>
            <a:endParaRPr lang="zh-CN" altLang="en-US" sz="1600">
              <a:latin typeface="微软雅黑" panose="020B0503020204020204" charset="-122"/>
              <a:ea typeface="微软雅黑" panose="020B0503020204020204" charset="-122"/>
              <a:cs typeface="微软雅黑" panose="020B0503020204020204" charset="-122"/>
            </a:endParaRPr>
          </a:p>
          <a:p>
            <a:pPr marL="0" indent="0" algn="just">
              <a:lnSpc>
                <a:spcPct val="90000"/>
              </a:lnSpc>
              <a:buNone/>
            </a:pPr>
            <a:r>
              <a:rPr lang="zh-CN" altLang="en-US" sz="1600">
                <a:latin typeface="微软雅黑" panose="020B0503020204020204" charset="-122"/>
                <a:ea typeface="微软雅黑" panose="020B0503020204020204" charset="-122"/>
                <a:cs typeface="微软雅黑" panose="020B0503020204020204" charset="-122"/>
              </a:rPr>
              <a:t>5.5  各磨擦副偶件均采用表面硬化处理工艺，使用设备为美国进口的离子气体氮 化炉和多用炉等。表面硬化处理后，再进行磨、精磨、金刚石铰、珩磨、研磨等 工序。保证了产品的制造精度和使用寿命。</a:t>
            </a:r>
            <a:endParaRPr lang="zh-CN" altLang="en-US" sz="1600">
              <a:latin typeface="微软雅黑" panose="020B0503020204020204" charset="-122"/>
              <a:ea typeface="微软雅黑" panose="020B0503020204020204" charset="-122"/>
              <a:cs typeface="微软雅黑" panose="020B0503020204020204" charset="-122"/>
            </a:endParaRPr>
          </a:p>
          <a:p>
            <a:pPr marL="0" indent="0" algn="just">
              <a:lnSpc>
                <a:spcPct val="90000"/>
              </a:lnSpc>
              <a:buNone/>
            </a:pPr>
            <a:r>
              <a:rPr lang="zh-CN" altLang="en-US" sz="1600">
                <a:latin typeface="微软雅黑" panose="020B0503020204020204" charset="-122"/>
                <a:ea typeface="微软雅黑" panose="020B0503020204020204" charset="-122"/>
                <a:cs typeface="微软雅黑" panose="020B0503020204020204" charset="-122"/>
              </a:rPr>
              <a:t>5.6  泵的各主要件和主要工序都设计制作了专用刀具、夹具、量具等工艺装备。 保证每个零件的制造精度，泵装配后都要做压力、效率、流量等各项指针的性能 试验。</a:t>
            </a:r>
            <a:endParaRPr lang="zh-CN" altLang="en-US" sz="1600">
              <a:latin typeface="微软雅黑" panose="020B0503020204020204" charset="-122"/>
              <a:ea typeface="微软雅黑" panose="020B0503020204020204" charset="-122"/>
              <a:cs typeface="微软雅黑" panose="020B0503020204020204" charset="-122"/>
            </a:endParaRPr>
          </a:p>
          <a:p>
            <a:pPr marL="0" indent="0" algn="just">
              <a:lnSpc>
                <a:spcPct val="90000"/>
              </a:lnSpc>
              <a:buNone/>
            </a:pPr>
            <a:r>
              <a:rPr lang="zh-CN" altLang="en-US" sz="1600">
                <a:latin typeface="微软雅黑" panose="020B0503020204020204" charset="-122"/>
                <a:ea typeface="微软雅黑" panose="020B0503020204020204" charset="-122"/>
                <a:cs typeface="微软雅黑" panose="020B0503020204020204" charset="-122"/>
              </a:rPr>
              <a:t>5.7 设备使用的管路及联接件采用酸洗、钝化处理工艺。</a:t>
            </a:r>
            <a:endParaRPr lang="zh-CN" altLang="en-US" sz="1600">
              <a:latin typeface="微软雅黑" panose="020B0503020204020204" charset="-122"/>
              <a:ea typeface="微软雅黑" panose="020B0503020204020204" charset="-122"/>
              <a:cs typeface="微软雅黑" panose="020B0503020204020204" charset="-122"/>
            </a:endParaRPr>
          </a:p>
          <a:p>
            <a:pPr marL="0" indent="0" algn="just">
              <a:lnSpc>
                <a:spcPct val="90000"/>
              </a:lnSpc>
              <a:buNone/>
            </a:pPr>
            <a:r>
              <a:rPr lang="zh-CN" altLang="en-US" sz="1600">
                <a:latin typeface="微软雅黑" panose="020B0503020204020204" charset="-122"/>
                <a:ea typeface="微软雅黑" panose="020B0503020204020204" charset="-122"/>
                <a:cs typeface="微软雅黑" panose="020B0503020204020204" charset="-122"/>
              </a:rPr>
              <a:t>5.8 系统管件应具有足够的承压能力和制作及安装连接精度，保证在系统最大压 力下无泄漏。</a:t>
            </a:r>
            <a:endParaRPr lang="zh-CN" altLang="en-US" sz="1600">
              <a:latin typeface="微软雅黑" panose="020B0503020204020204" charset="-122"/>
              <a:ea typeface="微软雅黑" panose="020B0503020204020204" charset="-122"/>
              <a:cs typeface="微软雅黑" panose="020B0503020204020204" charset="-122"/>
            </a:endParaRPr>
          </a:p>
          <a:p>
            <a:pPr marL="0" indent="0" algn="just">
              <a:lnSpc>
                <a:spcPct val="90000"/>
              </a:lnSpc>
              <a:buNone/>
            </a:pPr>
            <a:endParaRPr lang="zh-CN" altLang="en-US" sz="1600">
              <a:latin typeface="微软雅黑" panose="020B0503020204020204" charset="-122"/>
              <a:ea typeface="微软雅黑" panose="020B0503020204020204" charset="-122"/>
              <a:cs typeface="微软雅黑" panose="020B0503020204020204" charset="-122"/>
            </a:endParaRPr>
          </a:p>
          <a:p>
            <a:pPr algn="just">
              <a:lnSpc>
                <a:spcPct val="110000"/>
              </a:lnSpc>
              <a:buNone/>
            </a:pPr>
            <a:endParaRPr sz="1600">
              <a:latin typeface="微软雅黑" panose="020B0503020204020204" charset="-122"/>
              <a:ea typeface="微软雅黑" panose="020B0503020204020204" charset="-122"/>
              <a:cs typeface="微软雅黑" panose="020B0503020204020204" charset="-122"/>
            </a:endParaRPr>
          </a:p>
        </p:txBody>
      </p:sp>
      <p:pic>
        <p:nvPicPr>
          <p:cNvPr id="2" name="图片 1" descr="LOGO"/>
          <p:cNvPicPr>
            <a:picLocks noChangeAspect="1"/>
          </p:cNvPicPr>
          <p:nvPr/>
        </p:nvPicPr>
        <p:blipFill>
          <a:blip r:embed="rId1"/>
          <a:stretch>
            <a:fillRect/>
          </a:stretch>
        </p:blipFill>
        <p:spPr>
          <a:xfrm>
            <a:off x="10594975" y="97155"/>
            <a:ext cx="1134110" cy="586105"/>
          </a:xfrm>
          <a:prstGeom prst="rect">
            <a:avLst/>
          </a:prstGeom>
        </p:spPr>
      </p:pic>
      <p:grpSp>
        <p:nvGrpSpPr>
          <p:cNvPr id="5" name="组合 4"/>
          <p:cNvGrpSpPr/>
          <p:nvPr/>
        </p:nvGrpSpPr>
        <p:grpSpPr>
          <a:xfrm>
            <a:off x="280670" y="377190"/>
            <a:ext cx="681990" cy="288925"/>
            <a:chOff x="289" y="460"/>
            <a:chExt cx="1389" cy="588"/>
          </a:xfrm>
        </p:grpSpPr>
        <p:grpSp>
          <p:nvGrpSpPr>
            <p:cNvPr id="6" name="组合 5"/>
            <p:cNvGrpSpPr/>
            <p:nvPr/>
          </p:nvGrpSpPr>
          <p:grpSpPr>
            <a:xfrm rot="18900000">
              <a:off x="1062" y="460"/>
              <a:ext cx="616" cy="584"/>
              <a:chOff x="9851" y="5951"/>
              <a:chExt cx="972" cy="922"/>
            </a:xfrm>
          </p:grpSpPr>
          <p:sp>
            <p:nvSpPr>
              <p:cNvPr id="7" name="矩形 6"/>
              <p:cNvSpPr/>
              <p:nvPr/>
            </p:nvSpPr>
            <p:spPr>
              <a:xfrm>
                <a:off x="10061" y="6161"/>
                <a:ext cx="762" cy="712"/>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8" name="矩形 7"/>
              <p:cNvSpPr/>
              <p:nvPr/>
            </p:nvSpPr>
            <p:spPr>
              <a:xfrm>
                <a:off x="9851" y="5951"/>
                <a:ext cx="762" cy="7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nvGrpSpPr>
            <p:cNvPr id="9" name="组合 8"/>
            <p:cNvGrpSpPr/>
            <p:nvPr/>
          </p:nvGrpSpPr>
          <p:grpSpPr>
            <a:xfrm rot="18900000">
              <a:off x="680" y="460"/>
              <a:ext cx="616" cy="584"/>
              <a:chOff x="9851" y="5951"/>
              <a:chExt cx="972" cy="922"/>
            </a:xfrm>
          </p:grpSpPr>
          <p:sp>
            <p:nvSpPr>
              <p:cNvPr id="10" name="矩形 9"/>
              <p:cNvSpPr/>
              <p:nvPr/>
            </p:nvSpPr>
            <p:spPr>
              <a:xfrm>
                <a:off x="10061" y="6161"/>
                <a:ext cx="762" cy="712"/>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1" name="矩形 10"/>
              <p:cNvSpPr/>
              <p:nvPr/>
            </p:nvSpPr>
            <p:spPr>
              <a:xfrm>
                <a:off x="9851" y="5951"/>
                <a:ext cx="762" cy="7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nvGrpSpPr>
            <p:cNvPr id="12" name="组合 11"/>
            <p:cNvGrpSpPr/>
            <p:nvPr/>
          </p:nvGrpSpPr>
          <p:grpSpPr>
            <a:xfrm rot="18900000">
              <a:off x="289" y="464"/>
              <a:ext cx="616" cy="584"/>
              <a:chOff x="9851" y="5951"/>
              <a:chExt cx="972" cy="922"/>
            </a:xfrm>
          </p:grpSpPr>
          <p:sp>
            <p:nvSpPr>
              <p:cNvPr id="13" name="矩形 12"/>
              <p:cNvSpPr/>
              <p:nvPr/>
            </p:nvSpPr>
            <p:spPr>
              <a:xfrm>
                <a:off x="10061" y="6161"/>
                <a:ext cx="762" cy="712"/>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4" name="矩形 13"/>
              <p:cNvSpPr/>
              <p:nvPr/>
            </p:nvSpPr>
            <p:spPr>
              <a:xfrm>
                <a:off x="9851" y="5951"/>
                <a:ext cx="762" cy="7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sp>
        <p:nvSpPr>
          <p:cNvPr id="15" name="矩形 14"/>
          <p:cNvSpPr/>
          <p:nvPr/>
        </p:nvSpPr>
        <p:spPr>
          <a:xfrm>
            <a:off x="1044575" y="775335"/>
            <a:ext cx="10800080" cy="144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17" name="图片 16" descr="图片1"/>
          <p:cNvPicPr>
            <a:picLocks noChangeAspect="1"/>
          </p:cNvPicPr>
          <p:nvPr/>
        </p:nvPicPr>
        <p:blipFill>
          <a:blip r:embed="rId2"/>
          <a:stretch>
            <a:fillRect/>
          </a:stretch>
        </p:blipFill>
        <p:spPr>
          <a:xfrm>
            <a:off x="8112760" y="56515"/>
            <a:ext cx="2542540" cy="77152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000" advTm="10000">
        <p:cover/>
      </p:transition>
    </mc:Choice>
    <mc:Fallback>
      <p:transition spd="slow" advTm="10000">
        <p:cov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1" fill="hold" grpId="0" nodeType="after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500" fill="hold"/>
                                        <p:tgtEl>
                                          <p:spTgt spid="15"/>
                                        </p:tgtEl>
                                        <p:attrNameLst>
                                          <p:attrName>ppt_x</p:attrName>
                                        </p:attrNameLst>
                                      </p:cBhvr>
                                      <p:tavLst>
                                        <p:tav tm="0">
                                          <p:val>
                                            <p:strVal val="#ppt_x"/>
                                          </p:val>
                                        </p:tav>
                                        <p:tav tm="100000">
                                          <p:val>
                                            <p:strVal val="#ppt_x"/>
                                          </p:val>
                                        </p:tav>
                                      </p:tavLst>
                                    </p:anim>
                                    <p:anim calcmode="lin" valueType="num">
                                      <p:cBhvr additive="base">
                                        <p:cTn id="13" dur="500" fill="hold"/>
                                        <p:tgtEl>
                                          <p:spTgt spid="15"/>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22" presetClass="entr" presetSubtype="4" fill="hold" grpId="0" nodeType="afterEffect">
                                  <p:stCondLst>
                                    <p:cond delay="0"/>
                                  </p:stCondLst>
                                  <p:childTnLst>
                                    <p:set>
                                      <p:cBhvr>
                                        <p:cTn id="16" dur="1" fill="hold">
                                          <p:stCondLst>
                                            <p:cond delay="0"/>
                                          </p:stCondLst>
                                        </p:cTn>
                                        <p:tgtEl>
                                          <p:spTgt spid="41"/>
                                        </p:tgtEl>
                                        <p:attrNameLst>
                                          <p:attrName>style.visibility</p:attrName>
                                        </p:attrNameLst>
                                      </p:cBhvr>
                                      <p:to>
                                        <p:strVal val="visible"/>
                                      </p:to>
                                    </p:set>
                                    <p:animEffect transition="in" filter="wipe(down)">
                                      <p:cBhvr>
                                        <p:cTn id="17" dur="500"/>
                                        <p:tgtEl>
                                          <p:spTgt spid="41"/>
                                        </p:tgtEl>
                                      </p:cBhvr>
                                    </p:animEffect>
                                  </p:childTnLst>
                                </p:cTn>
                              </p:par>
                            </p:childTnLst>
                          </p:cTn>
                        </p:par>
                        <p:par>
                          <p:cTn id="18" fill="hold">
                            <p:stCondLst>
                              <p:cond delay="1500"/>
                            </p:stCondLst>
                            <p:childTnLst>
                              <p:par>
                                <p:cTn id="19" presetID="10" presetClass="entr" presetSubtype="0" fill="hold" nodeType="after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500"/>
                                        <p:tgtEl>
                                          <p:spTgt spid="17"/>
                                        </p:tgtEl>
                                      </p:cBhvr>
                                    </p:animEffect>
                                  </p:childTnLst>
                                </p:cTn>
                              </p:par>
                            </p:childTnLst>
                          </p:cTn>
                        </p:par>
                        <p:par>
                          <p:cTn id="22" fill="hold">
                            <p:stCondLst>
                              <p:cond delay="2000"/>
                            </p:stCondLst>
                            <p:childTnLst>
                              <p:par>
                                <p:cTn id="23" presetID="2" presetClass="entr" presetSubtype="2" fill="hold" nodeType="after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additive="base">
                                        <p:cTn id="25" dur="500" fill="hold"/>
                                        <p:tgtEl>
                                          <p:spTgt spid="2"/>
                                        </p:tgtEl>
                                        <p:attrNameLst>
                                          <p:attrName>ppt_x</p:attrName>
                                        </p:attrNameLst>
                                      </p:cBhvr>
                                      <p:tavLst>
                                        <p:tav tm="0">
                                          <p:val>
                                            <p:strVal val="1+#ppt_w/2"/>
                                          </p:val>
                                        </p:tav>
                                        <p:tav tm="100000">
                                          <p:val>
                                            <p:strVal val="#ppt_x"/>
                                          </p:val>
                                        </p:tav>
                                      </p:tavLst>
                                    </p:anim>
                                    <p:anim calcmode="lin" valueType="num">
                                      <p:cBhvr additive="base">
                                        <p:cTn id="26" dur="500" fill="hold"/>
                                        <p:tgtEl>
                                          <p:spTgt spid="2"/>
                                        </p:tgtEl>
                                        <p:attrNameLst>
                                          <p:attrName>ppt_y</p:attrName>
                                        </p:attrNameLst>
                                      </p:cBhvr>
                                      <p:tavLst>
                                        <p:tav tm="0">
                                          <p:val>
                                            <p:strVal val="#ppt_y"/>
                                          </p:val>
                                        </p:tav>
                                        <p:tav tm="100000">
                                          <p:val>
                                            <p:strVal val="#ppt_y"/>
                                          </p:val>
                                        </p:tav>
                                      </p:tavLst>
                                    </p:anim>
                                  </p:childTnLst>
                                </p:cTn>
                              </p:par>
                            </p:childTnLst>
                          </p:cTn>
                        </p:par>
                        <p:par>
                          <p:cTn id="27" fill="hold">
                            <p:stCondLst>
                              <p:cond delay="2500"/>
                            </p:stCondLst>
                            <p:childTnLst>
                              <p:par>
                                <p:cTn id="28" presetID="10" presetClass="entr" presetSubtype="0" fill="hold" grpId="0" nodeType="after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fade">
                                      <p:cBhvr>
                                        <p:cTn id="3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15" grpId="0" bldLvl="0" animBg="1"/>
      <p:bldP spid="4"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文本框 40"/>
          <p:cNvSpPr txBox="1"/>
          <p:nvPr/>
        </p:nvSpPr>
        <p:spPr>
          <a:xfrm>
            <a:off x="1170940" y="290830"/>
            <a:ext cx="4918075" cy="460375"/>
          </a:xfrm>
          <a:prstGeom prst="rect">
            <a:avLst/>
          </a:prstGeom>
          <a:noFill/>
        </p:spPr>
        <p:txBody>
          <a:bodyPr wrap="square" rtlCol="0">
            <a:spAutoFit/>
          </a:bodyPr>
          <a:p>
            <a:pPr>
              <a:defRPr/>
            </a:pPr>
            <a:r>
              <a:rPr lang="zh-CN" altLang="en-US" sz="2400" b="1" kern="0" dirty="0">
                <a:solidFill>
                  <a:srgbClr val="C00000"/>
                </a:solidFill>
                <a:latin typeface="微软雅黑" panose="020B0503020204020204" charset="-122"/>
                <a:ea typeface="微软雅黑" panose="020B0503020204020204" charset="-122"/>
                <a:cs typeface="微软雅黑" panose="020B0503020204020204" charset="-122"/>
                <a:sym typeface="+mn-ea"/>
              </a:rPr>
              <a:t>针对本项目的润滑解决方案</a:t>
            </a:r>
            <a:endParaRPr lang="zh-CN" altLang="en-US" sz="2400" b="1" kern="0" dirty="0">
              <a:solidFill>
                <a:srgbClr val="C00000"/>
              </a:solidFill>
              <a:latin typeface="微软雅黑" panose="020B0503020204020204" charset="-122"/>
              <a:ea typeface="微软雅黑" panose="020B0503020204020204" charset="-122"/>
              <a:cs typeface="微软雅黑" panose="020B0503020204020204" charset="-122"/>
              <a:sym typeface="+mn-ea"/>
            </a:endParaRPr>
          </a:p>
        </p:txBody>
      </p:sp>
      <p:sp>
        <p:nvSpPr>
          <p:cNvPr id="4" name="文本占位符 6146"/>
          <p:cNvSpPr>
            <a:spLocks noGrp="1"/>
          </p:cNvSpPr>
          <p:nvPr/>
        </p:nvSpPr>
        <p:spPr>
          <a:xfrm>
            <a:off x="1019810" y="941705"/>
            <a:ext cx="9384665" cy="4974590"/>
          </a:xfrm>
          <a:prstGeom prst="rect">
            <a:avLst/>
          </a:prstGeom>
        </p:spPr>
        <p:txBody>
          <a:bodyPr vert="horz" lIns="91440" tIns="45720" rIns="91440" bIns="45720" rtlCol="0" anchor="t">
            <a:noAutofit/>
          </a:bodyPr>
          <a:lstStyle>
            <a:lvl1pPr marL="228600" indent="-228600" algn="l" defTabSz="915035"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5035"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5035"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565" indent="-228600" algn="l" defTabSz="91503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503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5235" indent="-228600" algn="l" defTabSz="91503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503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635" indent="-228600" algn="l" defTabSz="91503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835" indent="-228600" algn="l" defTabSz="91503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10000"/>
              </a:lnSpc>
              <a:buNone/>
            </a:pPr>
            <a:r>
              <a:rPr lang="zh-CN" altLang="en-US" sz="1800" b="1">
                <a:solidFill>
                  <a:srgbClr val="C00000"/>
                </a:solidFill>
                <a:latin typeface="微软雅黑" panose="020B0503020204020204" charset="-122"/>
                <a:ea typeface="微软雅黑" panose="020B0503020204020204" charset="-122"/>
                <a:cs typeface="微软雅黑" panose="020B0503020204020204" charset="-122"/>
              </a:rPr>
              <a:t>第四节、施工方案  </a:t>
            </a:r>
            <a:r>
              <a:rPr lang="zh-CN" altLang="en-US" sz="1800" b="1">
                <a:latin typeface="微软雅黑" panose="020B0503020204020204" charset="-122"/>
                <a:ea typeface="微软雅黑" panose="020B0503020204020204" charset="-122"/>
                <a:cs typeface="微软雅黑" panose="020B0503020204020204" charset="-122"/>
              </a:rPr>
              <a:t>    </a:t>
            </a:r>
            <a:endParaRPr lang="zh-CN" altLang="en-US" sz="1800" b="1">
              <a:latin typeface="微软雅黑" panose="020B0503020204020204" charset="-122"/>
              <a:ea typeface="微软雅黑" panose="020B0503020204020204" charset="-122"/>
              <a:cs typeface="微软雅黑" panose="020B0503020204020204" charset="-122"/>
            </a:endParaRPr>
          </a:p>
          <a:p>
            <a:pPr marL="0" indent="0" algn="just">
              <a:lnSpc>
                <a:spcPct val="110000"/>
              </a:lnSpc>
              <a:buNone/>
            </a:pPr>
            <a:r>
              <a:rPr lang="zh-CN" altLang="en-US" sz="1800" b="1">
                <a:latin typeface="微软雅黑" panose="020B0503020204020204" charset="-122"/>
                <a:ea typeface="微软雅黑" panose="020B0503020204020204" charset="-122"/>
                <a:cs typeface="微软雅黑" panose="020B0503020204020204" charset="-122"/>
              </a:rPr>
              <a:t>1、施工周期：施工周期 </a:t>
            </a:r>
            <a:r>
              <a:rPr lang="en-US" altLang="zh-CN" sz="1800" b="1">
                <a:latin typeface="微软雅黑" panose="020B0503020204020204" charset="-122"/>
                <a:ea typeface="微软雅黑" panose="020B0503020204020204" charset="-122"/>
                <a:cs typeface="微软雅黑" panose="020B0503020204020204" charset="-122"/>
              </a:rPr>
              <a:t>30</a:t>
            </a:r>
            <a:r>
              <a:rPr lang="zh-CN" altLang="en-US" sz="1800" b="1">
                <a:latin typeface="微软雅黑" panose="020B0503020204020204" charset="-122"/>
                <a:ea typeface="微软雅黑" panose="020B0503020204020204" charset="-122"/>
                <a:cs typeface="微软雅黑" panose="020B0503020204020204" charset="-122"/>
              </a:rPr>
              <a:t>天</a:t>
            </a:r>
            <a:endParaRPr lang="zh-CN" altLang="en-US" sz="1800">
              <a:latin typeface="微软雅黑" panose="020B0503020204020204" charset="-122"/>
              <a:ea typeface="微软雅黑" panose="020B0503020204020204" charset="-122"/>
              <a:cs typeface="微软雅黑" panose="020B0503020204020204" charset="-122"/>
            </a:endParaRPr>
          </a:p>
          <a:p>
            <a:pPr marL="0" indent="0" algn="just">
              <a:lnSpc>
                <a:spcPct val="110000"/>
              </a:lnSpc>
              <a:buNone/>
            </a:pPr>
            <a:r>
              <a:rPr lang="zh-CN" altLang="en-US" sz="1800" b="1">
                <a:latin typeface="微软雅黑" panose="020B0503020204020204" charset="-122"/>
                <a:ea typeface="微软雅黑" panose="020B0503020204020204" charset="-122"/>
                <a:cs typeface="微软雅黑" panose="020B0503020204020204" charset="-122"/>
              </a:rPr>
              <a:t>2、安装保证措施</a:t>
            </a:r>
            <a:endParaRPr lang="zh-CN" altLang="en-US" sz="1800">
              <a:latin typeface="微软雅黑" panose="020B0503020204020204" charset="-122"/>
              <a:ea typeface="微软雅黑" panose="020B0503020204020204" charset="-122"/>
              <a:cs typeface="微软雅黑" panose="020B0503020204020204" charset="-122"/>
            </a:endParaRPr>
          </a:p>
          <a:p>
            <a:pPr marL="0" indent="0" algn="just">
              <a:lnSpc>
                <a:spcPct val="110000"/>
              </a:lnSpc>
              <a:buNone/>
            </a:pPr>
            <a:r>
              <a:rPr lang="zh-CN" altLang="en-US" sz="1800">
                <a:latin typeface="微软雅黑" panose="020B0503020204020204" charset="-122"/>
                <a:ea typeface="微软雅黑" panose="020B0503020204020204" charset="-122"/>
                <a:cs typeface="微软雅黑" panose="020B0503020204020204" charset="-122"/>
              </a:rPr>
              <a:t>2.1 进度保证：项目进度分解到每天，每天晚上对项目现场进行总结，对第二天安装的项目提前思考，确定所需物品，避免第二天因为外界条件影响工期。如果 当日任务未完成，找出原因，第二天进行补救或加班等将头天任务一起完成。</a:t>
            </a:r>
            <a:endParaRPr lang="zh-CN" altLang="en-US" sz="1800">
              <a:latin typeface="微软雅黑" panose="020B0503020204020204" charset="-122"/>
              <a:ea typeface="微软雅黑" panose="020B0503020204020204" charset="-122"/>
              <a:cs typeface="微软雅黑" panose="020B0503020204020204" charset="-122"/>
            </a:endParaRPr>
          </a:p>
          <a:p>
            <a:pPr marL="0" indent="0" algn="just">
              <a:lnSpc>
                <a:spcPct val="110000"/>
              </a:lnSpc>
              <a:buNone/>
            </a:pPr>
            <a:r>
              <a:rPr lang="zh-CN" altLang="en-US" sz="1800">
                <a:latin typeface="微软雅黑" panose="020B0503020204020204" charset="-122"/>
                <a:ea typeface="微软雅黑" panose="020B0503020204020204" charset="-122"/>
                <a:cs typeface="微软雅黑" panose="020B0503020204020204" charset="-122"/>
              </a:rPr>
              <a:t>2.2 质量保证：安装方案等提前讨论确定，由项目负责人指派专人对安装工艺等 进行检查，发现问题及时更正。</a:t>
            </a:r>
            <a:endParaRPr lang="zh-CN" altLang="en-US" sz="1800">
              <a:latin typeface="微软雅黑" panose="020B0503020204020204" charset="-122"/>
              <a:ea typeface="微软雅黑" panose="020B0503020204020204" charset="-122"/>
              <a:cs typeface="微软雅黑" panose="020B0503020204020204" charset="-122"/>
            </a:endParaRPr>
          </a:p>
          <a:p>
            <a:pPr marL="0" indent="0" algn="just">
              <a:lnSpc>
                <a:spcPct val="110000"/>
              </a:lnSpc>
              <a:buNone/>
            </a:pPr>
            <a:r>
              <a:rPr lang="zh-CN" altLang="en-US" sz="1800">
                <a:latin typeface="微软雅黑" panose="020B0503020204020204" charset="-122"/>
                <a:ea typeface="微软雅黑" panose="020B0503020204020204" charset="-122"/>
                <a:cs typeface="微软雅黑" panose="020B0503020204020204" charset="-122"/>
              </a:rPr>
              <a:t>2.3安全保证：</a:t>
            </a:r>
            <a:endParaRPr lang="zh-CN" altLang="en-US" sz="1800">
              <a:latin typeface="微软雅黑" panose="020B0503020204020204" charset="-122"/>
              <a:ea typeface="微软雅黑" panose="020B0503020204020204" charset="-122"/>
              <a:cs typeface="微软雅黑" panose="020B0503020204020204" charset="-122"/>
            </a:endParaRPr>
          </a:p>
          <a:p>
            <a:pPr marL="0" indent="0" algn="just">
              <a:lnSpc>
                <a:spcPct val="110000"/>
              </a:lnSpc>
              <a:buNone/>
            </a:pPr>
            <a:r>
              <a:rPr lang="zh-CN" altLang="en-US" sz="1800">
                <a:latin typeface="微软雅黑" panose="020B0503020204020204" charset="-122"/>
                <a:ea typeface="微软雅黑" panose="020B0503020204020204" charset="-122"/>
                <a:cs typeface="微软雅黑" panose="020B0503020204020204" charset="-122"/>
              </a:rPr>
              <a:t>2.3.1对参加施工的职工每天晚上进行安全教育，提高职工安全意识。</a:t>
            </a:r>
            <a:endParaRPr lang="zh-CN" altLang="en-US" sz="1800">
              <a:latin typeface="微软雅黑" panose="020B0503020204020204" charset="-122"/>
              <a:ea typeface="微软雅黑" panose="020B0503020204020204" charset="-122"/>
              <a:cs typeface="微软雅黑" panose="020B0503020204020204" charset="-122"/>
            </a:endParaRPr>
          </a:p>
          <a:p>
            <a:pPr marL="0" indent="0" algn="just">
              <a:lnSpc>
                <a:spcPct val="110000"/>
              </a:lnSpc>
              <a:buNone/>
            </a:pPr>
            <a:r>
              <a:rPr lang="zh-CN" altLang="en-US" sz="1800">
                <a:latin typeface="微软雅黑" panose="020B0503020204020204" charset="-122"/>
                <a:ea typeface="微软雅黑" panose="020B0503020204020204" charset="-122"/>
                <a:cs typeface="微软雅黑" panose="020B0503020204020204" charset="-122"/>
              </a:rPr>
              <a:t>2.3.2减少各小组活动区域，要求各小组做到所在区域情况熟悉，无安全隐患。2.3.3进入施工现场必须戴好安全帽，从事高空作业必须搭建平台或者系安全绳。</a:t>
            </a:r>
            <a:endParaRPr lang="zh-CN" altLang="en-US" sz="1800">
              <a:latin typeface="微软雅黑" panose="020B0503020204020204" charset="-122"/>
              <a:ea typeface="微软雅黑" panose="020B0503020204020204" charset="-122"/>
              <a:cs typeface="微软雅黑" panose="020B0503020204020204" charset="-122"/>
            </a:endParaRPr>
          </a:p>
          <a:p>
            <a:pPr marL="0" indent="0" algn="just">
              <a:lnSpc>
                <a:spcPct val="110000"/>
              </a:lnSpc>
              <a:buNone/>
            </a:pPr>
            <a:endParaRPr lang="zh-CN" altLang="en-US" sz="1800">
              <a:latin typeface="微软雅黑" panose="020B0503020204020204" charset="-122"/>
              <a:ea typeface="微软雅黑" panose="020B0503020204020204" charset="-122"/>
              <a:cs typeface="微软雅黑" panose="020B0503020204020204" charset="-122"/>
            </a:endParaRPr>
          </a:p>
          <a:p>
            <a:pPr algn="just">
              <a:lnSpc>
                <a:spcPct val="110000"/>
              </a:lnSpc>
              <a:buNone/>
            </a:pPr>
            <a:endParaRPr sz="1800">
              <a:latin typeface="微软雅黑" panose="020B0503020204020204" charset="-122"/>
              <a:ea typeface="微软雅黑" panose="020B0503020204020204" charset="-122"/>
              <a:cs typeface="微软雅黑" panose="020B0503020204020204" charset="-122"/>
            </a:endParaRPr>
          </a:p>
        </p:txBody>
      </p:sp>
      <p:pic>
        <p:nvPicPr>
          <p:cNvPr id="2" name="图片 1" descr="LOGO"/>
          <p:cNvPicPr>
            <a:picLocks noChangeAspect="1"/>
          </p:cNvPicPr>
          <p:nvPr/>
        </p:nvPicPr>
        <p:blipFill>
          <a:blip r:embed="rId1"/>
          <a:stretch>
            <a:fillRect/>
          </a:stretch>
        </p:blipFill>
        <p:spPr>
          <a:xfrm>
            <a:off x="10594975" y="97155"/>
            <a:ext cx="1134110" cy="586105"/>
          </a:xfrm>
          <a:prstGeom prst="rect">
            <a:avLst/>
          </a:prstGeom>
        </p:spPr>
      </p:pic>
      <p:grpSp>
        <p:nvGrpSpPr>
          <p:cNvPr id="5" name="组合 4"/>
          <p:cNvGrpSpPr/>
          <p:nvPr/>
        </p:nvGrpSpPr>
        <p:grpSpPr>
          <a:xfrm>
            <a:off x="280670" y="377190"/>
            <a:ext cx="681990" cy="288925"/>
            <a:chOff x="289" y="460"/>
            <a:chExt cx="1389" cy="588"/>
          </a:xfrm>
        </p:grpSpPr>
        <p:grpSp>
          <p:nvGrpSpPr>
            <p:cNvPr id="6" name="组合 5"/>
            <p:cNvGrpSpPr/>
            <p:nvPr/>
          </p:nvGrpSpPr>
          <p:grpSpPr>
            <a:xfrm rot="18900000">
              <a:off x="1062" y="460"/>
              <a:ext cx="616" cy="584"/>
              <a:chOff x="9851" y="5951"/>
              <a:chExt cx="972" cy="922"/>
            </a:xfrm>
          </p:grpSpPr>
          <p:sp>
            <p:nvSpPr>
              <p:cNvPr id="7" name="矩形 6"/>
              <p:cNvSpPr/>
              <p:nvPr/>
            </p:nvSpPr>
            <p:spPr>
              <a:xfrm>
                <a:off x="10061" y="6161"/>
                <a:ext cx="762" cy="712"/>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8" name="矩形 7"/>
              <p:cNvSpPr/>
              <p:nvPr/>
            </p:nvSpPr>
            <p:spPr>
              <a:xfrm>
                <a:off x="9851" y="5951"/>
                <a:ext cx="762" cy="7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nvGrpSpPr>
            <p:cNvPr id="9" name="组合 8"/>
            <p:cNvGrpSpPr/>
            <p:nvPr/>
          </p:nvGrpSpPr>
          <p:grpSpPr>
            <a:xfrm rot="18900000">
              <a:off x="680" y="460"/>
              <a:ext cx="616" cy="584"/>
              <a:chOff x="9851" y="5951"/>
              <a:chExt cx="972" cy="922"/>
            </a:xfrm>
          </p:grpSpPr>
          <p:sp>
            <p:nvSpPr>
              <p:cNvPr id="10" name="矩形 9"/>
              <p:cNvSpPr/>
              <p:nvPr/>
            </p:nvSpPr>
            <p:spPr>
              <a:xfrm>
                <a:off x="10061" y="6161"/>
                <a:ext cx="762" cy="712"/>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1" name="矩形 10"/>
              <p:cNvSpPr/>
              <p:nvPr/>
            </p:nvSpPr>
            <p:spPr>
              <a:xfrm>
                <a:off x="9851" y="5951"/>
                <a:ext cx="762" cy="7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nvGrpSpPr>
            <p:cNvPr id="12" name="组合 11"/>
            <p:cNvGrpSpPr/>
            <p:nvPr/>
          </p:nvGrpSpPr>
          <p:grpSpPr>
            <a:xfrm rot="18900000">
              <a:off x="289" y="464"/>
              <a:ext cx="616" cy="584"/>
              <a:chOff x="9851" y="5951"/>
              <a:chExt cx="972" cy="922"/>
            </a:xfrm>
          </p:grpSpPr>
          <p:sp>
            <p:nvSpPr>
              <p:cNvPr id="13" name="矩形 12"/>
              <p:cNvSpPr/>
              <p:nvPr/>
            </p:nvSpPr>
            <p:spPr>
              <a:xfrm>
                <a:off x="10061" y="6161"/>
                <a:ext cx="762" cy="712"/>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4" name="矩形 13"/>
              <p:cNvSpPr/>
              <p:nvPr/>
            </p:nvSpPr>
            <p:spPr>
              <a:xfrm>
                <a:off x="9851" y="5951"/>
                <a:ext cx="762" cy="7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sp>
        <p:nvSpPr>
          <p:cNvPr id="15" name="矩形 14"/>
          <p:cNvSpPr/>
          <p:nvPr/>
        </p:nvSpPr>
        <p:spPr>
          <a:xfrm>
            <a:off x="1044575" y="775335"/>
            <a:ext cx="10800080" cy="144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17" name="图片 16" descr="图片1"/>
          <p:cNvPicPr>
            <a:picLocks noChangeAspect="1"/>
          </p:cNvPicPr>
          <p:nvPr/>
        </p:nvPicPr>
        <p:blipFill>
          <a:blip r:embed="rId2"/>
          <a:stretch>
            <a:fillRect/>
          </a:stretch>
        </p:blipFill>
        <p:spPr>
          <a:xfrm>
            <a:off x="8112760" y="56515"/>
            <a:ext cx="2542540" cy="77152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000" advTm="10000">
        <p:cover/>
      </p:transition>
    </mc:Choice>
    <mc:Fallback>
      <p:transition spd="slow" advTm="10000">
        <p:cov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1" fill="hold" grpId="0" nodeType="after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500" fill="hold"/>
                                        <p:tgtEl>
                                          <p:spTgt spid="15"/>
                                        </p:tgtEl>
                                        <p:attrNameLst>
                                          <p:attrName>ppt_x</p:attrName>
                                        </p:attrNameLst>
                                      </p:cBhvr>
                                      <p:tavLst>
                                        <p:tav tm="0">
                                          <p:val>
                                            <p:strVal val="#ppt_x"/>
                                          </p:val>
                                        </p:tav>
                                        <p:tav tm="100000">
                                          <p:val>
                                            <p:strVal val="#ppt_x"/>
                                          </p:val>
                                        </p:tav>
                                      </p:tavLst>
                                    </p:anim>
                                    <p:anim calcmode="lin" valueType="num">
                                      <p:cBhvr additive="base">
                                        <p:cTn id="13" dur="500" fill="hold"/>
                                        <p:tgtEl>
                                          <p:spTgt spid="15"/>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22" presetClass="entr" presetSubtype="4" fill="hold" grpId="0" nodeType="afterEffect">
                                  <p:stCondLst>
                                    <p:cond delay="0"/>
                                  </p:stCondLst>
                                  <p:childTnLst>
                                    <p:set>
                                      <p:cBhvr>
                                        <p:cTn id="16" dur="1" fill="hold">
                                          <p:stCondLst>
                                            <p:cond delay="0"/>
                                          </p:stCondLst>
                                        </p:cTn>
                                        <p:tgtEl>
                                          <p:spTgt spid="41"/>
                                        </p:tgtEl>
                                        <p:attrNameLst>
                                          <p:attrName>style.visibility</p:attrName>
                                        </p:attrNameLst>
                                      </p:cBhvr>
                                      <p:to>
                                        <p:strVal val="visible"/>
                                      </p:to>
                                    </p:set>
                                    <p:animEffect transition="in" filter="wipe(down)">
                                      <p:cBhvr>
                                        <p:cTn id="17" dur="500"/>
                                        <p:tgtEl>
                                          <p:spTgt spid="41"/>
                                        </p:tgtEl>
                                      </p:cBhvr>
                                    </p:animEffect>
                                  </p:childTnLst>
                                </p:cTn>
                              </p:par>
                            </p:childTnLst>
                          </p:cTn>
                        </p:par>
                        <p:par>
                          <p:cTn id="18" fill="hold">
                            <p:stCondLst>
                              <p:cond delay="1500"/>
                            </p:stCondLst>
                            <p:childTnLst>
                              <p:par>
                                <p:cTn id="19" presetID="10" presetClass="entr" presetSubtype="0" fill="hold" nodeType="after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500"/>
                                        <p:tgtEl>
                                          <p:spTgt spid="17"/>
                                        </p:tgtEl>
                                      </p:cBhvr>
                                    </p:animEffect>
                                  </p:childTnLst>
                                </p:cTn>
                              </p:par>
                            </p:childTnLst>
                          </p:cTn>
                        </p:par>
                        <p:par>
                          <p:cTn id="22" fill="hold">
                            <p:stCondLst>
                              <p:cond delay="2000"/>
                            </p:stCondLst>
                            <p:childTnLst>
                              <p:par>
                                <p:cTn id="23" presetID="2" presetClass="entr" presetSubtype="2" fill="hold" nodeType="after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additive="base">
                                        <p:cTn id="25" dur="500" fill="hold"/>
                                        <p:tgtEl>
                                          <p:spTgt spid="2"/>
                                        </p:tgtEl>
                                        <p:attrNameLst>
                                          <p:attrName>ppt_x</p:attrName>
                                        </p:attrNameLst>
                                      </p:cBhvr>
                                      <p:tavLst>
                                        <p:tav tm="0">
                                          <p:val>
                                            <p:strVal val="1+#ppt_w/2"/>
                                          </p:val>
                                        </p:tav>
                                        <p:tav tm="100000">
                                          <p:val>
                                            <p:strVal val="#ppt_x"/>
                                          </p:val>
                                        </p:tav>
                                      </p:tavLst>
                                    </p:anim>
                                    <p:anim calcmode="lin" valueType="num">
                                      <p:cBhvr additive="base">
                                        <p:cTn id="26" dur="500" fill="hold"/>
                                        <p:tgtEl>
                                          <p:spTgt spid="2"/>
                                        </p:tgtEl>
                                        <p:attrNameLst>
                                          <p:attrName>ppt_y</p:attrName>
                                        </p:attrNameLst>
                                      </p:cBhvr>
                                      <p:tavLst>
                                        <p:tav tm="0">
                                          <p:val>
                                            <p:strVal val="#ppt_y"/>
                                          </p:val>
                                        </p:tav>
                                        <p:tav tm="100000">
                                          <p:val>
                                            <p:strVal val="#ppt_y"/>
                                          </p:val>
                                        </p:tav>
                                      </p:tavLst>
                                    </p:anim>
                                  </p:childTnLst>
                                </p:cTn>
                              </p:par>
                            </p:childTnLst>
                          </p:cTn>
                        </p:par>
                        <p:par>
                          <p:cTn id="27" fill="hold">
                            <p:stCondLst>
                              <p:cond delay="2500"/>
                            </p:stCondLst>
                            <p:childTnLst>
                              <p:par>
                                <p:cTn id="28" presetID="10" presetClass="entr" presetSubtype="0" fill="hold" grpId="0" nodeType="after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fade">
                                      <p:cBhvr>
                                        <p:cTn id="3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15" grpId="0" bldLvl="0" animBg="1"/>
      <p:bldP spid="4"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文本框 40"/>
          <p:cNvSpPr txBox="1"/>
          <p:nvPr/>
        </p:nvSpPr>
        <p:spPr>
          <a:xfrm>
            <a:off x="1170940" y="290830"/>
            <a:ext cx="4918075" cy="460375"/>
          </a:xfrm>
          <a:prstGeom prst="rect">
            <a:avLst/>
          </a:prstGeom>
          <a:noFill/>
        </p:spPr>
        <p:txBody>
          <a:bodyPr wrap="square" rtlCol="0">
            <a:spAutoFit/>
          </a:bodyPr>
          <a:p>
            <a:pPr>
              <a:defRPr/>
            </a:pPr>
            <a:r>
              <a:rPr lang="zh-CN" altLang="en-US" sz="2400" b="1" kern="0" dirty="0">
                <a:solidFill>
                  <a:srgbClr val="C00000"/>
                </a:solidFill>
                <a:latin typeface="微软雅黑" panose="020B0503020204020204" charset="-122"/>
                <a:ea typeface="微软雅黑" panose="020B0503020204020204" charset="-122"/>
                <a:cs typeface="微软雅黑" panose="020B0503020204020204" charset="-122"/>
                <a:sym typeface="+mn-ea"/>
              </a:rPr>
              <a:t>针对本项目的润滑解决方案</a:t>
            </a:r>
            <a:endParaRPr lang="zh-CN" altLang="en-US" sz="2400" b="1" kern="0" dirty="0">
              <a:solidFill>
                <a:srgbClr val="C00000"/>
              </a:solidFill>
              <a:latin typeface="微软雅黑" panose="020B0503020204020204" charset="-122"/>
              <a:ea typeface="微软雅黑" panose="020B0503020204020204" charset="-122"/>
              <a:cs typeface="微软雅黑" panose="020B0503020204020204" charset="-122"/>
              <a:sym typeface="+mn-ea"/>
            </a:endParaRPr>
          </a:p>
        </p:txBody>
      </p:sp>
      <p:sp>
        <p:nvSpPr>
          <p:cNvPr id="4" name="文本占位符 6146"/>
          <p:cNvSpPr>
            <a:spLocks noGrp="1"/>
          </p:cNvSpPr>
          <p:nvPr/>
        </p:nvSpPr>
        <p:spPr>
          <a:xfrm>
            <a:off x="1019810" y="941705"/>
            <a:ext cx="9384665" cy="869950"/>
          </a:xfrm>
          <a:prstGeom prst="rect">
            <a:avLst/>
          </a:prstGeom>
        </p:spPr>
        <p:txBody>
          <a:bodyPr vert="horz" lIns="91440" tIns="45720" rIns="91440" bIns="45720" rtlCol="0" anchor="t">
            <a:noAutofit/>
          </a:bodyPr>
          <a:lstStyle>
            <a:lvl1pPr marL="228600" indent="-228600" algn="l" defTabSz="915035"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5035"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5035"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565" indent="-228600" algn="l" defTabSz="91503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503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5235" indent="-228600" algn="l" defTabSz="91503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503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635" indent="-228600" algn="l" defTabSz="91503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835" indent="-228600" algn="l" defTabSz="91503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10000"/>
              </a:lnSpc>
              <a:buNone/>
            </a:pPr>
            <a:r>
              <a:rPr lang="zh-CN" altLang="en-US" sz="1800" b="1">
                <a:solidFill>
                  <a:srgbClr val="C00000"/>
                </a:solidFill>
                <a:latin typeface="微软雅黑" panose="020B0503020204020204" charset="-122"/>
                <a:ea typeface="微软雅黑" panose="020B0503020204020204" charset="-122"/>
                <a:cs typeface="微软雅黑" panose="020B0503020204020204" charset="-122"/>
              </a:rPr>
              <a:t>第四节、施工方案  </a:t>
            </a:r>
            <a:r>
              <a:rPr lang="zh-CN" altLang="en-US" sz="1800" b="1">
                <a:latin typeface="微软雅黑" panose="020B0503020204020204" charset="-122"/>
                <a:ea typeface="微软雅黑" panose="020B0503020204020204" charset="-122"/>
                <a:cs typeface="微软雅黑" panose="020B0503020204020204" charset="-122"/>
              </a:rPr>
              <a:t>    </a:t>
            </a:r>
            <a:endParaRPr lang="zh-CN" altLang="en-US" sz="1800" b="1">
              <a:latin typeface="微软雅黑" panose="020B0503020204020204" charset="-122"/>
              <a:ea typeface="微软雅黑" panose="020B0503020204020204" charset="-122"/>
              <a:cs typeface="微软雅黑" panose="020B0503020204020204" charset="-122"/>
            </a:endParaRPr>
          </a:p>
          <a:p>
            <a:pPr marL="0" indent="0" algn="just">
              <a:lnSpc>
                <a:spcPct val="110000"/>
              </a:lnSpc>
              <a:buNone/>
            </a:pPr>
            <a:r>
              <a:rPr lang="zh-CN" altLang="en-US" sz="1800" b="1">
                <a:latin typeface="微软雅黑" panose="020B0503020204020204" charset="-122"/>
                <a:ea typeface="微软雅黑" panose="020B0503020204020204" charset="-122"/>
                <a:cs typeface="微软雅黑" panose="020B0503020204020204" charset="-122"/>
              </a:rPr>
              <a:t>3、施工流程：为保证施工安全与设备生产需要，制定以下施工流程（图1）</a:t>
            </a:r>
            <a:endParaRPr lang="zh-CN" altLang="en-US" sz="1800">
              <a:latin typeface="微软雅黑" panose="020B0503020204020204" charset="-122"/>
              <a:ea typeface="微软雅黑" panose="020B0503020204020204" charset="-122"/>
              <a:cs typeface="微软雅黑" panose="020B0503020204020204" charset="-122"/>
            </a:endParaRPr>
          </a:p>
          <a:p>
            <a:pPr algn="just">
              <a:lnSpc>
                <a:spcPct val="110000"/>
              </a:lnSpc>
              <a:buNone/>
            </a:pPr>
            <a:endParaRPr sz="1800">
              <a:latin typeface="微软雅黑" panose="020B0503020204020204" charset="-122"/>
              <a:ea typeface="微软雅黑" panose="020B0503020204020204" charset="-122"/>
              <a:cs typeface="微软雅黑" panose="020B0503020204020204" charset="-122"/>
            </a:endParaRPr>
          </a:p>
        </p:txBody>
      </p:sp>
      <p:pic>
        <p:nvPicPr>
          <p:cNvPr id="5" name="图片 4" descr="LOGO"/>
          <p:cNvPicPr>
            <a:picLocks noChangeAspect="1"/>
          </p:cNvPicPr>
          <p:nvPr/>
        </p:nvPicPr>
        <p:blipFill>
          <a:blip r:embed="rId1"/>
          <a:stretch>
            <a:fillRect/>
          </a:stretch>
        </p:blipFill>
        <p:spPr>
          <a:xfrm>
            <a:off x="10594975" y="99060"/>
            <a:ext cx="1134110" cy="586105"/>
          </a:xfrm>
          <a:prstGeom prst="rect">
            <a:avLst/>
          </a:prstGeom>
        </p:spPr>
      </p:pic>
      <p:grpSp>
        <p:nvGrpSpPr>
          <p:cNvPr id="6" name="组合 5"/>
          <p:cNvGrpSpPr/>
          <p:nvPr/>
        </p:nvGrpSpPr>
        <p:grpSpPr>
          <a:xfrm>
            <a:off x="280670" y="377190"/>
            <a:ext cx="681990" cy="288925"/>
            <a:chOff x="289" y="460"/>
            <a:chExt cx="1389" cy="588"/>
          </a:xfrm>
        </p:grpSpPr>
        <p:grpSp>
          <p:nvGrpSpPr>
            <p:cNvPr id="7" name="组合 6"/>
            <p:cNvGrpSpPr/>
            <p:nvPr/>
          </p:nvGrpSpPr>
          <p:grpSpPr>
            <a:xfrm rot="18900000">
              <a:off x="1062" y="460"/>
              <a:ext cx="616" cy="584"/>
              <a:chOff x="9851" y="5951"/>
              <a:chExt cx="972" cy="922"/>
            </a:xfrm>
          </p:grpSpPr>
          <p:sp>
            <p:nvSpPr>
              <p:cNvPr id="8" name="矩形 7"/>
              <p:cNvSpPr/>
              <p:nvPr/>
            </p:nvSpPr>
            <p:spPr>
              <a:xfrm>
                <a:off x="10061" y="6161"/>
                <a:ext cx="762" cy="712"/>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9" name="矩形 8"/>
              <p:cNvSpPr/>
              <p:nvPr/>
            </p:nvSpPr>
            <p:spPr>
              <a:xfrm>
                <a:off x="9851" y="5951"/>
                <a:ext cx="762" cy="7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nvGrpSpPr>
            <p:cNvPr id="10" name="组合 9"/>
            <p:cNvGrpSpPr/>
            <p:nvPr/>
          </p:nvGrpSpPr>
          <p:grpSpPr>
            <a:xfrm rot="18900000">
              <a:off x="680" y="460"/>
              <a:ext cx="616" cy="584"/>
              <a:chOff x="9851" y="5951"/>
              <a:chExt cx="972" cy="922"/>
            </a:xfrm>
          </p:grpSpPr>
          <p:sp>
            <p:nvSpPr>
              <p:cNvPr id="11" name="矩形 10"/>
              <p:cNvSpPr/>
              <p:nvPr/>
            </p:nvSpPr>
            <p:spPr>
              <a:xfrm>
                <a:off x="10061" y="6161"/>
                <a:ext cx="762" cy="712"/>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2" name="矩形 11"/>
              <p:cNvSpPr/>
              <p:nvPr/>
            </p:nvSpPr>
            <p:spPr>
              <a:xfrm>
                <a:off x="9851" y="5951"/>
                <a:ext cx="762" cy="7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nvGrpSpPr>
            <p:cNvPr id="13" name="组合 12"/>
            <p:cNvGrpSpPr/>
            <p:nvPr/>
          </p:nvGrpSpPr>
          <p:grpSpPr>
            <a:xfrm rot="18900000">
              <a:off x="289" y="464"/>
              <a:ext cx="616" cy="584"/>
              <a:chOff x="9851" y="5951"/>
              <a:chExt cx="972" cy="922"/>
            </a:xfrm>
          </p:grpSpPr>
          <p:sp>
            <p:nvSpPr>
              <p:cNvPr id="14" name="矩形 13"/>
              <p:cNvSpPr/>
              <p:nvPr/>
            </p:nvSpPr>
            <p:spPr>
              <a:xfrm>
                <a:off x="10061" y="6161"/>
                <a:ext cx="762" cy="712"/>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5" name="矩形 14"/>
              <p:cNvSpPr/>
              <p:nvPr/>
            </p:nvSpPr>
            <p:spPr>
              <a:xfrm>
                <a:off x="9851" y="5951"/>
                <a:ext cx="762" cy="7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sp>
        <p:nvSpPr>
          <p:cNvPr id="16" name="矩形 15"/>
          <p:cNvSpPr/>
          <p:nvPr/>
        </p:nvSpPr>
        <p:spPr>
          <a:xfrm>
            <a:off x="1044575" y="775335"/>
            <a:ext cx="10800080" cy="144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17" name="图片 16" descr="图片1"/>
          <p:cNvPicPr>
            <a:picLocks noChangeAspect="1"/>
          </p:cNvPicPr>
          <p:nvPr/>
        </p:nvPicPr>
        <p:blipFill>
          <a:blip r:embed="rId2"/>
          <a:stretch>
            <a:fillRect/>
          </a:stretch>
        </p:blipFill>
        <p:spPr>
          <a:xfrm>
            <a:off x="8112760" y="56515"/>
            <a:ext cx="2542540" cy="771525"/>
          </a:xfrm>
          <a:prstGeom prst="rect">
            <a:avLst/>
          </a:prstGeom>
        </p:spPr>
      </p:pic>
      <p:pic>
        <p:nvPicPr>
          <p:cNvPr id="18" name="图片 17" descr="上海润滑 名片(2018.6"/>
          <p:cNvPicPr>
            <a:picLocks noChangeAspect="1"/>
          </p:cNvPicPr>
          <p:nvPr/>
        </p:nvPicPr>
        <p:blipFill>
          <a:blip r:embed="rId3"/>
          <a:stretch>
            <a:fillRect/>
          </a:stretch>
        </p:blipFill>
        <p:spPr>
          <a:xfrm>
            <a:off x="640715" y="2898775"/>
            <a:ext cx="11172825" cy="181038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000" advTm="10000">
        <p:cover/>
      </p:transition>
    </mc:Choice>
    <mc:Fallback>
      <p:transition spd="slow" advTm="10000">
        <p:cov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1" fill="hold" grpId="0" nodeType="after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additive="base">
                                        <p:cTn id="12" dur="500" fill="hold"/>
                                        <p:tgtEl>
                                          <p:spTgt spid="16"/>
                                        </p:tgtEl>
                                        <p:attrNameLst>
                                          <p:attrName>ppt_x</p:attrName>
                                        </p:attrNameLst>
                                      </p:cBhvr>
                                      <p:tavLst>
                                        <p:tav tm="0">
                                          <p:val>
                                            <p:strVal val="#ppt_x"/>
                                          </p:val>
                                        </p:tav>
                                        <p:tav tm="100000">
                                          <p:val>
                                            <p:strVal val="#ppt_x"/>
                                          </p:val>
                                        </p:tav>
                                      </p:tavLst>
                                    </p:anim>
                                    <p:anim calcmode="lin" valueType="num">
                                      <p:cBhvr additive="base">
                                        <p:cTn id="13" dur="500" fill="hold"/>
                                        <p:tgtEl>
                                          <p:spTgt spid="16"/>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22" presetClass="entr" presetSubtype="4" fill="hold" grpId="0" nodeType="afterEffect">
                                  <p:stCondLst>
                                    <p:cond delay="0"/>
                                  </p:stCondLst>
                                  <p:childTnLst>
                                    <p:set>
                                      <p:cBhvr>
                                        <p:cTn id="16" dur="1" fill="hold">
                                          <p:stCondLst>
                                            <p:cond delay="0"/>
                                          </p:stCondLst>
                                        </p:cTn>
                                        <p:tgtEl>
                                          <p:spTgt spid="41"/>
                                        </p:tgtEl>
                                        <p:attrNameLst>
                                          <p:attrName>style.visibility</p:attrName>
                                        </p:attrNameLst>
                                      </p:cBhvr>
                                      <p:to>
                                        <p:strVal val="visible"/>
                                      </p:to>
                                    </p:set>
                                    <p:animEffect transition="in" filter="wipe(down)">
                                      <p:cBhvr>
                                        <p:cTn id="17" dur="500"/>
                                        <p:tgtEl>
                                          <p:spTgt spid="41"/>
                                        </p:tgtEl>
                                      </p:cBhvr>
                                    </p:animEffect>
                                  </p:childTnLst>
                                </p:cTn>
                              </p:par>
                            </p:childTnLst>
                          </p:cTn>
                        </p:par>
                        <p:par>
                          <p:cTn id="18" fill="hold">
                            <p:stCondLst>
                              <p:cond delay="1500"/>
                            </p:stCondLst>
                            <p:childTnLst>
                              <p:par>
                                <p:cTn id="19" presetID="2" presetClass="entr" presetSubtype="4" fill="hold" nodeType="afterEffect">
                                  <p:stCondLst>
                                    <p:cond delay="0"/>
                                  </p:stCondLst>
                                  <p:childTnLst>
                                    <p:set>
                                      <p:cBhvr>
                                        <p:cTn id="20" dur="1" fill="hold">
                                          <p:stCondLst>
                                            <p:cond delay="0"/>
                                          </p:stCondLst>
                                        </p:cTn>
                                        <p:tgtEl>
                                          <p:spTgt spid="18"/>
                                        </p:tgtEl>
                                        <p:attrNameLst>
                                          <p:attrName>style.visibility</p:attrName>
                                        </p:attrNameLst>
                                      </p:cBhvr>
                                      <p:to>
                                        <p:strVal val="visible"/>
                                      </p:to>
                                    </p:set>
                                    <p:anim calcmode="lin" valueType="num">
                                      <p:cBhvr additive="base">
                                        <p:cTn id="21" dur="500" fill="hold"/>
                                        <p:tgtEl>
                                          <p:spTgt spid="18"/>
                                        </p:tgtEl>
                                        <p:attrNameLst>
                                          <p:attrName>ppt_x</p:attrName>
                                        </p:attrNameLst>
                                      </p:cBhvr>
                                      <p:tavLst>
                                        <p:tav tm="0">
                                          <p:val>
                                            <p:strVal val="#ppt_x"/>
                                          </p:val>
                                        </p:tav>
                                        <p:tav tm="100000">
                                          <p:val>
                                            <p:strVal val="#ppt_x"/>
                                          </p:val>
                                        </p:tav>
                                      </p:tavLst>
                                    </p:anim>
                                    <p:anim calcmode="lin" valueType="num">
                                      <p:cBhvr additive="base">
                                        <p:cTn id="22" dur="500" fill="hold"/>
                                        <p:tgtEl>
                                          <p:spTgt spid="18"/>
                                        </p:tgtEl>
                                        <p:attrNameLst>
                                          <p:attrName>ppt_y</p:attrName>
                                        </p:attrNameLst>
                                      </p:cBhvr>
                                      <p:tavLst>
                                        <p:tav tm="0">
                                          <p:val>
                                            <p:strVal val="1+#ppt_h/2"/>
                                          </p:val>
                                        </p:tav>
                                        <p:tav tm="100000">
                                          <p:val>
                                            <p:strVal val="#ppt_y"/>
                                          </p:val>
                                        </p:tav>
                                      </p:tavLst>
                                    </p:anim>
                                  </p:childTnLst>
                                </p:cTn>
                              </p:par>
                            </p:childTnLst>
                          </p:cTn>
                        </p:par>
                        <p:par>
                          <p:cTn id="23" fill="hold">
                            <p:stCondLst>
                              <p:cond delay="2000"/>
                            </p:stCondLst>
                            <p:childTnLst>
                              <p:par>
                                <p:cTn id="24" presetID="2" presetClass="entr" presetSubtype="2" fill="hold" nodeType="afterEffect">
                                  <p:stCondLst>
                                    <p:cond delay="0"/>
                                  </p:stCondLst>
                                  <p:childTnLst>
                                    <p:set>
                                      <p:cBhvr>
                                        <p:cTn id="25" dur="1" fill="hold">
                                          <p:stCondLst>
                                            <p:cond delay="0"/>
                                          </p:stCondLst>
                                        </p:cTn>
                                        <p:tgtEl>
                                          <p:spTgt spid="5"/>
                                        </p:tgtEl>
                                        <p:attrNameLst>
                                          <p:attrName>style.visibility</p:attrName>
                                        </p:attrNameLst>
                                      </p:cBhvr>
                                      <p:to>
                                        <p:strVal val="visible"/>
                                      </p:to>
                                    </p:set>
                                    <p:anim calcmode="lin" valueType="num">
                                      <p:cBhvr additive="base">
                                        <p:cTn id="26" dur="500" fill="hold"/>
                                        <p:tgtEl>
                                          <p:spTgt spid="5"/>
                                        </p:tgtEl>
                                        <p:attrNameLst>
                                          <p:attrName>ppt_x</p:attrName>
                                        </p:attrNameLst>
                                      </p:cBhvr>
                                      <p:tavLst>
                                        <p:tav tm="0">
                                          <p:val>
                                            <p:strVal val="1+#ppt_w/2"/>
                                          </p:val>
                                        </p:tav>
                                        <p:tav tm="100000">
                                          <p:val>
                                            <p:strVal val="#ppt_x"/>
                                          </p:val>
                                        </p:tav>
                                      </p:tavLst>
                                    </p:anim>
                                    <p:anim calcmode="lin" valueType="num">
                                      <p:cBhvr additive="base">
                                        <p:cTn id="27" dur="500" fill="hold"/>
                                        <p:tgtEl>
                                          <p:spTgt spid="5"/>
                                        </p:tgtEl>
                                        <p:attrNameLst>
                                          <p:attrName>ppt_y</p:attrName>
                                        </p:attrNameLst>
                                      </p:cBhvr>
                                      <p:tavLst>
                                        <p:tav tm="0">
                                          <p:val>
                                            <p:strVal val="#ppt_y"/>
                                          </p:val>
                                        </p:tav>
                                        <p:tav tm="100000">
                                          <p:val>
                                            <p:strVal val="#ppt_y"/>
                                          </p:val>
                                        </p:tav>
                                      </p:tavLst>
                                    </p:anim>
                                  </p:childTnLst>
                                </p:cTn>
                              </p:par>
                            </p:childTnLst>
                          </p:cTn>
                        </p:par>
                        <p:par>
                          <p:cTn id="28" fill="hold">
                            <p:stCondLst>
                              <p:cond delay="2500"/>
                            </p:stCondLst>
                            <p:childTnLst>
                              <p:par>
                                <p:cTn id="29" presetID="10" presetClass="entr" presetSubtype="0" fill="hold" grpId="0" nodeType="after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fade">
                                      <p:cBhvr>
                                        <p:cTn id="31" dur="500"/>
                                        <p:tgtEl>
                                          <p:spTgt spid="4"/>
                                        </p:tgtEl>
                                      </p:cBhvr>
                                    </p:animEffect>
                                  </p:childTnLst>
                                </p:cTn>
                              </p:par>
                            </p:childTnLst>
                          </p:cTn>
                        </p:par>
                        <p:par>
                          <p:cTn id="32" fill="hold">
                            <p:stCondLst>
                              <p:cond delay="3000"/>
                            </p:stCondLst>
                            <p:childTnLst>
                              <p:par>
                                <p:cTn id="33" presetID="10" presetClass="entr" presetSubtype="0" fill="hold" nodeType="after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fade">
                                      <p:cBhvr>
                                        <p:cTn id="3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16" grpId="0" bldLvl="0" animBg="1"/>
      <p:bldP spid="4"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文本框 40"/>
          <p:cNvSpPr txBox="1"/>
          <p:nvPr/>
        </p:nvSpPr>
        <p:spPr>
          <a:xfrm>
            <a:off x="1170940" y="290830"/>
            <a:ext cx="4918075" cy="460375"/>
          </a:xfrm>
          <a:prstGeom prst="rect">
            <a:avLst/>
          </a:prstGeom>
          <a:noFill/>
        </p:spPr>
        <p:txBody>
          <a:bodyPr wrap="square" rtlCol="0">
            <a:spAutoFit/>
          </a:bodyPr>
          <a:p>
            <a:pPr>
              <a:defRPr/>
            </a:pPr>
            <a:r>
              <a:rPr lang="zh-CN" altLang="en-US" sz="2400" b="1" kern="0" dirty="0">
                <a:solidFill>
                  <a:srgbClr val="C00000"/>
                </a:solidFill>
                <a:latin typeface="微软雅黑" panose="020B0503020204020204" charset="-122"/>
                <a:ea typeface="微软雅黑" panose="020B0503020204020204" charset="-122"/>
                <a:cs typeface="微软雅黑" panose="020B0503020204020204" charset="-122"/>
                <a:sym typeface="+mn-ea"/>
              </a:rPr>
              <a:t>针对本项目的润滑解决方案</a:t>
            </a:r>
            <a:endParaRPr lang="zh-CN" altLang="en-US" sz="2400" b="1" kern="0" dirty="0">
              <a:solidFill>
                <a:srgbClr val="C00000"/>
              </a:solidFill>
              <a:latin typeface="微软雅黑" panose="020B0503020204020204" charset="-122"/>
              <a:ea typeface="微软雅黑" panose="020B0503020204020204" charset="-122"/>
              <a:cs typeface="微软雅黑" panose="020B0503020204020204" charset="-122"/>
              <a:sym typeface="+mn-ea"/>
            </a:endParaRPr>
          </a:p>
        </p:txBody>
      </p:sp>
      <p:sp>
        <p:nvSpPr>
          <p:cNvPr id="4" name="文本占位符 6146"/>
          <p:cNvSpPr>
            <a:spLocks noGrp="1"/>
          </p:cNvSpPr>
          <p:nvPr/>
        </p:nvSpPr>
        <p:spPr>
          <a:xfrm>
            <a:off x="1019810" y="941705"/>
            <a:ext cx="9384665" cy="965200"/>
          </a:xfrm>
          <a:prstGeom prst="rect">
            <a:avLst/>
          </a:prstGeom>
        </p:spPr>
        <p:txBody>
          <a:bodyPr vert="horz" lIns="91440" tIns="45720" rIns="91440" bIns="45720" rtlCol="0" anchor="t">
            <a:noAutofit/>
          </a:bodyPr>
          <a:lstStyle>
            <a:lvl1pPr marL="228600" indent="-228600" algn="l" defTabSz="915035"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5035"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5035"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565" indent="-228600" algn="l" defTabSz="91503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503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5235" indent="-228600" algn="l" defTabSz="91503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503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635" indent="-228600" algn="l" defTabSz="91503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835" indent="-228600" algn="l" defTabSz="91503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10000"/>
              </a:lnSpc>
              <a:buNone/>
            </a:pPr>
            <a:r>
              <a:rPr lang="zh-CN" altLang="en-US" sz="1800" b="1">
                <a:solidFill>
                  <a:srgbClr val="C00000"/>
                </a:solidFill>
                <a:latin typeface="微软雅黑" panose="020B0503020204020204" charset="-122"/>
                <a:ea typeface="微软雅黑" panose="020B0503020204020204" charset="-122"/>
                <a:cs typeface="微软雅黑" panose="020B0503020204020204" charset="-122"/>
              </a:rPr>
              <a:t>第四节、施工方案  </a:t>
            </a:r>
            <a:r>
              <a:rPr lang="zh-CN" altLang="en-US" sz="1800" b="1">
                <a:latin typeface="微软雅黑" panose="020B0503020204020204" charset="-122"/>
                <a:ea typeface="微软雅黑" panose="020B0503020204020204" charset="-122"/>
                <a:cs typeface="微软雅黑" panose="020B0503020204020204" charset="-122"/>
              </a:rPr>
              <a:t>    </a:t>
            </a:r>
            <a:endParaRPr lang="zh-CN" altLang="en-US" sz="1800" b="1">
              <a:latin typeface="微软雅黑" panose="020B0503020204020204" charset="-122"/>
              <a:ea typeface="微软雅黑" panose="020B0503020204020204" charset="-122"/>
              <a:cs typeface="微软雅黑" panose="020B0503020204020204" charset="-122"/>
            </a:endParaRPr>
          </a:p>
          <a:p>
            <a:pPr marL="0" indent="0" algn="just">
              <a:lnSpc>
                <a:spcPct val="110000"/>
              </a:lnSpc>
              <a:buNone/>
            </a:pPr>
            <a:r>
              <a:rPr lang="zh-CN" altLang="en-US" sz="1800" b="1">
                <a:latin typeface="微软雅黑" panose="020B0503020204020204" charset="-122"/>
                <a:ea typeface="微软雅黑" panose="020B0503020204020204" charset="-122"/>
                <a:cs typeface="微软雅黑" panose="020B0503020204020204" charset="-122"/>
              </a:rPr>
              <a:t>4、施工器具</a:t>
            </a:r>
            <a:endParaRPr lang="zh-CN" altLang="en-US" sz="1800" b="1">
              <a:latin typeface="微软雅黑" panose="020B0503020204020204" charset="-122"/>
              <a:ea typeface="微软雅黑" panose="020B0503020204020204" charset="-122"/>
              <a:cs typeface="微软雅黑" panose="020B0503020204020204" charset="-122"/>
            </a:endParaRPr>
          </a:p>
        </p:txBody>
      </p:sp>
      <p:graphicFrame>
        <p:nvGraphicFramePr>
          <p:cNvPr id="5" name="表格 4"/>
          <p:cNvGraphicFramePr/>
          <p:nvPr/>
        </p:nvGraphicFramePr>
        <p:xfrm>
          <a:off x="1788160" y="1964055"/>
          <a:ext cx="6080125" cy="4231640"/>
        </p:xfrm>
        <a:graphic>
          <a:graphicData uri="http://schemas.openxmlformats.org/drawingml/2006/table">
            <a:tbl>
              <a:tblPr firstRow="1" bandRow="1">
                <a:tableStyleId>{5940675A-B579-460E-94D1-54222C63F5DA}</a:tableStyleId>
              </a:tblPr>
              <a:tblGrid>
                <a:gridCol w="662305"/>
                <a:gridCol w="2416175"/>
                <a:gridCol w="1590040"/>
                <a:gridCol w="1411605"/>
              </a:tblGrid>
              <a:tr h="528955">
                <a:tc>
                  <a:txBody>
                    <a:bodyPr/>
                    <a:p>
                      <a:pPr indent="0">
                        <a:buNone/>
                      </a:pPr>
                      <a:r>
                        <a:rPr lang="en-US" sz="1200" b="0">
                          <a:latin typeface="微软雅黑" panose="020B0503020204020204" charset="-122"/>
                          <a:ea typeface="微软雅黑" panose="020B0503020204020204" charset="-122"/>
                          <a:cs typeface="宋体" panose="02010600030101010101" pitchFamily="2" charset="-122"/>
                        </a:rPr>
                        <a:t>序号</a:t>
                      </a:r>
                      <a:endParaRPr lang="en-US" altLang="en-US" sz="1200" b="0">
                        <a:latin typeface="微软雅黑" panose="020B0503020204020204" charset="-122"/>
                        <a:ea typeface="微软雅黑" panose="020B0503020204020204" charset="-122"/>
                        <a:cs typeface="宋体" panose="02010600030101010101" pitchFamily="2"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1200" b="0">
                          <a:latin typeface="微软雅黑" panose="020B0503020204020204" charset="-122"/>
                          <a:ea typeface="微软雅黑" panose="020B0503020204020204" charset="-122"/>
                          <a:cs typeface="宋体" panose="02010600030101010101" pitchFamily="2" charset="-122"/>
                        </a:rPr>
                        <a:t>机具名称</a:t>
                      </a:r>
                      <a:endParaRPr lang="en-US" altLang="en-US" sz="1200" b="0">
                        <a:latin typeface="微软雅黑" panose="020B0503020204020204" charset="-122"/>
                        <a:ea typeface="微软雅黑" panose="020B0503020204020204" charset="-122"/>
                        <a:cs typeface="宋体" panose="02010600030101010101" pitchFamily="2"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1200" b="0">
                          <a:latin typeface="微软雅黑" panose="020B0503020204020204" charset="-122"/>
                          <a:ea typeface="微软雅黑" panose="020B0503020204020204" charset="-122"/>
                          <a:cs typeface="宋体" panose="02010600030101010101" pitchFamily="2" charset="-122"/>
                        </a:rPr>
                        <a:t>单位</a:t>
                      </a:r>
                      <a:endParaRPr lang="en-US" altLang="en-US" sz="1200" b="0">
                        <a:latin typeface="微软雅黑" panose="020B0503020204020204" charset="-122"/>
                        <a:ea typeface="微软雅黑" panose="020B0503020204020204" charset="-122"/>
                        <a:cs typeface="宋体" panose="02010600030101010101" pitchFamily="2"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1200" b="0">
                          <a:latin typeface="微软雅黑" panose="020B0503020204020204" charset="-122"/>
                          <a:ea typeface="微软雅黑" panose="020B0503020204020204" charset="-122"/>
                          <a:cs typeface="宋体" panose="02010600030101010101" pitchFamily="2" charset="-122"/>
                        </a:rPr>
                        <a:t>数量</a:t>
                      </a:r>
                      <a:endParaRPr lang="en-US" altLang="en-US" sz="1200" b="0">
                        <a:latin typeface="微软雅黑" panose="020B0503020204020204" charset="-122"/>
                        <a:ea typeface="微软雅黑" panose="020B0503020204020204" charset="-122"/>
                        <a:cs typeface="宋体" panose="02010600030101010101" pitchFamily="2"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528955">
                <a:tc>
                  <a:txBody>
                    <a:bodyPr/>
                    <a:p>
                      <a:pPr indent="0">
                        <a:buNone/>
                      </a:pPr>
                      <a:r>
                        <a:rPr lang="en-US" sz="1200" b="0">
                          <a:latin typeface="微软雅黑" panose="020B0503020204020204" charset="-122"/>
                          <a:ea typeface="微软雅黑" panose="020B0503020204020204" charset="-122"/>
                          <a:cs typeface="宋体" panose="02010600030101010101" pitchFamily="2" charset="-122"/>
                        </a:rPr>
                        <a:t>1</a:t>
                      </a:r>
                      <a:endParaRPr lang="en-US" altLang="en-US" sz="1200" b="0">
                        <a:latin typeface="微软雅黑" panose="020B0503020204020204" charset="-122"/>
                        <a:ea typeface="微软雅黑" panose="020B0503020204020204" charset="-122"/>
                        <a:cs typeface="宋体" panose="02010600030101010101" pitchFamily="2"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1200" b="0">
                          <a:latin typeface="微软雅黑" panose="020B0503020204020204" charset="-122"/>
                          <a:ea typeface="微软雅黑" panose="020B0503020204020204" charset="-122"/>
                          <a:cs typeface="宋体" panose="02010600030101010101" pitchFamily="2" charset="-122"/>
                        </a:rPr>
                        <a:t>钳工工具</a:t>
                      </a:r>
                      <a:endParaRPr lang="en-US" altLang="en-US" sz="1200" b="0">
                        <a:latin typeface="微软雅黑" panose="020B0503020204020204" charset="-122"/>
                        <a:ea typeface="微软雅黑" panose="020B0503020204020204" charset="-122"/>
                        <a:cs typeface="宋体" panose="02010600030101010101" pitchFamily="2"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1200" b="0">
                          <a:latin typeface="微软雅黑" panose="020B0503020204020204" charset="-122"/>
                          <a:ea typeface="微软雅黑" panose="020B0503020204020204" charset="-122"/>
                          <a:cs typeface="宋体" panose="02010600030101010101" pitchFamily="2" charset="-122"/>
                        </a:rPr>
                        <a:t>套</a:t>
                      </a:r>
                      <a:endParaRPr lang="en-US" altLang="en-US" sz="1200" b="0">
                        <a:latin typeface="微软雅黑" panose="020B0503020204020204" charset="-122"/>
                        <a:ea typeface="微软雅黑" panose="020B0503020204020204" charset="-122"/>
                        <a:cs typeface="宋体" panose="02010600030101010101" pitchFamily="2"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1200" b="0">
                          <a:latin typeface="微软雅黑" panose="020B0503020204020204" charset="-122"/>
                          <a:ea typeface="微软雅黑" panose="020B0503020204020204" charset="-122"/>
                          <a:cs typeface="宋体" panose="02010600030101010101" pitchFamily="2" charset="-122"/>
                        </a:rPr>
                        <a:t>5</a:t>
                      </a:r>
                      <a:endParaRPr lang="en-US" altLang="en-US" sz="1200" b="0">
                        <a:latin typeface="微软雅黑" panose="020B0503020204020204" charset="-122"/>
                        <a:ea typeface="微软雅黑" panose="020B0503020204020204" charset="-122"/>
                        <a:cs typeface="宋体" panose="02010600030101010101" pitchFamily="2"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528955">
                <a:tc>
                  <a:txBody>
                    <a:bodyPr/>
                    <a:p>
                      <a:pPr indent="0">
                        <a:buNone/>
                      </a:pPr>
                      <a:r>
                        <a:rPr lang="en-US" sz="1200" b="0">
                          <a:latin typeface="微软雅黑" panose="020B0503020204020204" charset="-122"/>
                          <a:ea typeface="微软雅黑" panose="020B0503020204020204" charset="-122"/>
                          <a:cs typeface="宋体" panose="02010600030101010101" pitchFamily="2" charset="-122"/>
                        </a:rPr>
                        <a:t>2</a:t>
                      </a:r>
                      <a:endParaRPr lang="en-US" altLang="en-US" sz="1200" b="0">
                        <a:latin typeface="微软雅黑" panose="020B0503020204020204" charset="-122"/>
                        <a:ea typeface="微软雅黑" panose="020B0503020204020204" charset="-122"/>
                        <a:cs typeface="宋体" panose="02010600030101010101" pitchFamily="2"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1200" b="0">
                          <a:latin typeface="微软雅黑" panose="020B0503020204020204" charset="-122"/>
                          <a:ea typeface="微软雅黑" panose="020B0503020204020204" charset="-122"/>
                          <a:cs typeface="宋体" panose="02010600030101010101" pitchFamily="2" charset="-122"/>
                        </a:rPr>
                        <a:t>手工弯管工具</a:t>
                      </a:r>
                      <a:endParaRPr lang="en-US" altLang="en-US" sz="1200" b="0">
                        <a:latin typeface="微软雅黑" panose="020B0503020204020204" charset="-122"/>
                        <a:ea typeface="微软雅黑" panose="020B0503020204020204" charset="-122"/>
                        <a:cs typeface="宋体" panose="02010600030101010101" pitchFamily="2"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1200" b="0">
                          <a:latin typeface="微软雅黑" panose="020B0503020204020204" charset="-122"/>
                          <a:ea typeface="微软雅黑" panose="020B0503020204020204" charset="-122"/>
                          <a:cs typeface="宋体" panose="02010600030101010101" pitchFamily="2" charset="-122"/>
                        </a:rPr>
                        <a:t>套</a:t>
                      </a:r>
                      <a:endParaRPr lang="en-US" altLang="en-US" sz="1200" b="0">
                        <a:latin typeface="微软雅黑" panose="020B0503020204020204" charset="-122"/>
                        <a:ea typeface="微软雅黑" panose="020B0503020204020204" charset="-122"/>
                        <a:cs typeface="宋体" panose="02010600030101010101" pitchFamily="2"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1200" b="0">
                          <a:latin typeface="微软雅黑" panose="020B0503020204020204" charset="-122"/>
                          <a:ea typeface="微软雅黑" panose="020B0503020204020204" charset="-122"/>
                          <a:cs typeface="宋体" panose="02010600030101010101" pitchFamily="2" charset="-122"/>
                        </a:rPr>
                        <a:t>2</a:t>
                      </a:r>
                      <a:endParaRPr lang="en-US" altLang="en-US" sz="1200" b="0">
                        <a:latin typeface="微软雅黑" panose="020B0503020204020204" charset="-122"/>
                        <a:ea typeface="微软雅黑" panose="020B0503020204020204" charset="-122"/>
                        <a:cs typeface="宋体" panose="02010600030101010101" pitchFamily="2"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528955">
                <a:tc>
                  <a:txBody>
                    <a:bodyPr/>
                    <a:p>
                      <a:pPr indent="0">
                        <a:buNone/>
                      </a:pPr>
                      <a:r>
                        <a:rPr lang="en-US" sz="1200" b="0">
                          <a:latin typeface="微软雅黑" panose="020B0503020204020204" charset="-122"/>
                          <a:ea typeface="微软雅黑" panose="020B0503020204020204" charset="-122"/>
                          <a:cs typeface="宋体" panose="02010600030101010101" pitchFamily="2" charset="-122"/>
                        </a:rPr>
                        <a:t>3</a:t>
                      </a:r>
                      <a:endParaRPr lang="en-US" altLang="en-US" sz="1200" b="0">
                        <a:latin typeface="微软雅黑" panose="020B0503020204020204" charset="-122"/>
                        <a:ea typeface="微软雅黑" panose="020B0503020204020204" charset="-122"/>
                        <a:cs typeface="宋体" panose="02010600030101010101" pitchFamily="2"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1200" b="0">
                          <a:latin typeface="微软雅黑" panose="020B0503020204020204" charset="-122"/>
                          <a:ea typeface="微软雅黑" panose="020B0503020204020204" charset="-122"/>
                          <a:cs typeface="宋体" panose="02010600030101010101" pitchFamily="2" charset="-122"/>
                        </a:rPr>
                        <a:t>割刀</a:t>
                      </a:r>
                      <a:endParaRPr lang="en-US" altLang="en-US" sz="1200" b="0">
                        <a:latin typeface="微软雅黑" panose="020B0503020204020204" charset="-122"/>
                        <a:ea typeface="微软雅黑" panose="020B0503020204020204" charset="-122"/>
                        <a:cs typeface="宋体" panose="02010600030101010101" pitchFamily="2"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1200" b="0">
                          <a:latin typeface="微软雅黑" panose="020B0503020204020204" charset="-122"/>
                          <a:ea typeface="微软雅黑" panose="020B0503020204020204" charset="-122"/>
                          <a:cs typeface="宋体" panose="02010600030101010101" pitchFamily="2" charset="-122"/>
                        </a:rPr>
                        <a:t>把</a:t>
                      </a:r>
                      <a:endParaRPr lang="en-US" altLang="en-US" sz="1200" b="0">
                        <a:latin typeface="微软雅黑" panose="020B0503020204020204" charset="-122"/>
                        <a:ea typeface="微软雅黑" panose="020B0503020204020204" charset="-122"/>
                        <a:cs typeface="宋体" panose="02010600030101010101" pitchFamily="2"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1200" b="0">
                          <a:latin typeface="微软雅黑" panose="020B0503020204020204" charset="-122"/>
                          <a:ea typeface="微软雅黑" panose="020B0503020204020204" charset="-122"/>
                          <a:cs typeface="宋体" panose="02010600030101010101" pitchFamily="2" charset="-122"/>
                        </a:rPr>
                        <a:t>1</a:t>
                      </a:r>
                      <a:endParaRPr lang="en-US" altLang="en-US" sz="1200" b="0">
                        <a:latin typeface="微软雅黑" panose="020B0503020204020204" charset="-122"/>
                        <a:ea typeface="微软雅黑" panose="020B0503020204020204" charset="-122"/>
                        <a:cs typeface="宋体" panose="02010600030101010101" pitchFamily="2"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528955">
                <a:tc>
                  <a:txBody>
                    <a:bodyPr/>
                    <a:p>
                      <a:pPr indent="0">
                        <a:buNone/>
                      </a:pPr>
                      <a:r>
                        <a:rPr lang="en-US" sz="1200" b="0">
                          <a:latin typeface="微软雅黑" panose="020B0503020204020204" charset="-122"/>
                          <a:ea typeface="微软雅黑" panose="020B0503020204020204" charset="-122"/>
                          <a:cs typeface="宋体" panose="02010600030101010101" pitchFamily="2" charset="-122"/>
                        </a:rPr>
                        <a:t>4</a:t>
                      </a:r>
                      <a:endParaRPr lang="en-US" altLang="en-US" sz="1200" b="0">
                        <a:latin typeface="微软雅黑" panose="020B0503020204020204" charset="-122"/>
                        <a:ea typeface="微软雅黑" panose="020B0503020204020204" charset="-122"/>
                        <a:cs typeface="宋体" panose="02010600030101010101" pitchFamily="2"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1200" b="0">
                          <a:latin typeface="微软雅黑" panose="020B0503020204020204" charset="-122"/>
                          <a:ea typeface="微软雅黑" panose="020B0503020204020204" charset="-122"/>
                          <a:cs typeface="宋体" panose="02010600030101010101" pitchFamily="2" charset="-122"/>
                        </a:rPr>
                        <a:t>电钻</a:t>
                      </a:r>
                      <a:endParaRPr lang="en-US" altLang="en-US" sz="1200" b="0">
                        <a:latin typeface="微软雅黑" panose="020B0503020204020204" charset="-122"/>
                        <a:ea typeface="微软雅黑" panose="020B0503020204020204" charset="-122"/>
                        <a:cs typeface="宋体" panose="02010600030101010101" pitchFamily="2"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1200" b="0">
                          <a:latin typeface="微软雅黑" panose="020B0503020204020204" charset="-122"/>
                          <a:ea typeface="微软雅黑" panose="020B0503020204020204" charset="-122"/>
                          <a:cs typeface="宋体" panose="02010600030101010101" pitchFamily="2" charset="-122"/>
                        </a:rPr>
                        <a:t>台</a:t>
                      </a:r>
                      <a:endParaRPr lang="en-US" altLang="en-US" sz="1200" b="0">
                        <a:latin typeface="微软雅黑" panose="020B0503020204020204" charset="-122"/>
                        <a:ea typeface="微软雅黑" panose="020B0503020204020204" charset="-122"/>
                        <a:cs typeface="宋体" panose="02010600030101010101" pitchFamily="2"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1200" b="0">
                          <a:latin typeface="微软雅黑" panose="020B0503020204020204" charset="-122"/>
                          <a:ea typeface="微软雅黑" panose="020B0503020204020204" charset="-122"/>
                          <a:cs typeface="宋体" panose="02010600030101010101" pitchFamily="2" charset="-122"/>
                        </a:rPr>
                        <a:t>1</a:t>
                      </a:r>
                      <a:endParaRPr lang="en-US" altLang="en-US" sz="1200" b="0">
                        <a:latin typeface="微软雅黑" panose="020B0503020204020204" charset="-122"/>
                        <a:ea typeface="微软雅黑" panose="020B0503020204020204" charset="-122"/>
                        <a:cs typeface="宋体" panose="02010600030101010101" pitchFamily="2"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528955">
                <a:tc>
                  <a:txBody>
                    <a:bodyPr/>
                    <a:p>
                      <a:pPr indent="0">
                        <a:buNone/>
                      </a:pPr>
                      <a:r>
                        <a:rPr lang="en-US" sz="1200" b="0">
                          <a:latin typeface="微软雅黑" panose="020B0503020204020204" charset="-122"/>
                          <a:ea typeface="微软雅黑" panose="020B0503020204020204" charset="-122"/>
                          <a:cs typeface="宋体" panose="02010600030101010101" pitchFamily="2" charset="-122"/>
                        </a:rPr>
                        <a:t>5</a:t>
                      </a:r>
                      <a:endParaRPr lang="en-US" altLang="en-US" sz="1200" b="0">
                        <a:latin typeface="微软雅黑" panose="020B0503020204020204" charset="-122"/>
                        <a:ea typeface="微软雅黑" panose="020B0503020204020204" charset="-122"/>
                        <a:cs typeface="宋体" panose="02010600030101010101" pitchFamily="2"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1200" b="0">
                          <a:latin typeface="微软雅黑" panose="020B0503020204020204" charset="-122"/>
                          <a:ea typeface="微软雅黑" panose="020B0503020204020204" charset="-122"/>
                          <a:cs typeface="宋体" panose="02010600030101010101" pitchFamily="2" charset="-122"/>
                        </a:rPr>
                        <a:t>电焊机</a:t>
                      </a:r>
                      <a:endParaRPr lang="en-US" altLang="en-US" sz="1200" b="0">
                        <a:latin typeface="微软雅黑" panose="020B0503020204020204" charset="-122"/>
                        <a:ea typeface="微软雅黑" panose="020B0503020204020204" charset="-122"/>
                        <a:cs typeface="宋体" panose="02010600030101010101" pitchFamily="2"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1200" b="0">
                          <a:latin typeface="微软雅黑" panose="020B0503020204020204" charset="-122"/>
                          <a:ea typeface="微软雅黑" panose="020B0503020204020204" charset="-122"/>
                          <a:cs typeface="宋体" panose="02010600030101010101" pitchFamily="2" charset="-122"/>
                        </a:rPr>
                        <a:t>台</a:t>
                      </a:r>
                      <a:endParaRPr lang="en-US" altLang="en-US" sz="1200" b="0">
                        <a:latin typeface="微软雅黑" panose="020B0503020204020204" charset="-122"/>
                        <a:ea typeface="微软雅黑" panose="020B0503020204020204" charset="-122"/>
                        <a:cs typeface="宋体" panose="02010600030101010101" pitchFamily="2"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1200" b="0">
                          <a:latin typeface="微软雅黑" panose="020B0503020204020204" charset="-122"/>
                          <a:ea typeface="微软雅黑" panose="020B0503020204020204" charset="-122"/>
                          <a:cs typeface="宋体" panose="02010600030101010101" pitchFamily="2" charset="-122"/>
                        </a:rPr>
                        <a:t>1</a:t>
                      </a:r>
                      <a:endParaRPr lang="en-US" altLang="en-US" sz="1200" b="0">
                        <a:latin typeface="微软雅黑" panose="020B0503020204020204" charset="-122"/>
                        <a:ea typeface="微软雅黑" panose="020B0503020204020204" charset="-122"/>
                        <a:cs typeface="宋体" panose="02010600030101010101" pitchFamily="2"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528955">
                <a:tc>
                  <a:txBody>
                    <a:bodyPr/>
                    <a:p>
                      <a:pPr indent="0">
                        <a:buNone/>
                      </a:pPr>
                      <a:r>
                        <a:rPr lang="en-US" sz="1200" b="0">
                          <a:latin typeface="微软雅黑" panose="020B0503020204020204" charset="-122"/>
                          <a:ea typeface="微软雅黑" panose="020B0503020204020204" charset="-122"/>
                          <a:cs typeface="宋体" panose="02010600030101010101" pitchFamily="2" charset="-122"/>
                        </a:rPr>
                        <a:t>6</a:t>
                      </a:r>
                      <a:endParaRPr lang="en-US" altLang="en-US" sz="1200" b="0">
                        <a:latin typeface="微软雅黑" panose="020B0503020204020204" charset="-122"/>
                        <a:ea typeface="微软雅黑" panose="020B0503020204020204" charset="-122"/>
                        <a:cs typeface="宋体" panose="02010600030101010101" pitchFamily="2"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1200" b="0">
                          <a:latin typeface="微软雅黑" panose="020B0503020204020204" charset="-122"/>
                          <a:ea typeface="微软雅黑" panose="020B0503020204020204" charset="-122"/>
                          <a:cs typeface="宋体" panose="02010600030101010101" pitchFamily="2" charset="-122"/>
                        </a:rPr>
                        <a:t>电动角向磨光机</a:t>
                      </a:r>
                      <a:endParaRPr lang="en-US" altLang="en-US" sz="1200" b="0">
                        <a:latin typeface="微软雅黑" panose="020B0503020204020204" charset="-122"/>
                        <a:ea typeface="微软雅黑" panose="020B0503020204020204" charset="-122"/>
                        <a:cs typeface="宋体" panose="02010600030101010101" pitchFamily="2"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1200" b="0">
                          <a:latin typeface="微软雅黑" panose="020B0503020204020204" charset="-122"/>
                          <a:ea typeface="微软雅黑" panose="020B0503020204020204" charset="-122"/>
                          <a:cs typeface="宋体" panose="02010600030101010101" pitchFamily="2" charset="-122"/>
                        </a:rPr>
                        <a:t>台</a:t>
                      </a:r>
                      <a:endParaRPr lang="en-US" altLang="en-US" sz="1200" b="0">
                        <a:latin typeface="微软雅黑" panose="020B0503020204020204" charset="-122"/>
                        <a:ea typeface="微软雅黑" panose="020B0503020204020204" charset="-122"/>
                        <a:cs typeface="宋体" panose="02010600030101010101" pitchFamily="2"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1200" b="0">
                          <a:latin typeface="微软雅黑" panose="020B0503020204020204" charset="-122"/>
                          <a:ea typeface="微软雅黑" panose="020B0503020204020204" charset="-122"/>
                          <a:cs typeface="宋体" panose="02010600030101010101" pitchFamily="2" charset="-122"/>
                        </a:rPr>
                        <a:t>1</a:t>
                      </a:r>
                      <a:endParaRPr lang="en-US" altLang="en-US" sz="1200" b="0">
                        <a:latin typeface="微软雅黑" panose="020B0503020204020204" charset="-122"/>
                        <a:ea typeface="微软雅黑" panose="020B0503020204020204" charset="-122"/>
                        <a:cs typeface="宋体" panose="02010600030101010101" pitchFamily="2"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528955">
                <a:tc>
                  <a:txBody>
                    <a:bodyPr/>
                    <a:p>
                      <a:pPr indent="0">
                        <a:buNone/>
                      </a:pPr>
                      <a:r>
                        <a:rPr lang="en-US" sz="1200" b="0">
                          <a:latin typeface="微软雅黑" panose="020B0503020204020204" charset="-122"/>
                          <a:ea typeface="微软雅黑" panose="020B0503020204020204" charset="-122"/>
                          <a:cs typeface="宋体" panose="02010600030101010101" pitchFamily="2" charset="-122"/>
                        </a:rPr>
                        <a:t>7</a:t>
                      </a:r>
                      <a:endParaRPr lang="en-US" altLang="en-US" sz="1200" b="0">
                        <a:latin typeface="微软雅黑" panose="020B0503020204020204" charset="-122"/>
                        <a:ea typeface="微软雅黑" panose="020B0503020204020204" charset="-122"/>
                        <a:cs typeface="宋体" panose="02010600030101010101" pitchFamily="2"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1200" b="0">
                          <a:latin typeface="微软雅黑" panose="020B0503020204020204" charset="-122"/>
                          <a:ea typeface="微软雅黑" panose="020B0503020204020204" charset="-122"/>
                          <a:cs typeface="宋体" panose="02010600030101010101" pitchFamily="2" charset="-122"/>
                        </a:rPr>
                        <a:t>切割机</a:t>
                      </a:r>
                      <a:endParaRPr lang="en-US" altLang="en-US" sz="1200" b="0">
                        <a:latin typeface="微软雅黑" panose="020B0503020204020204" charset="-122"/>
                        <a:ea typeface="微软雅黑" panose="020B0503020204020204" charset="-122"/>
                        <a:cs typeface="宋体" panose="02010600030101010101" pitchFamily="2"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1200" b="0">
                          <a:latin typeface="微软雅黑" panose="020B0503020204020204" charset="-122"/>
                          <a:ea typeface="微软雅黑" panose="020B0503020204020204" charset="-122"/>
                          <a:cs typeface="宋体" panose="02010600030101010101" pitchFamily="2" charset="-122"/>
                        </a:rPr>
                        <a:t>台</a:t>
                      </a:r>
                      <a:endParaRPr lang="en-US" altLang="en-US" sz="1200" b="0">
                        <a:latin typeface="微软雅黑" panose="020B0503020204020204" charset="-122"/>
                        <a:ea typeface="微软雅黑" panose="020B0503020204020204" charset="-122"/>
                        <a:cs typeface="宋体" panose="02010600030101010101" pitchFamily="2"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1200" b="0">
                          <a:latin typeface="微软雅黑" panose="020B0503020204020204" charset="-122"/>
                          <a:ea typeface="微软雅黑" panose="020B0503020204020204" charset="-122"/>
                          <a:cs typeface="宋体" panose="02010600030101010101" pitchFamily="2" charset="-122"/>
                        </a:rPr>
                        <a:t>1</a:t>
                      </a:r>
                      <a:endParaRPr lang="en-US" altLang="en-US" sz="1200" b="0">
                        <a:latin typeface="微软雅黑" panose="020B0503020204020204" charset="-122"/>
                        <a:ea typeface="微软雅黑" panose="020B0503020204020204" charset="-122"/>
                        <a:cs typeface="宋体" panose="02010600030101010101" pitchFamily="2"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bl>
          </a:graphicData>
        </a:graphic>
      </p:graphicFrame>
      <p:pic>
        <p:nvPicPr>
          <p:cNvPr id="2" name="图片 1" descr="LOGO"/>
          <p:cNvPicPr>
            <a:picLocks noChangeAspect="1"/>
          </p:cNvPicPr>
          <p:nvPr/>
        </p:nvPicPr>
        <p:blipFill>
          <a:blip r:embed="rId1"/>
          <a:stretch>
            <a:fillRect/>
          </a:stretch>
        </p:blipFill>
        <p:spPr>
          <a:xfrm>
            <a:off x="10594975" y="97155"/>
            <a:ext cx="1134110" cy="586105"/>
          </a:xfrm>
          <a:prstGeom prst="rect">
            <a:avLst/>
          </a:prstGeom>
        </p:spPr>
      </p:pic>
      <p:grpSp>
        <p:nvGrpSpPr>
          <p:cNvPr id="6" name="组合 5"/>
          <p:cNvGrpSpPr/>
          <p:nvPr/>
        </p:nvGrpSpPr>
        <p:grpSpPr>
          <a:xfrm>
            <a:off x="280670" y="377190"/>
            <a:ext cx="681990" cy="288925"/>
            <a:chOff x="289" y="460"/>
            <a:chExt cx="1389" cy="588"/>
          </a:xfrm>
        </p:grpSpPr>
        <p:grpSp>
          <p:nvGrpSpPr>
            <p:cNvPr id="7" name="组合 6"/>
            <p:cNvGrpSpPr/>
            <p:nvPr/>
          </p:nvGrpSpPr>
          <p:grpSpPr>
            <a:xfrm rot="18900000">
              <a:off x="1062" y="460"/>
              <a:ext cx="616" cy="584"/>
              <a:chOff x="9851" y="5951"/>
              <a:chExt cx="972" cy="922"/>
            </a:xfrm>
          </p:grpSpPr>
          <p:sp>
            <p:nvSpPr>
              <p:cNvPr id="8" name="矩形 7"/>
              <p:cNvSpPr/>
              <p:nvPr/>
            </p:nvSpPr>
            <p:spPr>
              <a:xfrm>
                <a:off x="10061" y="6161"/>
                <a:ext cx="762" cy="712"/>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9" name="矩形 8"/>
              <p:cNvSpPr/>
              <p:nvPr/>
            </p:nvSpPr>
            <p:spPr>
              <a:xfrm>
                <a:off x="9851" y="5951"/>
                <a:ext cx="762" cy="7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nvGrpSpPr>
            <p:cNvPr id="10" name="组合 9"/>
            <p:cNvGrpSpPr/>
            <p:nvPr/>
          </p:nvGrpSpPr>
          <p:grpSpPr>
            <a:xfrm rot="18900000">
              <a:off x="680" y="460"/>
              <a:ext cx="616" cy="584"/>
              <a:chOff x="9851" y="5951"/>
              <a:chExt cx="972" cy="922"/>
            </a:xfrm>
          </p:grpSpPr>
          <p:sp>
            <p:nvSpPr>
              <p:cNvPr id="11" name="矩形 10"/>
              <p:cNvSpPr/>
              <p:nvPr/>
            </p:nvSpPr>
            <p:spPr>
              <a:xfrm>
                <a:off x="10061" y="6161"/>
                <a:ext cx="762" cy="712"/>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2" name="矩形 11"/>
              <p:cNvSpPr/>
              <p:nvPr/>
            </p:nvSpPr>
            <p:spPr>
              <a:xfrm>
                <a:off x="9851" y="5951"/>
                <a:ext cx="762" cy="7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nvGrpSpPr>
            <p:cNvPr id="13" name="组合 12"/>
            <p:cNvGrpSpPr/>
            <p:nvPr/>
          </p:nvGrpSpPr>
          <p:grpSpPr>
            <a:xfrm rot="18900000">
              <a:off x="289" y="464"/>
              <a:ext cx="616" cy="584"/>
              <a:chOff x="9851" y="5951"/>
              <a:chExt cx="972" cy="922"/>
            </a:xfrm>
          </p:grpSpPr>
          <p:sp>
            <p:nvSpPr>
              <p:cNvPr id="14" name="矩形 13"/>
              <p:cNvSpPr/>
              <p:nvPr/>
            </p:nvSpPr>
            <p:spPr>
              <a:xfrm>
                <a:off x="10061" y="6161"/>
                <a:ext cx="762" cy="712"/>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5" name="矩形 14"/>
              <p:cNvSpPr/>
              <p:nvPr/>
            </p:nvSpPr>
            <p:spPr>
              <a:xfrm>
                <a:off x="9851" y="5951"/>
                <a:ext cx="762" cy="7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sp>
        <p:nvSpPr>
          <p:cNvPr id="16" name="矩形 15"/>
          <p:cNvSpPr/>
          <p:nvPr/>
        </p:nvSpPr>
        <p:spPr>
          <a:xfrm>
            <a:off x="1044575" y="775335"/>
            <a:ext cx="10800080" cy="144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17" name="图片 16" descr="图片1"/>
          <p:cNvPicPr>
            <a:picLocks noChangeAspect="1"/>
          </p:cNvPicPr>
          <p:nvPr/>
        </p:nvPicPr>
        <p:blipFill>
          <a:blip r:embed="rId2"/>
          <a:stretch>
            <a:fillRect/>
          </a:stretch>
        </p:blipFill>
        <p:spPr>
          <a:xfrm>
            <a:off x="8112760" y="56515"/>
            <a:ext cx="2542540" cy="77152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000" advTm="10000">
        <p:cover/>
      </p:transition>
    </mc:Choice>
    <mc:Fallback>
      <p:transition spd="slow" advTm="10000">
        <p:cov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1" fill="hold" grpId="0" nodeType="after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additive="base">
                                        <p:cTn id="12" dur="500" fill="hold"/>
                                        <p:tgtEl>
                                          <p:spTgt spid="16"/>
                                        </p:tgtEl>
                                        <p:attrNameLst>
                                          <p:attrName>ppt_x</p:attrName>
                                        </p:attrNameLst>
                                      </p:cBhvr>
                                      <p:tavLst>
                                        <p:tav tm="0">
                                          <p:val>
                                            <p:strVal val="#ppt_x"/>
                                          </p:val>
                                        </p:tav>
                                        <p:tav tm="100000">
                                          <p:val>
                                            <p:strVal val="#ppt_x"/>
                                          </p:val>
                                        </p:tav>
                                      </p:tavLst>
                                    </p:anim>
                                    <p:anim calcmode="lin" valueType="num">
                                      <p:cBhvr additive="base">
                                        <p:cTn id="13" dur="500" fill="hold"/>
                                        <p:tgtEl>
                                          <p:spTgt spid="16"/>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22" presetClass="entr" presetSubtype="4" fill="hold" grpId="0" nodeType="afterEffect">
                                  <p:stCondLst>
                                    <p:cond delay="0"/>
                                  </p:stCondLst>
                                  <p:childTnLst>
                                    <p:set>
                                      <p:cBhvr>
                                        <p:cTn id="16" dur="1" fill="hold">
                                          <p:stCondLst>
                                            <p:cond delay="0"/>
                                          </p:stCondLst>
                                        </p:cTn>
                                        <p:tgtEl>
                                          <p:spTgt spid="41"/>
                                        </p:tgtEl>
                                        <p:attrNameLst>
                                          <p:attrName>style.visibility</p:attrName>
                                        </p:attrNameLst>
                                      </p:cBhvr>
                                      <p:to>
                                        <p:strVal val="visible"/>
                                      </p:to>
                                    </p:set>
                                    <p:animEffect transition="in" filter="wipe(down)">
                                      <p:cBhvr>
                                        <p:cTn id="17" dur="500"/>
                                        <p:tgtEl>
                                          <p:spTgt spid="41"/>
                                        </p:tgtEl>
                                      </p:cBhvr>
                                    </p:animEffect>
                                  </p:childTnLst>
                                </p:cTn>
                              </p:par>
                            </p:childTnLst>
                          </p:cTn>
                        </p:par>
                        <p:par>
                          <p:cTn id="18" fill="hold">
                            <p:stCondLst>
                              <p:cond delay="1500"/>
                            </p:stCondLst>
                            <p:childTnLst>
                              <p:par>
                                <p:cTn id="19" presetID="10" presetClass="entr" presetSubtype="0" fill="hold" nodeType="after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500"/>
                                        <p:tgtEl>
                                          <p:spTgt spid="17"/>
                                        </p:tgtEl>
                                      </p:cBhvr>
                                    </p:animEffect>
                                  </p:childTnLst>
                                </p:cTn>
                              </p:par>
                            </p:childTnLst>
                          </p:cTn>
                        </p:par>
                        <p:par>
                          <p:cTn id="22" fill="hold">
                            <p:stCondLst>
                              <p:cond delay="2000"/>
                            </p:stCondLst>
                            <p:childTnLst>
                              <p:par>
                                <p:cTn id="23" presetID="2" presetClass="entr" presetSubtype="2" fill="hold" nodeType="after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additive="base">
                                        <p:cTn id="25" dur="500" fill="hold"/>
                                        <p:tgtEl>
                                          <p:spTgt spid="2"/>
                                        </p:tgtEl>
                                        <p:attrNameLst>
                                          <p:attrName>ppt_x</p:attrName>
                                        </p:attrNameLst>
                                      </p:cBhvr>
                                      <p:tavLst>
                                        <p:tav tm="0">
                                          <p:val>
                                            <p:strVal val="1+#ppt_w/2"/>
                                          </p:val>
                                        </p:tav>
                                        <p:tav tm="100000">
                                          <p:val>
                                            <p:strVal val="#ppt_x"/>
                                          </p:val>
                                        </p:tav>
                                      </p:tavLst>
                                    </p:anim>
                                    <p:anim calcmode="lin" valueType="num">
                                      <p:cBhvr additive="base">
                                        <p:cTn id="26" dur="500" fill="hold"/>
                                        <p:tgtEl>
                                          <p:spTgt spid="2"/>
                                        </p:tgtEl>
                                        <p:attrNameLst>
                                          <p:attrName>ppt_y</p:attrName>
                                        </p:attrNameLst>
                                      </p:cBhvr>
                                      <p:tavLst>
                                        <p:tav tm="0">
                                          <p:val>
                                            <p:strVal val="#ppt_y"/>
                                          </p:val>
                                        </p:tav>
                                        <p:tav tm="100000">
                                          <p:val>
                                            <p:strVal val="#ppt_y"/>
                                          </p:val>
                                        </p:tav>
                                      </p:tavLst>
                                    </p:anim>
                                  </p:childTnLst>
                                </p:cTn>
                              </p:par>
                            </p:childTnLst>
                          </p:cTn>
                        </p:par>
                        <p:par>
                          <p:cTn id="27" fill="hold">
                            <p:stCondLst>
                              <p:cond delay="2500"/>
                            </p:stCondLst>
                            <p:childTnLst>
                              <p:par>
                                <p:cTn id="28" presetID="10" presetClass="entr" presetSubtype="0" fill="hold" grpId="0" nodeType="after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fade">
                                      <p:cBhvr>
                                        <p:cTn id="30" dur="500"/>
                                        <p:tgtEl>
                                          <p:spTgt spid="4"/>
                                        </p:tgtEl>
                                      </p:cBhvr>
                                    </p:animEffect>
                                  </p:childTnLst>
                                </p:cTn>
                              </p:par>
                            </p:childTnLst>
                          </p:cTn>
                        </p:par>
                        <p:par>
                          <p:cTn id="31" fill="hold">
                            <p:stCondLst>
                              <p:cond delay="3000"/>
                            </p:stCondLst>
                            <p:childTnLst>
                              <p:par>
                                <p:cTn id="32" presetID="2" presetClass="entr" presetSubtype="4" fill="hold" nodeType="afterEffect">
                                  <p:stCondLst>
                                    <p:cond delay="0"/>
                                  </p:stCondLst>
                                  <p:childTnLst>
                                    <p:set>
                                      <p:cBhvr>
                                        <p:cTn id="33" dur="1" fill="hold">
                                          <p:stCondLst>
                                            <p:cond delay="0"/>
                                          </p:stCondLst>
                                        </p:cTn>
                                        <p:tgtEl>
                                          <p:spTgt spid="5"/>
                                        </p:tgtEl>
                                        <p:attrNameLst>
                                          <p:attrName>style.visibility</p:attrName>
                                        </p:attrNameLst>
                                      </p:cBhvr>
                                      <p:to>
                                        <p:strVal val="visible"/>
                                      </p:to>
                                    </p:set>
                                    <p:anim calcmode="lin" valueType="num">
                                      <p:cBhvr additive="base">
                                        <p:cTn id="34" dur="500" fill="hold"/>
                                        <p:tgtEl>
                                          <p:spTgt spid="5"/>
                                        </p:tgtEl>
                                        <p:attrNameLst>
                                          <p:attrName>ppt_x</p:attrName>
                                        </p:attrNameLst>
                                      </p:cBhvr>
                                      <p:tavLst>
                                        <p:tav tm="0">
                                          <p:val>
                                            <p:strVal val="#ppt_x"/>
                                          </p:val>
                                        </p:tav>
                                        <p:tav tm="100000">
                                          <p:val>
                                            <p:strVal val="#ppt_x"/>
                                          </p:val>
                                        </p:tav>
                                      </p:tavLst>
                                    </p:anim>
                                    <p:anim calcmode="lin" valueType="num">
                                      <p:cBhvr additive="base">
                                        <p:cTn id="35"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16" grpId="0" bldLvl="0" animBg="1"/>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文本框 40"/>
          <p:cNvSpPr txBox="1"/>
          <p:nvPr/>
        </p:nvSpPr>
        <p:spPr>
          <a:xfrm>
            <a:off x="1170940" y="290830"/>
            <a:ext cx="1437640" cy="460375"/>
          </a:xfrm>
          <a:prstGeom prst="rect">
            <a:avLst/>
          </a:prstGeom>
          <a:noFill/>
        </p:spPr>
        <p:txBody>
          <a:bodyPr wrap="square" rtlCol="0">
            <a:spAutoFit/>
          </a:bodyPr>
          <a:p>
            <a:pPr lvl="0">
              <a:defRPr/>
            </a:pPr>
            <a:r>
              <a:rPr lang="zh-CN" altLang="en-US" sz="2400" b="1" kern="0" dirty="0">
                <a:solidFill>
                  <a:srgbClr val="C00000"/>
                </a:solidFill>
                <a:latin typeface="微软雅黑" panose="020B0503020204020204" charset="-122"/>
                <a:ea typeface="微软雅黑" panose="020B0503020204020204" charset="-122"/>
                <a:cs typeface="+mn-ea"/>
                <a:sym typeface="+mn-lt"/>
              </a:rPr>
              <a:t>企业简介</a:t>
            </a:r>
            <a:endParaRPr lang="zh-CN" altLang="en-US" sz="2400" b="1" kern="0" dirty="0">
              <a:solidFill>
                <a:srgbClr val="C00000"/>
              </a:solidFill>
              <a:latin typeface="微软雅黑" panose="020B0503020204020204" charset="-122"/>
              <a:ea typeface="微软雅黑" panose="020B0503020204020204" charset="-122"/>
              <a:cs typeface="+mn-ea"/>
              <a:sym typeface="+mn-lt"/>
            </a:endParaRPr>
          </a:p>
        </p:txBody>
      </p:sp>
      <p:sp>
        <p:nvSpPr>
          <p:cNvPr id="42" name="内容占位符 41"/>
          <p:cNvSpPr/>
          <p:nvPr>
            <p:ph idx="1"/>
          </p:nvPr>
        </p:nvSpPr>
        <p:spPr>
          <a:xfrm>
            <a:off x="415290" y="1484630"/>
            <a:ext cx="5723255" cy="4460875"/>
          </a:xfrm>
        </p:spPr>
        <p:txBody>
          <a:bodyPr>
            <a:normAutofit fontScale="90000"/>
          </a:bodyPr>
          <a:p>
            <a:pPr marL="0" indent="0" algn="just" fontAlgn="auto">
              <a:lnSpc>
                <a:spcPts val="2900"/>
              </a:lnSpc>
              <a:spcBef>
                <a:spcPts val="400"/>
              </a:spcBef>
              <a:buNone/>
            </a:pPr>
            <a:r>
              <a:rPr lang="en-US" altLang="zh-CN"/>
              <a:t>       </a:t>
            </a:r>
            <a:r>
              <a:rPr lang="en-US" altLang="zh-CN" sz="2000">
                <a:latin typeface="微软雅黑" panose="020B0503020204020204" charset="-122"/>
                <a:ea typeface="微软雅黑" panose="020B0503020204020204" charset="-122"/>
                <a:cs typeface="微软雅黑" panose="020B0503020204020204" charset="-122"/>
                <a:sym typeface="+mn-ea"/>
              </a:rPr>
              <a:t>二十世纪末,将高科技技术应用于润滑系统中,开发出智能集中润滑系统,在国内外均处于领先地位,利用先进的互联网,可实现远程监控.</a:t>
            </a:r>
            <a:endParaRPr lang="en-US" altLang="zh-CN" sz="2000">
              <a:latin typeface="微软雅黑" panose="020B0503020204020204" charset="-122"/>
              <a:ea typeface="微软雅黑" panose="020B0503020204020204" charset="-122"/>
              <a:cs typeface="微软雅黑" panose="020B0503020204020204" charset="-122"/>
            </a:endParaRPr>
          </a:p>
          <a:p>
            <a:pPr marL="0" indent="0" algn="just" fontAlgn="auto">
              <a:lnSpc>
                <a:spcPts val="2900"/>
              </a:lnSpc>
              <a:spcBef>
                <a:spcPts val="400"/>
              </a:spcBef>
              <a:buNone/>
            </a:pPr>
            <a:r>
              <a:rPr lang="en-US" altLang="zh-CN" sz="2000">
                <a:sym typeface="+mn-ea"/>
              </a:rPr>
              <a:t>       </a:t>
            </a:r>
            <a:r>
              <a:rPr lang="zh-CN" altLang="en-US" sz="2000">
                <a:latin typeface="微软雅黑" panose="020B0503020204020204" charset="-122"/>
                <a:ea typeface="微软雅黑" panose="020B0503020204020204" charset="-122"/>
                <a:cs typeface="微软雅黑" panose="020B0503020204020204" charset="-122"/>
                <a:sym typeface="+mn-ea"/>
              </a:rPr>
              <a:t>产品广泛应用于国内外的冶金、</a:t>
            </a:r>
            <a:r>
              <a:rPr lang="en-US" altLang="zh-CN" sz="2000">
                <a:latin typeface="微软雅黑" panose="020B0503020204020204" charset="-122"/>
                <a:ea typeface="微软雅黑" panose="020B0503020204020204" charset="-122"/>
                <a:cs typeface="微软雅黑" panose="020B0503020204020204" charset="-122"/>
                <a:sym typeface="+mn-ea"/>
              </a:rPr>
              <a:t>钢铁、</a:t>
            </a:r>
            <a:r>
              <a:rPr lang="zh-CN" altLang="en-US" sz="2000">
                <a:latin typeface="微软雅黑" panose="020B0503020204020204" charset="-122"/>
                <a:ea typeface="微软雅黑" panose="020B0503020204020204" charset="-122"/>
                <a:cs typeface="微软雅黑" panose="020B0503020204020204" charset="-122"/>
                <a:sym typeface="+mn-ea"/>
              </a:rPr>
              <a:t>重机、港口、矿山、电力、石化、船舶、起重、造纸、水泥、</a:t>
            </a:r>
            <a:r>
              <a:rPr lang="en-US" altLang="zh-CN" sz="2000">
                <a:latin typeface="微软雅黑" panose="020B0503020204020204" charset="-122"/>
                <a:ea typeface="微软雅黑" panose="020B0503020204020204" charset="-122"/>
                <a:cs typeface="微软雅黑" panose="020B0503020204020204" charset="-122"/>
                <a:sym typeface="+mn-ea"/>
              </a:rPr>
              <a:t>建材</a:t>
            </a:r>
            <a:r>
              <a:rPr lang="zh-CN" altLang="en-US" sz="2000">
                <a:latin typeface="微软雅黑" panose="020B0503020204020204" charset="-122"/>
                <a:ea typeface="微软雅黑" panose="020B0503020204020204" charset="-122"/>
                <a:cs typeface="微软雅黑" panose="020B0503020204020204" charset="-122"/>
                <a:sym typeface="+mn-ea"/>
              </a:rPr>
              <a:t>、运输等行业，并出口至印度、越南、缅甸、巴基斯坦、印度尼西亚、日本、韩国等国家，深受用户好评。</a:t>
            </a:r>
            <a:endParaRPr lang="zh-CN" altLang="en-US" sz="2000">
              <a:latin typeface="微软雅黑" panose="020B0503020204020204" charset="-122"/>
              <a:ea typeface="微软雅黑" panose="020B0503020204020204" charset="-122"/>
              <a:cs typeface="微软雅黑" panose="020B0503020204020204" charset="-122"/>
            </a:endParaRPr>
          </a:p>
          <a:p>
            <a:pPr marL="0" indent="0" algn="just" fontAlgn="auto">
              <a:lnSpc>
                <a:spcPts val="2900"/>
              </a:lnSpc>
              <a:spcBef>
                <a:spcPts val="400"/>
              </a:spcBef>
              <a:buNone/>
            </a:pPr>
            <a:r>
              <a:rPr lang="en-US" altLang="zh-CN" sz="2000">
                <a:sym typeface="+mn-ea"/>
              </a:rPr>
              <a:t>       </a:t>
            </a:r>
            <a:r>
              <a:rPr lang="zh-CN" altLang="en-US" sz="2000">
                <a:latin typeface="微软雅黑" panose="020B0503020204020204" charset="-122"/>
                <a:ea typeface="微软雅黑" panose="020B0503020204020204" charset="-122"/>
                <a:cs typeface="微软雅黑" panose="020B0503020204020204" charset="-122"/>
                <a:sym typeface="+mn-ea"/>
              </a:rPr>
              <a:t>公司本着“团结、拼博、求真、务实”的企业精神，遵循“以市场为导向，以质量求发展，以管理创效益”的经营理念及“严格控制质量，制造优质产品”的质量方针，竭诚为新老客户提供优质服务！</a:t>
            </a:r>
            <a:endParaRPr lang="zh-CN" altLang="en-US" sz="2000">
              <a:latin typeface="微软雅黑" panose="020B0503020204020204" charset="-122"/>
              <a:ea typeface="微软雅黑" panose="020B0503020204020204" charset="-122"/>
              <a:cs typeface="微软雅黑" panose="020B0503020204020204" charset="-122"/>
            </a:endParaRPr>
          </a:p>
        </p:txBody>
      </p:sp>
      <p:pic>
        <p:nvPicPr>
          <p:cNvPr id="2" name="图片 1" descr="2"/>
          <p:cNvPicPr>
            <a:picLocks noChangeAspect="1"/>
          </p:cNvPicPr>
          <p:nvPr/>
        </p:nvPicPr>
        <p:blipFill>
          <a:blip r:embed="rId1"/>
          <a:srcRect l="1471" t="1456" r="1471" b="2183"/>
          <a:stretch>
            <a:fillRect/>
          </a:stretch>
        </p:blipFill>
        <p:spPr>
          <a:xfrm>
            <a:off x="6582410" y="1548130"/>
            <a:ext cx="5615305" cy="4203700"/>
          </a:xfrm>
          <a:prstGeom prst="rect">
            <a:avLst/>
          </a:prstGeom>
        </p:spPr>
      </p:pic>
      <p:pic>
        <p:nvPicPr>
          <p:cNvPr id="44" name="图片 43" descr="LOGO"/>
          <p:cNvPicPr>
            <a:picLocks noChangeAspect="1"/>
          </p:cNvPicPr>
          <p:nvPr/>
        </p:nvPicPr>
        <p:blipFill>
          <a:blip r:embed="rId2"/>
          <a:stretch>
            <a:fillRect/>
          </a:stretch>
        </p:blipFill>
        <p:spPr>
          <a:xfrm>
            <a:off x="10594975" y="97155"/>
            <a:ext cx="1134110" cy="586105"/>
          </a:xfrm>
          <a:prstGeom prst="rect">
            <a:avLst/>
          </a:prstGeom>
        </p:spPr>
      </p:pic>
      <p:grpSp>
        <p:nvGrpSpPr>
          <p:cNvPr id="45" name="组合 44"/>
          <p:cNvGrpSpPr/>
          <p:nvPr/>
        </p:nvGrpSpPr>
        <p:grpSpPr>
          <a:xfrm>
            <a:off x="280670" y="377190"/>
            <a:ext cx="681990" cy="288925"/>
            <a:chOff x="289" y="460"/>
            <a:chExt cx="1389" cy="588"/>
          </a:xfrm>
        </p:grpSpPr>
        <p:grpSp>
          <p:nvGrpSpPr>
            <p:cNvPr id="46" name="组合 45"/>
            <p:cNvGrpSpPr/>
            <p:nvPr/>
          </p:nvGrpSpPr>
          <p:grpSpPr>
            <a:xfrm rot="18900000">
              <a:off x="1062" y="460"/>
              <a:ext cx="616" cy="584"/>
              <a:chOff x="9851" y="5951"/>
              <a:chExt cx="972" cy="922"/>
            </a:xfrm>
          </p:grpSpPr>
          <p:sp>
            <p:nvSpPr>
              <p:cNvPr id="47" name="矩形 46"/>
              <p:cNvSpPr/>
              <p:nvPr/>
            </p:nvSpPr>
            <p:spPr>
              <a:xfrm>
                <a:off x="10061" y="6161"/>
                <a:ext cx="762" cy="712"/>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8" name="矩形 47"/>
              <p:cNvSpPr/>
              <p:nvPr/>
            </p:nvSpPr>
            <p:spPr>
              <a:xfrm>
                <a:off x="9851" y="5951"/>
                <a:ext cx="762" cy="7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nvGrpSpPr>
            <p:cNvPr id="49" name="组合 48"/>
            <p:cNvGrpSpPr/>
            <p:nvPr/>
          </p:nvGrpSpPr>
          <p:grpSpPr>
            <a:xfrm rot="18900000">
              <a:off x="680" y="460"/>
              <a:ext cx="616" cy="584"/>
              <a:chOff x="9851" y="5951"/>
              <a:chExt cx="972" cy="922"/>
            </a:xfrm>
          </p:grpSpPr>
          <p:sp>
            <p:nvSpPr>
              <p:cNvPr id="50" name="矩形 49"/>
              <p:cNvSpPr/>
              <p:nvPr/>
            </p:nvSpPr>
            <p:spPr>
              <a:xfrm>
                <a:off x="10061" y="6161"/>
                <a:ext cx="762" cy="712"/>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1" name="矩形 50"/>
              <p:cNvSpPr/>
              <p:nvPr/>
            </p:nvSpPr>
            <p:spPr>
              <a:xfrm>
                <a:off x="9851" y="5951"/>
                <a:ext cx="762" cy="7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nvGrpSpPr>
            <p:cNvPr id="52" name="组合 51"/>
            <p:cNvGrpSpPr/>
            <p:nvPr/>
          </p:nvGrpSpPr>
          <p:grpSpPr>
            <a:xfrm rot="18900000">
              <a:off x="289" y="464"/>
              <a:ext cx="616" cy="584"/>
              <a:chOff x="9851" y="5951"/>
              <a:chExt cx="972" cy="922"/>
            </a:xfrm>
          </p:grpSpPr>
          <p:sp>
            <p:nvSpPr>
              <p:cNvPr id="53" name="矩形 52"/>
              <p:cNvSpPr/>
              <p:nvPr/>
            </p:nvSpPr>
            <p:spPr>
              <a:xfrm>
                <a:off x="10061" y="6161"/>
                <a:ext cx="762" cy="712"/>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4" name="矩形 53"/>
              <p:cNvSpPr/>
              <p:nvPr/>
            </p:nvSpPr>
            <p:spPr>
              <a:xfrm>
                <a:off x="9851" y="5951"/>
                <a:ext cx="762" cy="7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sp>
        <p:nvSpPr>
          <p:cNvPr id="55" name="矩形 54"/>
          <p:cNvSpPr/>
          <p:nvPr/>
        </p:nvSpPr>
        <p:spPr>
          <a:xfrm>
            <a:off x="1044575" y="775335"/>
            <a:ext cx="10800080" cy="144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3" name="图片 2" descr="图片1"/>
          <p:cNvPicPr>
            <a:picLocks noChangeAspect="1"/>
          </p:cNvPicPr>
          <p:nvPr/>
        </p:nvPicPr>
        <p:blipFill>
          <a:blip r:embed="rId3"/>
          <a:stretch>
            <a:fillRect/>
          </a:stretch>
        </p:blipFill>
        <p:spPr>
          <a:xfrm>
            <a:off x="8112760" y="56515"/>
            <a:ext cx="2542540" cy="77152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000" advTm="10000">
        <p:cover/>
      </p:transition>
    </mc:Choice>
    <mc:Fallback>
      <p:transition spd="slow" advTm="10000">
        <p:cov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45"/>
                                        </p:tgtEl>
                                        <p:attrNameLst>
                                          <p:attrName>style.visibility</p:attrName>
                                        </p:attrNameLst>
                                      </p:cBhvr>
                                      <p:to>
                                        <p:strVal val="visible"/>
                                      </p:to>
                                    </p:set>
                                    <p:anim calcmode="lin" valueType="num">
                                      <p:cBhvr additive="base">
                                        <p:cTn id="7" dur="500" fill="hold"/>
                                        <p:tgtEl>
                                          <p:spTgt spid="45"/>
                                        </p:tgtEl>
                                        <p:attrNameLst>
                                          <p:attrName>ppt_x</p:attrName>
                                        </p:attrNameLst>
                                      </p:cBhvr>
                                      <p:tavLst>
                                        <p:tav tm="0">
                                          <p:val>
                                            <p:strVal val="0-#ppt_w/2"/>
                                          </p:val>
                                        </p:tav>
                                        <p:tav tm="100000">
                                          <p:val>
                                            <p:strVal val="#ppt_x"/>
                                          </p:val>
                                        </p:tav>
                                      </p:tavLst>
                                    </p:anim>
                                    <p:anim calcmode="lin" valueType="num">
                                      <p:cBhvr additive="base">
                                        <p:cTn id="8" dur="500" fill="hold"/>
                                        <p:tgtEl>
                                          <p:spTgt spid="4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1" fill="hold" grpId="0" nodeType="afterEffect">
                                  <p:stCondLst>
                                    <p:cond delay="0"/>
                                  </p:stCondLst>
                                  <p:childTnLst>
                                    <p:set>
                                      <p:cBhvr>
                                        <p:cTn id="11" dur="1" fill="hold">
                                          <p:stCondLst>
                                            <p:cond delay="0"/>
                                          </p:stCondLst>
                                        </p:cTn>
                                        <p:tgtEl>
                                          <p:spTgt spid="55"/>
                                        </p:tgtEl>
                                        <p:attrNameLst>
                                          <p:attrName>style.visibility</p:attrName>
                                        </p:attrNameLst>
                                      </p:cBhvr>
                                      <p:to>
                                        <p:strVal val="visible"/>
                                      </p:to>
                                    </p:set>
                                    <p:anim calcmode="lin" valueType="num">
                                      <p:cBhvr additive="base">
                                        <p:cTn id="12" dur="500" fill="hold"/>
                                        <p:tgtEl>
                                          <p:spTgt spid="55"/>
                                        </p:tgtEl>
                                        <p:attrNameLst>
                                          <p:attrName>ppt_x</p:attrName>
                                        </p:attrNameLst>
                                      </p:cBhvr>
                                      <p:tavLst>
                                        <p:tav tm="0">
                                          <p:val>
                                            <p:strVal val="#ppt_x"/>
                                          </p:val>
                                        </p:tav>
                                        <p:tav tm="100000">
                                          <p:val>
                                            <p:strVal val="#ppt_x"/>
                                          </p:val>
                                        </p:tav>
                                      </p:tavLst>
                                    </p:anim>
                                    <p:anim calcmode="lin" valueType="num">
                                      <p:cBhvr additive="base">
                                        <p:cTn id="13" dur="500" fill="hold"/>
                                        <p:tgtEl>
                                          <p:spTgt spid="55"/>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22" presetClass="entr" presetSubtype="4" fill="hold" grpId="0" nodeType="afterEffect">
                                  <p:stCondLst>
                                    <p:cond delay="0"/>
                                  </p:stCondLst>
                                  <p:childTnLst>
                                    <p:set>
                                      <p:cBhvr>
                                        <p:cTn id="16" dur="1" fill="hold">
                                          <p:stCondLst>
                                            <p:cond delay="0"/>
                                          </p:stCondLst>
                                        </p:cTn>
                                        <p:tgtEl>
                                          <p:spTgt spid="41"/>
                                        </p:tgtEl>
                                        <p:attrNameLst>
                                          <p:attrName>style.visibility</p:attrName>
                                        </p:attrNameLst>
                                      </p:cBhvr>
                                      <p:to>
                                        <p:strVal val="visible"/>
                                      </p:to>
                                    </p:set>
                                    <p:animEffect transition="in" filter="wipe(down)">
                                      <p:cBhvr>
                                        <p:cTn id="17" dur="500"/>
                                        <p:tgtEl>
                                          <p:spTgt spid="41"/>
                                        </p:tgtEl>
                                      </p:cBhvr>
                                    </p:animEffect>
                                  </p:childTnLst>
                                </p:cTn>
                              </p:par>
                            </p:childTnLst>
                          </p:cTn>
                        </p:par>
                        <p:par>
                          <p:cTn id="18" fill="hold">
                            <p:stCondLst>
                              <p:cond delay="1500"/>
                            </p:stCondLst>
                            <p:childTnLst>
                              <p:par>
                                <p:cTn id="19" presetID="10" presetClass="entr" presetSubtype="0" fill="hold" nodeType="after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500"/>
                                        <p:tgtEl>
                                          <p:spTgt spid="3"/>
                                        </p:tgtEl>
                                      </p:cBhvr>
                                    </p:animEffect>
                                  </p:childTnLst>
                                </p:cTn>
                              </p:par>
                            </p:childTnLst>
                          </p:cTn>
                        </p:par>
                        <p:par>
                          <p:cTn id="22" fill="hold">
                            <p:stCondLst>
                              <p:cond delay="2000"/>
                            </p:stCondLst>
                            <p:childTnLst>
                              <p:par>
                                <p:cTn id="23" presetID="2" presetClass="entr" presetSubtype="2" fill="hold" nodeType="afterEffect">
                                  <p:stCondLst>
                                    <p:cond delay="0"/>
                                  </p:stCondLst>
                                  <p:childTnLst>
                                    <p:set>
                                      <p:cBhvr>
                                        <p:cTn id="24" dur="1" fill="hold">
                                          <p:stCondLst>
                                            <p:cond delay="0"/>
                                          </p:stCondLst>
                                        </p:cTn>
                                        <p:tgtEl>
                                          <p:spTgt spid="44"/>
                                        </p:tgtEl>
                                        <p:attrNameLst>
                                          <p:attrName>style.visibility</p:attrName>
                                        </p:attrNameLst>
                                      </p:cBhvr>
                                      <p:to>
                                        <p:strVal val="visible"/>
                                      </p:to>
                                    </p:set>
                                    <p:anim calcmode="lin" valueType="num">
                                      <p:cBhvr additive="base">
                                        <p:cTn id="25" dur="500" fill="hold"/>
                                        <p:tgtEl>
                                          <p:spTgt spid="44"/>
                                        </p:tgtEl>
                                        <p:attrNameLst>
                                          <p:attrName>ppt_x</p:attrName>
                                        </p:attrNameLst>
                                      </p:cBhvr>
                                      <p:tavLst>
                                        <p:tav tm="0">
                                          <p:val>
                                            <p:strVal val="1+#ppt_w/2"/>
                                          </p:val>
                                        </p:tav>
                                        <p:tav tm="100000">
                                          <p:val>
                                            <p:strVal val="#ppt_x"/>
                                          </p:val>
                                        </p:tav>
                                      </p:tavLst>
                                    </p:anim>
                                    <p:anim calcmode="lin" valueType="num">
                                      <p:cBhvr additive="base">
                                        <p:cTn id="26" dur="500" fill="hold"/>
                                        <p:tgtEl>
                                          <p:spTgt spid="44"/>
                                        </p:tgtEl>
                                        <p:attrNameLst>
                                          <p:attrName>ppt_y</p:attrName>
                                        </p:attrNameLst>
                                      </p:cBhvr>
                                      <p:tavLst>
                                        <p:tav tm="0">
                                          <p:val>
                                            <p:strVal val="#ppt_y"/>
                                          </p:val>
                                        </p:tav>
                                        <p:tav tm="100000">
                                          <p:val>
                                            <p:strVal val="#ppt_y"/>
                                          </p:val>
                                        </p:tav>
                                      </p:tavLst>
                                    </p:anim>
                                  </p:childTnLst>
                                </p:cTn>
                              </p:par>
                            </p:childTnLst>
                          </p:cTn>
                        </p:par>
                        <p:par>
                          <p:cTn id="27" fill="hold">
                            <p:stCondLst>
                              <p:cond delay="2500"/>
                            </p:stCondLst>
                            <p:childTnLst>
                              <p:par>
                                <p:cTn id="28" presetID="42" presetClass="entr" presetSubtype="0" fill="hold" nodeType="after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fade">
                                      <p:cBhvr>
                                        <p:cTn id="30" dur="1000"/>
                                        <p:tgtEl>
                                          <p:spTgt spid="2"/>
                                        </p:tgtEl>
                                      </p:cBhvr>
                                    </p:animEffect>
                                    <p:anim calcmode="lin" valueType="num">
                                      <p:cBhvr>
                                        <p:cTn id="31" dur="1000" fill="hold"/>
                                        <p:tgtEl>
                                          <p:spTgt spid="2"/>
                                        </p:tgtEl>
                                        <p:attrNameLst>
                                          <p:attrName>ppt_x</p:attrName>
                                        </p:attrNameLst>
                                      </p:cBhvr>
                                      <p:tavLst>
                                        <p:tav tm="0">
                                          <p:val>
                                            <p:strVal val="#ppt_x"/>
                                          </p:val>
                                        </p:tav>
                                        <p:tav tm="100000">
                                          <p:val>
                                            <p:strVal val="#ppt_x"/>
                                          </p:val>
                                        </p:tav>
                                      </p:tavLst>
                                    </p:anim>
                                    <p:anim calcmode="lin" valueType="num">
                                      <p:cBhvr>
                                        <p:cTn id="32" dur="1000" fill="hold"/>
                                        <p:tgtEl>
                                          <p:spTgt spid="2"/>
                                        </p:tgtEl>
                                        <p:attrNameLst>
                                          <p:attrName>ppt_y</p:attrName>
                                        </p:attrNameLst>
                                      </p:cBhvr>
                                      <p:tavLst>
                                        <p:tav tm="0">
                                          <p:val>
                                            <p:strVal val="#ppt_y+.1"/>
                                          </p:val>
                                        </p:tav>
                                        <p:tav tm="100000">
                                          <p:val>
                                            <p:strVal val="#ppt_y"/>
                                          </p:val>
                                        </p:tav>
                                      </p:tavLst>
                                    </p:anim>
                                  </p:childTnLst>
                                </p:cTn>
                              </p:par>
                            </p:childTnLst>
                          </p:cTn>
                        </p:par>
                        <p:par>
                          <p:cTn id="33" fill="hold">
                            <p:stCondLst>
                              <p:cond delay="3500"/>
                            </p:stCondLst>
                            <p:childTnLst>
                              <p:par>
                                <p:cTn id="34" presetID="10" presetClass="entr" presetSubtype="0" fill="hold" grpId="0" nodeType="afterEffect">
                                  <p:stCondLst>
                                    <p:cond delay="0"/>
                                  </p:stCondLst>
                                  <p:childTnLst>
                                    <p:set>
                                      <p:cBhvr>
                                        <p:cTn id="35" dur="1" fill="hold">
                                          <p:stCondLst>
                                            <p:cond delay="0"/>
                                          </p:stCondLst>
                                        </p:cTn>
                                        <p:tgtEl>
                                          <p:spTgt spid="42">
                                            <p:txEl>
                                              <p:pRg st="0" end="0"/>
                                            </p:txEl>
                                          </p:spTgt>
                                        </p:tgtEl>
                                        <p:attrNameLst>
                                          <p:attrName>style.visibility</p:attrName>
                                        </p:attrNameLst>
                                      </p:cBhvr>
                                      <p:to>
                                        <p:strVal val="visible"/>
                                      </p:to>
                                    </p:set>
                                    <p:animEffect transition="in" filter="fade">
                                      <p:cBhvr>
                                        <p:cTn id="36" dur="500"/>
                                        <p:tgtEl>
                                          <p:spTgt spid="42">
                                            <p:txEl>
                                              <p:pRg st="0" end="0"/>
                                            </p:txEl>
                                          </p:spTgt>
                                        </p:tgtEl>
                                      </p:cBhvr>
                                    </p:animEffect>
                                  </p:childTnLst>
                                </p:cTn>
                              </p:par>
                            </p:childTnLst>
                          </p:cTn>
                        </p:par>
                        <p:par>
                          <p:cTn id="37" fill="hold">
                            <p:stCondLst>
                              <p:cond delay="4000"/>
                            </p:stCondLst>
                            <p:childTnLst>
                              <p:par>
                                <p:cTn id="38" presetID="10" presetClass="entr" presetSubtype="0" fill="hold" grpId="0" nodeType="afterEffect">
                                  <p:stCondLst>
                                    <p:cond delay="0"/>
                                  </p:stCondLst>
                                  <p:childTnLst>
                                    <p:set>
                                      <p:cBhvr>
                                        <p:cTn id="39" dur="1" fill="hold">
                                          <p:stCondLst>
                                            <p:cond delay="0"/>
                                          </p:stCondLst>
                                        </p:cTn>
                                        <p:tgtEl>
                                          <p:spTgt spid="42">
                                            <p:txEl>
                                              <p:pRg st="1" end="1"/>
                                            </p:txEl>
                                          </p:spTgt>
                                        </p:tgtEl>
                                        <p:attrNameLst>
                                          <p:attrName>style.visibility</p:attrName>
                                        </p:attrNameLst>
                                      </p:cBhvr>
                                      <p:to>
                                        <p:strVal val="visible"/>
                                      </p:to>
                                    </p:set>
                                    <p:animEffect transition="in" filter="fade">
                                      <p:cBhvr>
                                        <p:cTn id="40" dur="500"/>
                                        <p:tgtEl>
                                          <p:spTgt spid="42">
                                            <p:txEl>
                                              <p:pRg st="1" end="1"/>
                                            </p:txEl>
                                          </p:spTgt>
                                        </p:tgtEl>
                                      </p:cBhvr>
                                    </p:animEffect>
                                  </p:childTnLst>
                                </p:cTn>
                              </p:par>
                            </p:childTnLst>
                          </p:cTn>
                        </p:par>
                        <p:par>
                          <p:cTn id="41" fill="hold">
                            <p:stCondLst>
                              <p:cond delay="4500"/>
                            </p:stCondLst>
                            <p:childTnLst>
                              <p:par>
                                <p:cTn id="42" presetID="10" presetClass="entr" presetSubtype="0" fill="hold" grpId="0" nodeType="afterEffect">
                                  <p:stCondLst>
                                    <p:cond delay="0"/>
                                  </p:stCondLst>
                                  <p:childTnLst>
                                    <p:set>
                                      <p:cBhvr>
                                        <p:cTn id="43" dur="1" fill="hold">
                                          <p:stCondLst>
                                            <p:cond delay="0"/>
                                          </p:stCondLst>
                                        </p:cTn>
                                        <p:tgtEl>
                                          <p:spTgt spid="42">
                                            <p:txEl>
                                              <p:pRg st="2" end="2"/>
                                            </p:txEl>
                                          </p:spTgt>
                                        </p:tgtEl>
                                        <p:attrNameLst>
                                          <p:attrName>style.visibility</p:attrName>
                                        </p:attrNameLst>
                                      </p:cBhvr>
                                      <p:to>
                                        <p:strVal val="visible"/>
                                      </p:to>
                                    </p:set>
                                    <p:animEffect transition="in" filter="fade">
                                      <p:cBhvr>
                                        <p:cTn id="44" dur="500"/>
                                        <p:tgtEl>
                                          <p:spTgt spid="4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55" grpId="0" bldLvl="0" animBg="1"/>
      <p:bldP spid="42" grpId="0" build="p"/>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文本框 40"/>
          <p:cNvSpPr txBox="1"/>
          <p:nvPr/>
        </p:nvSpPr>
        <p:spPr>
          <a:xfrm>
            <a:off x="1170940" y="290830"/>
            <a:ext cx="7327265" cy="460375"/>
          </a:xfrm>
          <a:prstGeom prst="rect">
            <a:avLst/>
          </a:prstGeom>
          <a:noFill/>
        </p:spPr>
        <p:txBody>
          <a:bodyPr wrap="square" rtlCol="0">
            <a:spAutoFit/>
          </a:bodyPr>
          <a:p>
            <a:pPr>
              <a:defRPr/>
            </a:pPr>
            <a:r>
              <a:rPr lang="zh-CN" altLang="en-US" sz="2400" b="1" kern="0" dirty="0">
                <a:solidFill>
                  <a:srgbClr val="C00000"/>
                </a:solidFill>
                <a:latin typeface="微软雅黑" panose="020B0503020204020204" charset="-122"/>
                <a:ea typeface="微软雅黑" panose="020B0503020204020204" charset="-122"/>
                <a:cs typeface="微软雅黑" panose="020B0503020204020204" charset="-122"/>
                <a:sym typeface="+mn-ea"/>
              </a:rPr>
              <a:t>润滑管理的革新为客户创造的生产价值</a:t>
            </a:r>
            <a:endParaRPr lang="zh-CN" altLang="en-US" sz="2400" b="1" kern="0" dirty="0">
              <a:solidFill>
                <a:srgbClr val="C00000"/>
              </a:solidFill>
              <a:latin typeface="微软雅黑" panose="020B0503020204020204" charset="-122"/>
              <a:ea typeface="微软雅黑" panose="020B0503020204020204" charset="-122"/>
              <a:cs typeface="微软雅黑" panose="020B0503020204020204" charset="-122"/>
              <a:sym typeface="+mn-ea"/>
            </a:endParaRPr>
          </a:p>
        </p:txBody>
      </p:sp>
      <p:sp>
        <p:nvSpPr>
          <p:cNvPr id="4" name="文本占位符 6146"/>
          <p:cNvSpPr>
            <a:spLocks noGrp="1"/>
          </p:cNvSpPr>
          <p:nvPr/>
        </p:nvSpPr>
        <p:spPr>
          <a:xfrm>
            <a:off x="1019810" y="941705"/>
            <a:ext cx="9384665" cy="5308600"/>
          </a:xfrm>
          <a:prstGeom prst="rect">
            <a:avLst/>
          </a:prstGeom>
        </p:spPr>
        <p:txBody>
          <a:bodyPr vert="horz" lIns="91440" tIns="45720" rIns="91440" bIns="45720" rtlCol="0" anchor="t">
            <a:noAutofit/>
          </a:bodyPr>
          <a:lstStyle>
            <a:lvl1pPr marL="228600" indent="-228600" algn="l" defTabSz="915035"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5035"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5035"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565" indent="-228600" algn="l" defTabSz="91503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503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5235" indent="-228600" algn="l" defTabSz="91503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503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635" indent="-228600" algn="l" defTabSz="91503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835" indent="-228600" algn="l" defTabSz="91503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10000"/>
              </a:lnSpc>
              <a:buNone/>
            </a:pPr>
            <a:r>
              <a:rPr lang="zh-CN" altLang="en-US" sz="1800" b="1">
                <a:solidFill>
                  <a:srgbClr val="C00000"/>
                </a:solidFill>
                <a:latin typeface="微软雅黑" panose="020B0503020204020204" charset="-122"/>
                <a:ea typeface="微软雅黑" panose="020B0503020204020204" charset="-122"/>
                <a:cs typeface="微软雅黑" panose="020B0503020204020204" charset="-122"/>
              </a:rPr>
              <a:t>润滑管理所带来的效益分为直接效益和间接效益。</a:t>
            </a:r>
            <a:endParaRPr lang="zh-CN" altLang="en-US" sz="1800" b="1">
              <a:latin typeface="微软雅黑" panose="020B0503020204020204" charset="-122"/>
              <a:ea typeface="微软雅黑" panose="020B0503020204020204" charset="-122"/>
              <a:cs typeface="微软雅黑" panose="020B0503020204020204" charset="-122"/>
            </a:endParaRPr>
          </a:p>
          <a:p>
            <a:pPr marL="0" indent="0" algn="just">
              <a:lnSpc>
                <a:spcPct val="110000"/>
              </a:lnSpc>
              <a:buNone/>
            </a:pPr>
            <a:r>
              <a:rPr lang="zh-CN" altLang="en-US" sz="1800" b="1">
                <a:latin typeface="微软雅黑" panose="020B0503020204020204" charset="-122"/>
                <a:ea typeface="微软雅黑" panose="020B0503020204020204" charset="-122"/>
                <a:cs typeface="微软雅黑" panose="020B0503020204020204" charset="-122"/>
              </a:rPr>
              <a:t>第一节  直接效益</a:t>
            </a:r>
            <a:endParaRPr lang="zh-CN" altLang="en-US" sz="1800" b="1">
              <a:latin typeface="微软雅黑" panose="020B0503020204020204" charset="-122"/>
              <a:ea typeface="微软雅黑" panose="020B0503020204020204" charset="-122"/>
              <a:cs typeface="微软雅黑" panose="020B0503020204020204" charset="-122"/>
            </a:endParaRPr>
          </a:p>
          <a:p>
            <a:pPr marL="0" indent="0" algn="just">
              <a:lnSpc>
                <a:spcPct val="110000"/>
              </a:lnSpc>
              <a:buNone/>
            </a:pPr>
            <a:r>
              <a:rPr lang="zh-CN" altLang="en-US" sz="1800">
                <a:latin typeface="微软雅黑" panose="020B0503020204020204" charset="-122"/>
                <a:ea typeface="微软雅黑" panose="020B0503020204020204" charset="-122"/>
                <a:cs typeface="微软雅黑" panose="020B0503020204020204" charset="-122"/>
              </a:rPr>
              <a:t>1、油品的节省  润滑管理革新最直接的效益就是油品的节省，智能润滑可以帮助管理者调整每一个润滑点的供油制度，达到精益润滑的目的；</a:t>
            </a:r>
            <a:endParaRPr lang="zh-CN" altLang="en-US" sz="1800">
              <a:latin typeface="微软雅黑" panose="020B0503020204020204" charset="-122"/>
              <a:ea typeface="微软雅黑" panose="020B0503020204020204" charset="-122"/>
              <a:cs typeface="微软雅黑" panose="020B0503020204020204" charset="-122"/>
            </a:endParaRPr>
          </a:p>
          <a:p>
            <a:pPr marL="0" indent="0" algn="just">
              <a:lnSpc>
                <a:spcPct val="110000"/>
              </a:lnSpc>
              <a:buNone/>
            </a:pPr>
            <a:r>
              <a:rPr lang="zh-CN" altLang="en-US" sz="1800">
                <a:latin typeface="微软雅黑" panose="020B0503020204020204" charset="-122"/>
                <a:ea typeface="微软雅黑" panose="020B0503020204020204" charset="-122"/>
                <a:cs typeface="微软雅黑" panose="020B0503020204020204" charset="-122"/>
              </a:rPr>
              <a:t>2、人工成本    润滑管理的革新基本上告别了人员的现场操作，全信息化管理体系，通过润滑管理软件可对系统进行全面管理。</a:t>
            </a:r>
            <a:endParaRPr lang="zh-CN" altLang="en-US" sz="1800">
              <a:latin typeface="微软雅黑" panose="020B0503020204020204" charset="-122"/>
              <a:ea typeface="微软雅黑" panose="020B0503020204020204" charset="-122"/>
              <a:cs typeface="微软雅黑" panose="020B0503020204020204" charset="-122"/>
            </a:endParaRPr>
          </a:p>
          <a:p>
            <a:pPr marL="0" indent="0" algn="just">
              <a:lnSpc>
                <a:spcPct val="110000"/>
              </a:lnSpc>
              <a:buNone/>
            </a:pPr>
            <a:r>
              <a:rPr lang="zh-CN" altLang="en-US" sz="1800">
                <a:latin typeface="微软雅黑" panose="020B0503020204020204" charset="-122"/>
                <a:ea typeface="微软雅黑" panose="020B0503020204020204" charset="-122"/>
                <a:cs typeface="微软雅黑" panose="020B0503020204020204" charset="-122"/>
              </a:rPr>
              <a:t>3、动力的消耗  润滑管理的革新促使每一个润滑点都达到精益润滑的目的，润滑是减少摩擦最行之有效的办法，摩擦是动力消耗最大的一部分，每个润滑部位的精益润滑是减少动力消耗最行之有效的方法。</a:t>
            </a:r>
            <a:endParaRPr lang="zh-CN" altLang="en-US" sz="1800">
              <a:latin typeface="微软雅黑" panose="020B0503020204020204" charset="-122"/>
              <a:ea typeface="微软雅黑" panose="020B0503020204020204" charset="-122"/>
              <a:cs typeface="微软雅黑" panose="020B0503020204020204" charset="-122"/>
            </a:endParaRPr>
          </a:p>
          <a:p>
            <a:pPr marL="0" indent="0" algn="just">
              <a:lnSpc>
                <a:spcPct val="110000"/>
              </a:lnSpc>
              <a:buNone/>
            </a:pPr>
            <a:r>
              <a:rPr lang="zh-CN" altLang="en-US" sz="1800">
                <a:latin typeface="微软雅黑" panose="020B0503020204020204" charset="-122"/>
                <a:ea typeface="微软雅黑" panose="020B0503020204020204" charset="-122"/>
                <a:cs typeface="微软雅黑" panose="020B0503020204020204" charset="-122"/>
              </a:rPr>
              <a:t>4、摩擦副的使用寿命  润滑管理的革新旨在于对每一个摩擦副进行润滑管理，合理的润滑是延长摩擦副部件寿命最有效的办法。</a:t>
            </a:r>
            <a:endParaRPr lang="zh-CN" altLang="en-US" sz="1800">
              <a:latin typeface="微软雅黑" panose="020B0503020204020204" charset="-122"/>
              <a:ea typeface="微软雅黑" panose="020B0503020204020204" charset="-122"/>
              <a:cs typeface="微软雅黑" panose="020B0503020204020204" charset="-122"/>
            </a:endParaRPr>
          </a:p>
          <a:p>
            <a:pPr marL="0" indent="0" algn="just">
              <a:lnSpc>
                <a:spcPct val="110000"/>
              </a:lnSpc>
              <a:buNone/>
            </a:pPr>
            <a:r>
              <a:rPr lang="zh-CN" altLang="en-US" sz="1800">
                <a:latin typeface="微软雅黑" panose="020B0503020204020204" charset="-122"/>
                <a:ea typeface="微软雅黑" panose="020B0503020204020204" charset="-122"/>
                <a:cs typeface="微软雅黑" panose="020B0503020204020204" charset="-122"/>
              </a:rPr>
              <a:t>5、维护费用的降低  设备使用寿命的延长，直接影响着设备的维护费用、维护工器具及人力的投入。</a:t>
            </a:r>
            <a:endParaRPr lang="zh-CN" altLang="en-US" sz="1800">
              <a:latin typeface="微软雅黑" panose="020B0503020204020204" charset="-122"/>
              <a:ea typeface="微软雅黑" panose="020B0503020204020204" charset="-122"/>
              <a:cs typeface="微软雅黑" panose="020B0503020204020204" charset="-122"/>
            </a:endParaRPr>
          </a:p>
        </p:txBody>
      </p:sp>
      <p:pic>
        <p:nvPicPr>
          <p:cNvPr id="2" name="图片 1" descr="LOGO"/>
          <p:cNvPicPr>
            <a:picLocks noChangeAspect="1"/>
          </p:cNvPicPr>
          <p:nvPr/>
        </p:nvPicPr>
        <p:blipFill>
          <a:blip r:embed="rId1"/>
          <a:stretch>
            <a:fillRect/>
          </a:stretch>
        </p:blipFill>
        <p:spPr>
          <a:xfrm>
            <a:off x="10594975" y="97155"/>
            <a:ext cx="1134110" cy="586105"/>
          </a:xfrm>
          <a:prstGeom prst="rect">
            <a:avLst/>
          </a:prstGeom>
        </p:spPr>
      </p:pic>
      <p:grpSp>
        <p:nvGrpSpPr>
          <p:cNvPr id="5" name="组合 4"/>
          <p:cNvGrpSpPr/>
          <p:nvPr/>
        </p:nvGrpSpPr>
        <p:grpSpPr>
          <a:xfrm>
            <a:off x="280670" y="377190"/>
            <a:ext cx="681990" cy="288925"/>
            <a:chOff x="289" y="460"/>
            <a:chExt cx="1389" cy="588"/>
          </a:xfrm>
        </p:grpSpPr>
        <p:grpSp>
          <p:nvGrpSpPr>
            <p:cNvPr id="6" name="组合 5"/>
            <p:cNvGrpSpPr/>
            <p:nvPr/>
          </p:nvGrpSpPr>
          <p:grpSpPr>
            <a:xfrm rot="18900000">
              <a:off x="1062" y="460"/>
              <a:ext cx="616" cy="584"/>
              <a:chOff x="9851" y="5951"/>
              <a:chExt cx="972" cy="922"/>
            </a:xfrm>
          </p:grpSpPr>
          <p:sp>
            <p:nvSpPr>
              <p:cNvPr id="7" name="矩形 6"/>
              <p:cNvSpPr/>
              <p:nvPr/>
            </p:nvSpPr>
            <p:spPr>
              <a:xfrm>
                <a:off x="10061" y="6161"/>
                <a:ext cx="762" cy="712"/>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8" name="矩形 7"/>
              <p:cNvSpPr/>
              <p:nvPr/>
            </p:nvSpPr>
            <p:spPr>
              <a:xfrm>
                <a:off x="9851" y="5951"/>
                <a:ext cx="762" cy="7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nvGrpSpPr>
            <p:cNvPr id="9" name="组合 8"/>
            <p:cNvGrpSpPr/>
            <p:nvPr/>
          </p:nvGrpSpPr>
          <p:grpSpPr>
            <a:xfrm rot="18900000">
              <a:off x="680" y="460"/>
              <a:ext cx="616" cy="584"/>
              <a:chOff x="9851" y="5951"/>
              <a:chExt cx="972" cy="922"/>
            </a:xfrm>
          </p:grpSpPr>
          <p:sp>
            <p:nvSpPr>
              <p:cNvPr id="10" name="矩形 9"/>
              <p:cNvSpPr/>
              <p:nvPr/>
            </p:nvSpPr>
            <p:spPr>
              <a:xfrm>
                <a:off x="10061" y="6161"/>
                <a:ext cx="762" cy="712"/>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1" name="矩形 10"/>
              <p:cNvSpPr/>
              <p:nvPr/>
            </p:nvSpPr>
            <p:spPr>
              <a:xfrm>
                <a:off x="9851" y="5951"/>
                <a:ext cx="762" cy="7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nvGrpSpPr>
            <p:cNvPr id="12" name="组合 11"/>
            <p:cNvGrpSpPr/>
            <p:nvPr/>
          </p:nvGrpSpPr>
          <p:grpSpPr>
            <a:xfrm rot="18900000">
              <a:off x="289" y="464"/>
              <a:ext cx="616" cy="584"/>
              <a:chOff x="9851" y="5951"/>
              <a:chExt cx="972" cy="922"/>
            </a:xfrm>
          </p:grpSpPr>
          <p:sp>
            <p:nvSpPr>
              <p:cNvPr id="13" name="矩形 12"/>
              <p:cNvSpPr/>
              <p:nvPr/>
            </p:nvSpPr>
            <p:spPr>
              <a:xfrm>
                <a:off x="10061" y="6161"/>
                <a:ext cx="762" cy="712"/>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4" name="矩形 13"/>
              <p:cNvSpPr/>
              <p:nvPr/>
            </p:nvSpPr>
            <p:spPr>
              <a:xfrm>
                <a:off x="9851" y="5951"/>
                <a:ext cx="762" cy="7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sp>
        <p:nvSpPr>
          <p:cNvPr id="15" name="矩形 14"/>
          <p:cNvSpPr/>
          <p:nvPr/>
        </p:nvSpPr>
        <p:spPr>
          <a:xfrm>
            <a:off x="1044575" y="775335"/>
            <a:ext cx="10800080" cy="144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17" name="图片 16" descr="图片1"/>
          <p:cNvPicPr>
            <a:picLocks noChangeAspect="1"/>
          </p:cNvPicPr>
          <p:nvPr/>
        </p:nvPicPr>
        <p:blipFill>
          <a:blip r:embed="rId2"/>
          <a:stretch>
            <a:fillRect/>
          </a:stretch>
        </p:blipFill>
        <p:spPr>
          <a:xfrm>
            <a:off x="8112760" y="56515"/>
            <a:ext cx="2542540" cy="77152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000" advTm="10000">
        <p:cover/>
      </p:transition>
    </mc:Choice>
    <mc:Fallback>
      <p:transition spd="slow" advTm="10000">
        <p:cov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1" fill="hold" grpId="0" nodeType="after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500" fill="hold"/>
                                        <p:tgtEl>
                                          <p:spTgt spid="15"/>
                                        </p:tgtEl>
                                        <p:attrNameLst>
                                          <p:attrName>ppt_x</p:attrName>
                                        </p:attrNameLst>
                                      </p:cBhvr>
                                      <p:tavLst>
                                        <p:tav tm="0">
                                          <p:val>
                                            <p:strVal val="#ppt_x"/>
                                          </p:val>
                                        </p:tav>
                                        <p:tav tm="100000">
                                          <p:val>
                                            <p:strVal val="#ppt_x"/>
                                          </p:val>
                                        </p:tav>
                                      </p:tavLst>
                                    </p:anim>
                                    <p:anim calcmode="lin" valueType="num">
                                      <p:cBhvr additive="base">
                                        <p:cTn id="13" dur="500" fill="hold"/>
                                        <p:tgtEl>
                                          <p:spTgt spid="15"/>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22" presetClass="entr" presetSubtype="4" fill="hold" grpId="0" nodeType="afterEffect">
                                  <p:stCondLst>
                                    <p:cond delay="0"/>
                                  </p:stCondLst>
                                  <p:childTnLst>
                                    <p:set>
                                      <p:cBhvr>
                                        <p:cTn id="16" dur="1" fill="hold">
                                          <p:stCondLst>
                                            <p:cond delay="0"/>
                                          </p:stCondLst>
                                        </p:cTn>
                                        <p:tgtEl>
                                          <p:spTgt spid="41"/>
                                        </p:tgtEl>
                                        <p:attrNameLst>
                                          <p:attrName>style.visibility</p:attrName>
                                        </p:attrNameLst>
                                      </p:cBhvr>
                                      <p:to>
                                        <p:strVal val="visible"/>
                                      </p:to>
                                    </p:set>
                                    <p:animEffect transition="in" filter="wipe(down)">
                                      <p:cBhvr>
                                        <p:cTn id="17" dur="500"/>
                                        <p:tgtEl>
                                          <p:spTgt spid="41"/>
                                        </p:tgtEl>
                                      </p:cBhvr>
                                    </p:animEffect>
                                  </p:childTnLst>
                                </p:cTn>
                              </p:par>
                            </p:childTnLst>
                          </p:cTn>
                        </p:par>
                        <p:par>
                          <p:cTn id="18" fill="hold">
                            <p:stCondLst>
                              <p:cond delay="1500"/>
                            </p:stCondLst>
                            <p:childTnLst>
                              <p:par>
                                <p:cTn id="19" presetID="10" presetClass="entr" presetSubtype="0" fill="hold" nodeType="after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500"/>
                                        <p:tgtEl>
                                          <p:spTgt spid="17"/>
                                        </p:tgtEl>
                                      </p:cBhvr>
                                    </p:animEffect>
                                  </p:childTnLst>
                                </p:cTn>
                              </p:par>
                            </p:childTnLst>
                          </p:cTn>
                        </p:par>
                        <p:par>
                          <p:cTn id="22" fill="hold">
                            <p:stCondLst>
                              <p:cond delay="2000"/>
                            </p:stCondLst>
                            <p:childTnLst>
                              <p:par>
                                <p:cTn id="23" presetID="2" presetClass="entr" presetSubtype="2" fill="hold" nodeType="after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additive="base">
                                        <p:cTn id="25" dur="500" fill="hold"/>
                                        <p:tgtEl>
                                          <p:spTgt spid="2"/>
                                        </p:tgtEl>
                                        <p:attrNameLst>
                                          <p:attrName>ppt_x</p:attrName>
                                        </p:attrNameLst>
                                      </p:cBhvr>
                                      <p:tavLst>
                                        <p:tav tm="0">
                                          <p:val>
                                            <p:strVal val="1+#ppt_w/2"/>
                                          </p:val>
                                        </p:tav>
                                        <p:tav tm="100000">
                                          <p:val>
                                            <p:strVal val="#ppt_x"/>
                                          </p:val>
                                        </p:tav>
                                      </p:tavLst>
                                    </p:anim>
                                    <p:anim calcmode="lin" valueType="num">
                                      <p:cBhvr additive="base">
                                        <p:cTn id="26" dur="500" fill="hold"/>
                                        <p:tgtEl>
                                          <p:spTgt spid="2"/>
                                        </p:tgtEl>
                                        <p:attrNameLst>
                                          <p:attrName>ppt_y</p:attrName>
                                        </p:attrNameLst>
                                      </p:cBhvr>
                                      <p:tavLst>
                                        <p:tav tm="0">
                                          <p:val>
                                            <p:strVal val="#ppt_y"/>
                                          </p:val>
                                        </p:tav>
                                        <p:tav tm="100000">
                                          <p:val>
                                            <p:strVal val="#ppt_y"/>
                                          </p:val>
                                        </p:tav>
                                      </p:tavLst>
                                    </p:anim>
                                  </p:childTnLst>
                                </p:cTn>
                              </p:par>
                            </p:childTnLst>
                          </p:cTn>
                        </p:par>
                        <p:par>
                          <p:cTn id="27" fill="hold">
                            <p:stCondLst>
                              <p:cond delay="2500"/>
                            </p:stCondLst>
                            <p:childTnLst>
                              <p:par>
                                <p:cTn id="28" presetID="10" presetClass="entr" presetSubtype="0" fill="hold" grpId="0" nodeType="after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fade">
                                      <p:cBhvr>
                                        <p:cTn id="3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15" grpId="0" bldLvl="0" animBg="1"/>
      <p:bldP spid="4"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文本框 40"/>
          <p:cNvSpPr txBox="1"/>
          <p:nvPr/>
        </p:nvSpPr>
        <p:spPr>
          <a:xfrm>
            <a:off x="1170940" y="290830"/>
            <a:ext cx="7327265" cy="460375"/>
          </a:xfrm>
          <a:prstGeom prst="rect">
            <a:avLst/>
          </a:prstGeom>
          <a:noFill/>
        </p:spPr>
        <p:txBody>
          <a:bodyPr wrap="square" rtlCol="0">
            <a:spAutoFit/>
          </a:bodyPr>
          <a:p>
            <a:pPr>
              <a:defRPr/>
            </a:pPr>
            <a:r>
              <a:rPr lang="zh-CN" altLang="en-US" sz="2400" b="1" kern="0" dirty="0">
                <a:solidFill>
                  <a:srgbClr val="C00000"/>
                </a:solidFill>
                <a:latin typeface="微软雅黑" panose="020B0503020204020204" charset="-122"/>
                <a:ea typeface="微软雅黑" panose="020B0503020204020204" charset="-122"/>
                <a:cs typeface="微软雅黑" panose="020B0503020204020204" charset="-122"/>
                <a:sym typeface="+mn-ea"/>
              </a:rPr>
              <a:t>润滑管理的革新为客户创造的生产价值</a:t>
            </a:r>
            <a:endParaRPr lang="zh-CN" altLang="en-US" sz="2400" b="1" kern="0" dirty="0">
              <a:solidFill>
                <a:srgbClr val="C00000"/>
              </a:solidFill>
              <a:latin typeface="微软雅黑" panose="020B0503020204020204" charset="-122"/>
              <a:ea typeface="微软雅黑" panose="020B0503020204020204" charset="-122"/>
              <a:cs typeface="微软雅黑" panose="020B0503020204020204" charset="-122"/>
              <a:sym typeface="+mn-ea"/>
            </a:endParaRPr>
          </a:p>
        </p:txBody>
      </p:sp>
      <p:sp>
        <p:nvSpPr>
          <p:cNvPr id="4" name="文本占位符 6146"/>
          <p:cNvSpPr>
            <a:spLocks noGrp="1"/>
          </p:cNvSpPr>
          <p:nvPr/>
        </p:nvSpPr>
        <p:spPr>
          <a:xfrm>
            <a:off x="1019810" y="941705"/>
            <a:ext cx="9384665" cy="5308600"/>
          </a:xfrm>
          <a:prstGeom prst="rect">
            <a:avLst/>
          </a:prstGeom>
        </p:spPr>
        <p:txBody>
          <a:bodyPr vert="horz" lIns="91440" tIns="45720" rIns="91440" bIns="45720" rtlCol="0" anchor="t">
            <a:noAutofit/>
          </a:bodyPr>
          <a:lstStyle>
            <a:lvl1pPr marL="228600" indent="-228600" algn="l" defTabSz="915035"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5035"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5035"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565" indent="-228600" algn="l" defTabSz="91503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503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5235" indent="-228600" algn="l" defTabSz="91503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503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635" indent="-228600" algn="l" defTabSz="91503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835" indent="-228600" algn="l" defTabSz="91503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00000"/>
              </a:lnSpc>
              <a:buNone/>
            </a:pPr>
            <a:r>
              <a:rPr lang="zh-CN" altLang="en-US" sz="1600" b="1">
                <a:solidFill>
                  <a:srgbClr val="C00000"/>
                </a:solidFill>
                <a:latin typeface="微软雅黑" panose="020B0503020204020204" charset="-122"/>
                <a:ea typeface="微软雅黑" panose="020B0503020204020204" charset="-122"/>
                <a:cs typeface="微软雅黑" panose="020B0503020204020204" charset="-122"/>
              </a:rPr>
              <a:t>润滑管理所带来的效益分为直接效益和间接效益。</a:t>
            </a:r>
            <a:endParaRPr lang="zh-CN" altLang="en-US" sz="1600" b="1">
              <a:latin typeface="微软雅黑" panose="020B0503020204020204" charset="-122"/>
              <a:ea typeface="微软雅黑" panose="020B0503020204020204" charset="-122"/>
              <a:cs typeface="微软雅黑" panose="020B0503020204020204" charset="-122"/>
            </a:endParaRPr>
          </a:p>
          <a:p>
            <a:pPr marL="0" indent="0" algn="just">
              <a:lnSpc>
                <a:spcPct val="100000"/>
              </a:lnSpc>
              <a:buNone/>
            </a:pPr>
            <a:r>
              <a:rPr lang="zh-CN" altLang="en-US" sz="1600" b="1">
                <a:latin typeface="微软雅黑" panose="020B0503020204020204" charset="-122"/>
                <a:ea typeface="微软雅黑" panose="020B0503020204020204" charset="-122"/>
                <a:cs typeface="微软雅黑" panose="020B0503020204020204" charset="-122"/>
              </a:rPr>
              <a:t>第二节间接效益	</a:t>
            </a:r>
            <a:endParaRPr lang="zh-CN" altLang="en-US" sz="1600" b="1">
              <a:latin typeface="微软雅黑" panose="020B0503020204020204" charset="-122"/>
              <a:ea typeface="微软雅黑" panose="020B0503020204020204" charset="-122"/>
              <a:cs typeface="微软雅黑" panose="020B0503020204020204" charset="-122"/>
            </a:endParaRPr>
          </a:p>
          <a:p>
            <a:pPr marL="0" indent="0" algn="just">
              <a:lnSpc>
                <a:spcPct val="100000"/>
              </a:lnSpc>
              <a:buNone/>
            </a:pPr>
            <a:r>
              <a:rPr lang="zh-CN" altLang="en-US" sz="1600">
                <a:latin typeface="微软雅黑" panose="020B0503020204020204" charset="-122"/>
                <a:ea typeface="微软雅黑" panose="020B0503020204020204" charset="-122"/>
                <a:cs typeface="微软雅黑" panose="020B0503020204020204" charset="-122"/>
              </a:rPr>
              <a:t>1、OEE的提高   时间开动率、性能开动率、合格品率的提高是每一个生产制造企业的追求，设备故障率直接影响着OEE的提高，设备故障多数属于机械故障，机械故障根源多数又源自润滑不良，润滑管理直接影响着OEE的提高。</a:t>
            </a:r>
            <a:endParaRPr lang="zh-CN" altLang="en-US" sz="1600">
              <a:latin typeface="微软雅黑" panose="020B0503020204020204" charset="-122"/>
              <a:ea typeface="微软雅黑" panose="020B0503020204020204" charset="-122"/>
              <a:cs typeface="微软雅黑" panose="020B0503020204020204" charset="-122"/>
            </a:endParaRPr>
          </a:p>
          <a:p>
            <a:pPr marL="0" indent="0" algn="just">
              <a:lnSpc>
                <a:spcPct val="100000"/>
              </a:lnSpc>
              <a:buNone/>
            </a:pPr>
            <a:r>
              <a:rPr lang="zh-CN" altLang="en-US" sz="1600">
                <a:latin typeface="微软雅黑" panose="020B0503020204020204" charset="-122"/>
                <a:ea typeface="微软雅黑" panose="020B0503020204020204" charset="-122"/>
                <a:cs typeface="微软雅黑" panose="020B0503020204020204" charset="-122"/>
              </a:rPr>
              <a:t>2、故障的快速诊断   润滑管理的革新中设备润滑管理软件对每个润滑部位的润滑状态进行监控并诊断，润滑管理通过智能诊断能够很快的查找到故障原因，极大的提高了作业效率。</a:t>
            </a:r>
            <a:endParaRPr lang="zh-CN" altLang="en-US" sz="1600">
              <a:latin typeface="微软雅黑" panose="020B0503020204020204" charset="-122"/>
              <a:ea typeface="微软雅黑" panose="020B0503020204020204" charset="-122"/>
              <a:cs typeface="微软雅黑" panose="020B0503020204020204" charset="-122"/>
            </a:endParaRPr>
          </a:p>
          <a:p>
            <a:pPr marL="0" indent="0" algn="just">
              <a:lnSpc>
                <a:spcPct val="100000"/>
              </a:lnSpc>
              <a:buNone/>
            </a:pPr>
            <a:r>
              <a:rPr lang="zh-CN" altLang="en-US" sz="1600">
                <a:latin typeface="微软雅黑" panose="020B0503020204020204" charset="-122"/>
                <a:ea typeface="微软雅黑" panose="020B0503020204020204" charset="-122"/>
                <a:cs typeface="微软雅黑" panose="020B0503020204020204" charset="-122"/>
              </a:rPr>
              <a:t>3、污染排放的降低    溢出设备的油脂造成工作环境的恶化，进入排放水系对工业污水COD、BOD指标影响很大，处理起来成本也增高；溢出的油脂还会对产品的表面质量造成影响；润滑管理的革新对每一个润滑点供油制度的控制，可直接精益控制油脂溢出的量。</a:t>
            </a:r>
            <a:endParaRPr lang="zh-CN" altLang="en-US" sz="1600">
              <a:latin typeface="微软雅黑" panose="020B0503020204020204" charset="-122"/>
              <a:ea typeface="微软雅黑" panose="020B0503020204020204" charset="-122"/>
              <a:cs typeface="微软雅黑" panose="020B0503020204020204" charset="-122"/>
            </a:endParaRPr>
          </a:p>
          <a:p>
            <a:pPr marL="0" indent="0" algn="just">
              <a:lnSpc>
                <a:spcPct val="100000"/>
              </a:lnSpc>
              <a:buNone/>
            </a:pPr>
            <a:r>
              <a:rPr lang="zh-CN" altLang="en-US" sz="1600">
                <a:latin typeface="微软雅黑" panose="020B0503020204020204" charset="-122"/>
                <a:ea typeface="微软雅黑" panose="020B0503020204020204" charset="-122"/>
                <a:cs typeface="微软雅黑" panose="020B0503020204020204" charset="-122"/>
              </a:rPr>
              <a:t>4、设备的巡检安全    设备润滑状况监测在以往的巡检过程中多数通过肉眼观看，每次都要亲临现场，无疑增加设备巡检人员的安全隐患，比如高炉气密、高线润滑等，润滑管理的革新可以通过润滑管理软件人机交互界面看到每一个润滑点的供油状况，设备管理员在中控室就能监控所有润滑部位，减少设备巡检带来的安全隐患。</a:t>
            </a:r>
            <a:endParaRPr lang="zh-CN" altLang="en-US" sz="1600">
              <a:latin typeface="微软雅黑" panose="020B0503020204020204" charset="-122"/>
              <a:ea typeface="微软雅黑" panose="020B0503020204020204" charset="-122"/>
              <a:cs typeface="微软雅黑" panose="020B0503020204020204" charset="-122"/>
            </a:endParaRPr>
          </a:p>
          <a:p>
            <a:pPr marL="0" indent="0" algn="just">
              <a:lnSpc>
                <a:spcPct val="100000"/>
              </a:lnSpc>
              <a:buNone/>
            </a:pPr>
            <a:r>
              <a:rPr lang="zh-CN" altLang="en-US" sz="1600">
                <a:latin typeface="微软雅黑" panose="020B0503020204020204" charset="-122"/>
                <a:ea typeface="微软雅黑" panose="020B0503020204020204" charset="-122"/>
                <a:cs typeface="微软雅黑" panose="020B0503020204020204" charset="-122"/>
              </a:rPr>
              <a:t>5、产品质量的提高    在钢铁企业，最终产品板材、型材等产品的质量控制里油脂泄漏在产品上对产品的质量有着极大的影响，所以控制每一个点合适的供油量对产品质量也有着不可或缺的意义。</a:t>
            </a:r>
            <a:endParaRPr lang="zh-CN" altLang="en-US" sz="1600">
              <a:latin typeface="微软雅黑" panose="020B0503020204020204" charset="-122"/>
              <a:ea typeface="微软雅黑" panose="020B0503020204020204" charset="-122"/>
              <a:cs typeface="微软雅黑" panose="020B0503020204020204" charset="-122"/>
            </a:endParaRPr>
          </a:p>
          <a:p>
            <a:pPr marL="0" indent="0" algn="just">
              <a:lnSpc>
                <a:spcPct val="100000"/>
              </a:lnSpc>
              <a:buNone/>
            </a:pPr>
            <a:r>
              <a:rPr lang="zh-CN" altLang="en-US" sz="1600">
                <a:latin typeface="微软雅黑" panose="020B0503020204020204" charset="-122"/>
                <a:ea typeface="微软雅黑" panose="020B0503020204020204" charset="-122"/>
                <a:cs typeface="微软雅黑" panose="020B0503020204020204" charset="-122"/>
              </a:rPr>
              <a:t>当然，润滑为客户创造的生产价值不只是这些，我们正在通过不断的挖潜润滑全面管理，最终通过润滑管理达到客户生产效益最大化！</a:t>
            </a:r>
            <a:endParaRPr lang="zh-CN" altLang="en-US" sz="1600">
              <a:latin typeface="微软雅黑" panose="020B0503020204020204" charset="-122"/>
              <a:ea typeface="微软雅黑" panose="020B0503020204020204" charset="-122"/>
              <a:cs typeface="微软雅黑" panose="020B0503020204020204" charset="-122"/>
            </a:endParaRPr>
          </a:p>
        </p:txBody>
      </p:sp>
      <p:pic>
        <p:nvPicPr>
          <p:cNvPr id="2" name="图片 1" descr="LOGO"/>
          <p:cNvPicPr>
            <a:picLocks noChangeAspect="1"/>
          </p:cNvPicPr>
          <p:nvPr/>
        </p:nvPicPr>
        <p:blipFill>
          <a:blip r:embed="rId1"/>
          <a:stretch>
            <a:fillRect/>
          </a:stretch>
        </p:blipFill>
        <p:spPr>
          <a:xfrm>
            <a:off x="10594975" y="97155"/>
            <a:ext cx="1134110" cy="586105"/>
          </a:xfrm>
          <a:prstGeom prst="rect">
            <a:avLst/>
          </a:prstGeom>
        </p:spPr>
      </p:pic>
      <p:grpSp>
        <p:nvGrpSpPr>
          <p:cNvPr id="5" name="组合 4"/>
          <p:cNvGrpSpPr/>
          <p:nvPr/>
        </p:nvGrpSpPr>
        <p:grpSpPr>
          <a:xfrm>
            <a:off x="280670" y="377190"/>
            <a:ext cx="681990" cy="288925"/>
            <a:chOff x="289" y="460"/>
            <a:chExt cx="1389" cy="588"/>
          </a:xfrm>
        </p:grpSpPr>
        <p:grpSp>
          <p:nvGrpSpPr>
            <p:cNvPr id="6" name="组合 5"/>
            <p:cNvGrpSpPr/>
            <p:nvPr/>
          </p:nvGrpSpPr>
          <p:grpSpPr>
            <a:xfrm rot="18900000">
              <a:off x="1062" y="460"/>
              <a:ext cx="616" cy="584"/>
              <a:chOff x="9851" y="5951"/>
              <a:chExt cx="972" cy="922"/>
            </a:xfrm>
          </p:grpSpPr>
          <p:sp>
            <p:nvSpPr>
              <p:cNvPr id="7" name="矩形 6"/>
              <p:cNvSpPr/>
              <p:nvPr/>
            </p:nvSpPr>
            <p:spPr>
              <a:xfrm>
                <a:off x="10061" y="6161"/>
                <a:ext cx="762" cy="712"/>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8" name="矩形 7"/>
              <p:cNvSpPr/>
              <p:nvPr/>
            </p:nvSpPr>
            <p:spPr>
              <a:xfrm>
                <a:off x="9851" y="5951"/>
                <a:ext cx="762" cy="7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nvGrpSpPr>
            <p:cNvPr id="9" name="组合 8"/>
            <p:cNvGrpSpPr/>
            <p:nvPr/>
          </p:nvGrpSpPr>
          <p:grpSpPr>
            <a:xfrm rot="18900000">
              <a:off x="680" y="460"/>
              <a:ext cx="616" cy="584"/>
              <a:chOff x="9851" y="5951"/>
              <a:chExt cx="972" cy="922"/>
            </a:xfrm>
          </p:grpSpPr>
          <p:sp>
            <p:nvSpPr>
              <p:cNvPr id="10" name="矩形 9"/>
              <p:cNvSpPr/>
              <p:nvPr/>
            </p:nvSpPr>
            <p:spPr>
              <a:xfrm>
                <a:off x="10061" y="6161"/>
                <a:ext cx="762" cy="712"/>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1" name="矩形 10"/>
              <p:cNvSpPr/>
              <p:nvPr/>
            </p:nvSpPr>
            <p:spPr>
              <a:xfrm>
                <a:off x="9851" y="5951"/>
                <a:ext cx="762" cy="7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nvGrpSpPr>
            <p:cNvPr id="12" name="组合 11"/>
            <p:cNvGrpSpPr/>
            <p:nvPr/>
          </p:nvGrpSpPr>
          <p:grpSpPr>
            <a:xfrm rot="18900000">
              <a:off x="289" y="464"/>
              <a:ext cx="616" cy="584"/>
              <a:chOff x="9851" y="5951"/>
              <a:chExt cx="972" cy="922"/>
            </a:xfrm>
          </p:grpSpPr>
          <p:sp>
            <p:nvSpPr>
              <p:cNvPr id="13" name="矩形 12"/>
              <p:cNvSpPr/>
              <p:nvPr/>
            </p:nvSpPr>
            <p:spPr>
              <a:xfrm>
                <a:off x="10061" y="6161"/>
                <a:ext cx="762" cy="712"/>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4" name="矩形 13"/>
              <p:cNvSpPr/>
              <p:nvPr/>
            </p:nvSpPr>
            <p:spPr>
              <a:xfrm>
                <a:off x="9851" y="5951"/>
                <a:ext cx="762" cy="7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sp>
        <p:nvSpPr>
          <p:cNvPr id="15" name="矩形 14"/>
          <p:cNvSpPr/>
          <p:nvPr/>
        </p:nvSpPr>
        <p:spPr>
          <a:xfrm>
            <a:off x="1044575" y="775335"/>
            <a:ext cx="10800080" cy="144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17" name="图片 16" descr="图片1"/>
          <p:cNvPicPr>
            <a:picLocks noChangeAspect="1"/>
          </p:cNvPicPr>
          <p:nvPr/>
        </p:nvPicPr>
        <p:blipFill>
          <a:blip r:embed="rId2"/>
          <a:stretch>
            <a:fillRect/>
          </a:stretch>
        </p:blipFill>
        <p:spPr>
          <a:xfrm>
            <a:off x="8112760" y="56515"/>
            <a:ext cx="2542540" cy="77152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000" advTm="10000">
        <p:cover/>
      </p:transition>
    </mc:Choice>
    <mc:Fallback>
      <p:transition spd="slow" advTm="10000">
        <p:cov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1" fill="hold" grpId="0" nodeType="after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500" fill="hold"/>
                                        <p:tgtEl>
                                          <p:spTgt spid="15"/>
                                        </p:tgtEl>
                                        <p:attrNameLst>
                                          <p:attrName>ppt_x</p:attrName>
                                        </p:attrNameLst>
                                      </p:cBhvr>
                                      <p:tavLst>
                                        <p:tav tm="0">
                                          <p:val>
                                            <p:strVal val="#ppt_x"/>
                                          </p:val>
                                        </p:tav>
                                        <p:tav tm="100000">
                                          <p:val>
                                            <p:strVal val="#ppt_x"/>
                                          </p:val>
                                        </p:tav>
                                      </p:tavLst>
                                    </p:anim>
                                    <p:anim calcmode="lin" valueType="num">
                                      <p:cBhvr additive="base">
                                        <p:cTn id="13" dur="500" fill="hold"/>
                                        <p:tgtEl>
                                          <p:spTgt spid="15"/>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22" presetClass="entr" presetSubtype="4" fill="hold" grpId="0" nodeType="afterEffect">
                                  <p:stCondLst>
                                    <p:cond delay="0"/>
                                  </p:stCondLst>
                                  <p:childTnLst>
                                    <p:set>
                                      <p:cBhvr>
                                        <p:cTn id="16" dur="1" fill="hold">
                                          <p:stCondLst>
                                            <p:cond delay="0"/>
                                          </p:stCondLst>
                                        </p:cTn>
                                        <p:tgtEl>
                                          <p:spTgt spid="41"/>
                                        </p:tgtEl>
                                        <p:attrNameLst>
                                          <p:attrName>style.visibility</p:attrName>
                                        </p:attrNameLst>
                                      </p:cBhvr>
                                      <p:to>
                                        <p:strVal val="visible"/>
                                      </p:to>
                                    </p:set>
                                    <p:animEffect transition="in" filter="wipe(down)">
                                      <p:cBhvr>
                                        <p:cTn id="17" dur="500"/>
                                        <p:tgtEl>
                                          <p:spTgt spid="41"/>
                                        </p:tgtEl>
                                      </p:cBhvr>
                                    </p:animEffect>
                                  </p:childTnLst>
                                </p:cTn>
                              </p:par>
                            </p:childTnLst>
                          </p:cTn>
                        </p:par>
                        <p:par>
                          <p:cTn id="18" fill="hold">
                            <p:stCondLst>
                              <p:cond delay="1500"/>
                            </p:stCondLst>
                            <p:childTnLst>
                              <p:par>
                                <p:cTn id="19" presetID="10" presetClass="entr" presetSubtype="0" fill="hold" nodeType="after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500"/>
                                        <p:tgtEl>
                                          <p:spTgt spid="17"/>
                                        </p:tgtEl>
                                      </p:cBhvr>
                                    </p:animEffect>
                                  </p:childTnLst>
                                </p:cTn>
                              </p:par>
                            </p:childTnLst>
                          </p:cTn>
                        </p:par>
                        <p:par>
                          <p:cTn id="22" fill="hold">
                            <p:stCondLst>
                              <p:cond delay="2000"/>
                            </p:stCondLst>
                            <p:childTnLst>
                              <p:par>
                                <p:cTn id="23" presetID="2" presetClass="entr" presetSubtype="2" fill="hold" nodeType="after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additive="base">
                                        <p:cTn id="25" dur="500" fill="hold"/>
                                        <p:tgtEl>
                                          <p:spTgt spid="2"/>
                                        </p:tgtEl>
                                        <p:attrNameLst>
                                          <p:attrName>ppt_x</p:attrName>
                                        </p:attrNameLst>
                                      </p:cBhvr>
                                      <p:tavLst>
                                        <p:tav tm="0">
                                          <p:val>
                                            <p:strVal val="1+#ppt_w/2"/>
                                          </p:val>
                                        </p:tav>
                                        <p:tav tm="100000">
                                          <p:val>
                                            <p:strVal val="#ppt_x"/>
                                          </p:val>
                                        </p:tav>
                                      </p:tavLst>
                                    </p:anim>
                                    <p:anim calcmode="lin" valueType="num">
                                      <p:cBhvr additive="base">
                                        <p:cTn id="26" dur="500" fill="hold"/>
                                        <p:tgtEl>
                                          <p:spTgt spid="2"/>
                                        </p:tgtEl>
                                        <p:attrNameLst>
                                          <p:attrName>ppt_y</p:attrName>
                                        </p:attrNameLst>
                                      </p:cBhvr>
                                      <p:tavLst>
                                        <p:tav tm="0">
                                          <p:val>
                                            <p:strVal val="#ppt_y"/>
                                          </p:val>
                                        </p:tav>
                                        <p:tav tm="100000">
                                          <p:val>
                                            <p:strVal val="#ppt_y"/>
                                          </p:val>
                                        </p:tav>
                                      </p:tavLst>
                                    </p:anim>
                                  </p:childTnLst>
                                </p:cTn>
                              </p:par>
                            </p:childTnLst>
                          </p:cTn>
                        </p:par>
                        <p:par>
                          <p:cTn id="27" fill="hold">
                            <p:stCondLst>
                              <p:cond delay="2500"/>
                            </p:stCondLst>
                            <p:childTnLst>
                              <p:par>
                                <p:cTn id="28" presetID="10" presetClass="entr" presetSubtype="0" fill="hold" grpId="0" nodeType="after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fade">
                                      <p:cBhvr>
                                        <p:cTn id="3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15" grpId="0" bldLvl="0" animBg="1"/>
      <p:bldP spid="4"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0"/>
            <a:ext cx="12192000" cy="6858000"/>
          </a:xfrm>
          <a:prstGeom prst="rect">
            <a:avLst/>
          </a:prstGeom>
          <a:solidFill>
            <a:srgbClr val="DF00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方正黑体简体" panose="02010601030101010101" pitchFamily="2" charset="-122"/>
              <a:ea typeface="方正黑体简体" panose="02010601030101010101" pitchFamily="2" charset="-122"/>
            </a:endParaRPr>
          </a:p>
        </p:txBody>
      </p:sp>
      <p:pic>
        <p:nvPicPr>
          <p:cNvPr id="6" name="Picture 2" descr="C:\Users\Administrator\Desktop\图片1.png图片1"/>
          <p:cNvPicPr>
            <a:picLocks noChangeAspect="1"/>
          </p:cNvPicPr>
          <p:nvPr/>
        </p:nvPicPr>
        <p:blipFill>
          <a:blip r:embed="rId1"/>
          <a:srcRect/>
          <a:stretch>
            <a:fillRect/>
          </a:stretch>
        </p:blipFill>
        <p:spPr>
          <a:xfrm>
            <a:off x="-49" y="1591310"/>
            <a:ext cx="7352714" cy="3675380"/>
          </a:xfrm>
          <a:prstGeom prst="rect">
            <a:avLst/>
          </a:prstGeom>
        </p:spPr>
      </p:pic>
      <p:grpSp>
        <p:nvGrpSpPr>
          <p:cNvPr id="3" name="组合 2"/>
          <p:cNvGrpSpPr/>
          <p:nvPr/>
        </p:nvGrpSpPr>
        <p:grpSpPr>
          <a:xfrm>
            <a:off x="8204248" y="1847215"/>
            <a:ext cx="3345132" cy="645160"/>
            <a:chOff x="12590" y="2909"/>
            <a:chExt cx="5268" cy="1016"/>
          </a:xfrm>
        </p:grpSpPr>
        <p:cxnSp>
          <p:nvCxnSpPr>
            <p:cNvPr id="8" name="直接连接符 7"/>
            <p:cNvCxnSpPr/>
            <p:nvPr/>
          </p:nvCxnSpPr>
          <p:spPr>
            <a:xfrm flipH="1">
              <a:off x="12590" y="3084"/>
              <a:ext cx="288" cy="66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文本框 12"/>
            <p:cNvSpPr txBox="1"/>
            <p:nvPr/>
          </p:nvSpPr>
          <p:spPr>
            <a:xfrm>
              <a:off x="13206" y="2909"/>
              <a:ext cx="4652" cy="1016"/>
            </a:xfrm>
            <a:prstGeom prst="rect">
              <a:avLst/>
            </a:prstGeom>
            <a:noFill/>
          </p:spPr>
          <p:txBody>
            <a:bodyPr wrap="square" rtlCol="0">
              <a:spAutoFit/>
            </a:bodyPr>
            <a:lstStyle/>
            <a:p>
              <a:r>
                <a:rPr lang="en-US" altLang="zh-CN" sz="3600" dirty="0">
                  <a:solidFill>
                    <a:schemeClr val="bg1"/>
                  </a:solidFill>
                  <a:latin typeface="方正黑体简体" panose="02010601030101010101" pitchFamily="2" charset="-122"/>
                  <a:ea typeface="方正黑体简体" panose="02010601030101010101" pitchFamily="2" charset="-122"/>
                </a:rPr>
                <a:t>PART 05</a:t>
              </a:r>
              <a:endParaRPr lang="zh-CN" altLang="en-US" sz="3600" dirty="0">
                <a:solidFill>
                  <a:schemeClr val="bg1"/>
                </a:solidFill>
                <a:latin typeface="方正黑体简体" panose="02010601030101010101" pitchFamily="2" charset="-122"/>
                <a:ea typeface="方正黑体简体" panose="02010601030101010101" pitchFamily="2" charset="-122"/>
              </a:endParaRPr>
            </a:p>
          </p:txBody>
        </p:sp>
        <p:cxnSp>
          <p:nvCxnSpPr>
            <p:cNvPr id="14" name="直接连接符 13"/>
            <p:cNvCxnSpPr/>
            <p:nvPr/>
          </p:nvCxnSpPr>
          <p:spPr>
            <a:xfrm flipH="1">
              <a:off x="16269" y="3084"/>
              <a:ext cx="288" cy="66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7" name="文本框 16"/>
          <p:cNvSpPr txBox="1"/>
          <p:nvPr/>
        </p:nvSpPr>
        <p:spPr>
          <a:xfrm>
            <a:off x="7548880" y="2680970"/>
            <a:ext cx="3848100" cy="922020"/>
          </a:xfrm>
          <a:prstGeom prst="rect">
            <a:avLst/>
          </a:prstGeom>
          <a:noFill/>
        </p:spPr>
        <p:txBody>
          <a:bodyPr wrap="square" rtlCol="0">
            <a:spAutoFit/>
          </a:bodyPr>
          <a:lstStyle/>
          <a:p>
            <a:pPr algn="ctr">
              <a:buNone/>
            </a:pPr>
            <a:r>
              <a:rPr lang="zh-CN" altLang="en-US" sz="5400" b="1" kern="0" dirty="0">
                <a:solidFill>
                  <a:schemeClr val="bg1"/>
                </a:solidFill>
                <a:latin typeface="微软雅黑" panose="020B0503020204020204" charset="-122"/>
                <a:ea typeface="微软雅黑" panose="020B0503020204020204" charset="-122"/>
                <a:cs typeface="微软雅黑" panose="020B0503020204020204" charset="-122"/>
                <a:sym typeface="+mn-ea"/>
              </a:rPr>
              <a:t>行业贡献</a:t>
            </a:r>
            <a:endParaRPr lang="zh-CN" altLang="en-US" sz="5400" b="1" kern="0" dirty="0">
              <a:solidFill>
                <a:schemeClr val="bg1"/>
              </a:solidFill>
              <a:latin typeface="微软雅黑" panose="020B0503020204020204" charset="-122"/>
              <a:ea typeface="微软雅黑" panose="020B0503020204020204" charset="-122"/>
              <a:cs typeface="微软雅黑" panose="020B0503020204020204" charset="-122"/>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1000" advTm="10000">
        <p:cover/>
      </p:transition>
    </mc:Choice>
    <mc:Fallback>
      <p:transition spd="slow" advTm="10000">
        <p:cov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4"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par>
                          <p:cTn id="15" fill="hold">
                            <p:stCondLst>
                              <p:cond delay="1500"/>
                            </p:stCondLst>
                            <p:childTnLst>
                              <p:par>
                                <p:cTn id="16" presetID="22" presetClass="entr" presetSubtype="4" fill="hold" grpId="0" nodeType="after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wipe(down)">
                                      <p:cBhvr>
                                        <p:cTn id="1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文本框 40"/>
          <p:cNvSpPr txBox="1"/>
          <p:nvPr/>
        </p:nvSpPr>
        <p:spPr>
          <a:xfrm>
            <a:off x="1170940" y="290830"/>
            <a:ext cx="7327265" cy="460375"/>
          </a:xfrm>
          <a:prstGeom prst="rect">
            <a:avLst/>
          </a:prstGeom>
          <a:noFill/>
        </p:spPr>
        <p:txBody>
          <a:bodyPr wrap="square" rtlCol="0">
            <a:spAutoFit/>
          </a:bodyPr>
          <a:p>
            <a:pPr>
              <a:defRPr/>
            </a:pPr>
            <a:r>
              <a:rPr lang="zh-CN" altLang="en-US" sz="2400" b="1" kern="0" dirty="0">
                <a:solidFill>
                  <a:srgbClr val="C00000"/>
                </a:solidFill>
                <a:latin typeface="微软雅黑" panose="020B0503020204020204" charset="-122"/>
                <a:ea typeface="微软雅黑" panose="020B0503020204020204" charset="-122"/>
                <a:cs typeface="微软雅黑" panose="020B0503020204020204" charset="-122"/>
                <a:sym typeface="+mn-ea"/>
              </a:rPr>
              <a:t>行业贡献</a:t>
            </a:r>
            <a:endParaRPr lang="zh-CN" altLang="en-US" sz="2400" b="1" kern="0" dirty="0">
              <a:solidFill>
                <a:srgbClr val="C00000"/>
              </a:solidFill>
              <a:latin typeface="微软雅黑" panose="020B0503020204020204" charset="-122"/>
              <a:ea typeface="微软雅黑" panose="020B0503020204020204" charset="-122"/>
              <a:cs typeface="微软雅黑" panose="020B0503020204020204" charset="-122"/>
              <a:sym typeface="+mn-ea"/>
            </a:endParaRPr>
          </a:p>
        </p:txBody>
      </p:sp>
      <p:pic>
        <p:nvPicPr>
          <p:cNvPr id="4" name="图片 3" descr="LOGO"/>
          <p:cNvPicPr>
            <a:picLocks noChangeAspect="1"/>
          </p:cNvPicPr>
          <p:nvPr/>
        </p:nvPicPr>
        <p:blipFill>
          <a:blip r:embed="rId1"/>
          <a:stretch>
            <a:fillRect/>
          </a:stretch>
        </p:blipFill>
        <p:spPr>
          <a:xfrm>
            <a:off x="10575290" y="99060"/>
            <a:ext cx="1134110" cy="586105"/>
          </a:xfrm>
          <a:prstGeom prst="rect">
            <a:avLst/>
          </a:prstGeom>
        </p:spPr>
      </p:pic>
      <p:grpSp>
        <p:nvGrpSpPr>
          <p:cNvPr id="5" name="组合 4"/>
          <p:cNvGrpSpPr/>
          <p:nvPr/>
        </p:nvGrpSpPr>
        <p:grpSpPr>
          <a:xfrm>
            <a:off x="280670" y="377190"/>
            <a:ext cx="681990" cy="288925"/>
            <a:chOff x="289" y="460"/>
            <a:chExt cx="1389" cy="588"/>
          </a:xfrm>
        </p:grpSpPr>
        <p:grpSp>
          <p:nvGrpSpPr>
            <p:cNvPr id="6" name="组合 5"/>
            <p:cNvGrpSpPr/>
            <p:nvPr/>
          </p:nvGrpSpPr>
          <p:grpSpPr>
            <a:xfrm rot="18900000">
              <a:off x="1062" y="460"/>
              <a:ext cx="616" cy="584"/>
              <a:chOff x="9851" y="5951"/>
              <a:chExt cx="972" cy="922"/>
            </a:xfrm>
          </p:grpSpPr>
          <p:sp>
            <p:nvSpPr>
              <p:cNvPr id="7" name="矩形 6"/>
              <p:cNvSpPr/>
              <p:nvPr/>
            </p:nvSpPr>
            <p:spPr>
              <a:xfrm>
                <a:off x="10061" y="6161"/>
                <a:ext cx="762" cy="712"/>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8" name="矩形 7"/>
              <p:cNvSpPr/>
              <p:nvPr/>
            </p:nvSpPr>
            <p:spPr>
              <a:xfrm>
                <a:off x="9851" y="5951"/>
                <a:ext cx="762" cy="7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nvGrpSpPr>
            <p:cNvPr id="9" name="组合 8"/>
            <p:cNvGrpSpPr/>
            <p:nvPr/>
          </p:nvGrpSpPr>
          <p:grpSpPr>
            <a:xfrm rot="18900000">
              <a:off x="680" y="460"/>
              <a:ext cx="616" cy="584"/>
              <a:chOff x="9851" y="5951"/>
              <a:chExt cx="972" cy="922"/>
            </a:xfrm>
          </p:grpSpPr>
          <p:sp>
            <p:nvSpPr>
              <p:cNvPr id="10" name="矩形 9"/>
              <p:cNvSpPr/>
              <p:nvPr/>
            </p:nvSpPr>
            <p:spPr>
              <a:xfrm>
                <a:off x="10061" y="6161"/>
                <a:ext cx="762" cy="712"/>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1" name="矩形 10"/>
              <p:cNvSpPr/>
              <p:nvPr/>
            </p:nvSpPr>
            <p:spPr>
              <a:xfrm>
                <a:off x="9851" y="5951"/>
                <a:ext cx="762" cy="7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nvGrpSpPr>
            <p:cNvPr id="12" name="组合 11"/>
            <p:cNvGrpSpPr/>
            <p:nvPr/>
          </p:nvGrpSpPr>
          <p:grpSpPr>
            <a:xfrm rot="18900000">
              <a:off x="289" y="464"/>
              <a:ext cx="616" cy="584"/>
              <a:chOff x="9851" y="5951"/>
              <a:chExt cx="972" cy="922"/>
            </a:xfrm>
          </p:grpSpPr>
          <p:sp>
            <p:nvSpPr>
              <p:cNvPr id="13" name="矩形 12"/>
              <p:cNvSpPr/>
              <p:nvPr/>
            </p:nvSpPr>
            <p:spPr>
              <a:xfrm>
                <a:off x="10061" y="6161"/>
                <a:ext cx="762" cy="712"/>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4" name="矩形 13"/>
              <p:cNvSpPr/>
              <p:nvPr/>
            </p:nvSpPr>
            <p:spPr>
              <a:xfrm>
                <a:off x="9851" y="5951"/>
                <a:ext cx="762" cy="7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sp>
        <p:nvSpPr>
          <p:cNvPr id="15" name="矩形 14"/>
          <p:cNvSpPr/>
          <p:nvPr/>
        </p:nvSpPr>
        <p:spPr>
          <a:xfrm>
            <a:off x="1044575" y="775335"/>
            <a:ext cx="10800080" cy="144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17" name="图片 16" descr="图片1"/>
          <p:cNvPicPr>
            <a:picLocks noChangeAspect="1"/>
          </p:cNvPicPr>
          <p:nvPr/>
        </p:nvPicPr>
        <p:blipFill>
          <a:blip r:embed="rId2"/>
          <a:stretch>
            <a:fillRect/>
          </a:stretch>
        </p:blipFill>
        <p:spPr>
          <a:xfrm>
            <a:off x="8112760" y="56515"/>
            <a:ext cx="2542540" cy="771525"/>
          </a:xfrm>
          <a:prstGeom prst="rect">
            <a:avLst/>
          </a:prstGeom>
        </p:spPr>
      </p:pic>
      <p:sp>
        <p:nvSpPr>
          <p:cNvPr id="3" name="文本占位符 6146"/>
          <p:cNvSpPr>
            <a:spLocks noGrp="1"/>
          </p:cNvSpPr>
          <p:nvPr/>
        </p:nvSpPr>
        <p:spPr>
          <a:xfrm>
            <a:off x="1019810" y="941705"/>
            <a:ext cx="9384665" cy="5308600"/>
          </a:xfrm>
          <a:prstGeom prst="rect">
            <a:avLst/>
          </a:prstGeom>
        </p:spPr>
        <p:txBody>
          <a:bodyPr vert="horz" lIns="91440" tIns="45720" rIns="91440" bIns="45720" rtlCol="0" anchor="t">
            <a:noAutofit/>
          </a:bodyPr>
          <a:lstStyle>
            <a:lvl1pPr marL="228600" indent="-228600" algn="l" defTabSz="915035"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5035"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5035"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565" indent="-228600" algn="l" defTabSz="91503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503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5235" indent="-228600" algn="l" defTabSz="91503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503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635" indent="-228600" algn="l" defTabSz="91503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835" indent="-228600" algn="l" defTabSz="91503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40000"/>
              </a:lnSpc>
              <a:buNone/>
            </a:pPr>
            <a:r>
              <a:rPr lang="zh-CN" altLang="en-US" sz="2000" b="1">
                <a:solidFill>
                  <a:srgbClr val="C00000"/>
                </a:solidFill>
                <a:latin typeface="微软雅黑" panose="020B0503020204020204" charset="-122"/>
                <a:ea typeface="微软雅黑" panose="020B0503020204020204" charset="-122"/>
                <a:cs typeface="微软雅黑" panose="020B0503020204020204" charset="-122"/>
              </a:rPr>
              <a:t>我们对中国润滑事业的贡献</a:t>
            </a:r>
            <a:endParaRPr lang="zh-CN" altLang="en-US" sz="1800">
              <a:latin typeface="微软雅黑" panose="020B0503020204020204" charset="-122"/>
              <a:ea typeface="微软雅黑" panose="020B0503020204020204" charset="-122"/>
              <a:cs typeface="微软雅黑" panose="020B0503020204020204" charset="-122"/>
            </a:endParaRPr>
          </a:p>
          <a:p>
            <a:pPr marL="0" indent="0" algn="just">
              <a:lnSpc>
                <a:spcPct val="140000"/>
              </a:lnSpc>
              <a:buNone/>
            </a:pPr>
            <a:r>
              <a:rPr lang="zh-CN" altLang="en-US" sz="1800">
                <a:latin typeface="微软雅黑" panose="020B0503020204020204" charset="-122"/>
                <a:ea typeface="微软雅黑" panose="020B0503020204020204" charset="-122"/>
                <a:cs typeface="微软雅黑" panose="020B0503020204020204" charset="-122"/>
              </a:rPr>
              <a:t>       二十世纪八十年代初期，开发了具有当代世界先进水平、符合</a:t>
            </a:r>
            <a:r>
              <a:rPr lang="en-US" altLang="zh-CN" sz="1800">
                <a:latin typeface="微软雅黑" panose="020B0503020204020204" charset="-122"/>
                <a:ea typeface="微软雅黑" panose="020B0503020204020204" charset="-122"/>
                <a:cs typeface="微软雅黑" panose="020B0503020204020204" charset="-122"/>
              </a:rPr>
              <a:t>TEMA</a:t>
            </a:r>
            <a:r>
              <a:rPr lang="zh-CN" altLang="en-US" sz="1800">
                <a:latin typeface="微软雅黑" panose="020B0503020204020204" charset="-122"/>
                <a:ea typeface="微软雅黑" panose="020B0503020204020204" charset="-122"/>
                <a:cs typeface="微软雅黑" panose="020B0503020204020204" charset="-122"/>
              </a:rPr>
              <a:t>标准的</a:t>
            </a:r>
            <a:r>
              <a:rPr lang="en-US" altLang="zh-CN" sz="1800">
                <a:latin typeface="微软雅黑" panose="020B0503020204020204" charset="-122"/>
                <a:ea typeface="微软雅黑" panose="020B0503020204020204" charset="-122"/>
                <a:cs typeface="微软雅黑" panose="020B0503020204020204" charset="-122"/>
              </a:rPr>
              <a:t>GLL</a:t>
            </a:r>
            <a:r>
              <a:rPr lang="zh-CN" altLang="en-US" sz="1800">
                <a:latin typeface="微软雅黑" panose="020B0503020204020204" charset="-122"/>
                <a:ea typeface="微软雅黑" panose="020B0503020204020204" charset="-122"/>
                <a:cs typeface="微软雅黑" panose="020B0503020204020204" charset="-122"/>
              </a:rPr>
              <a:t>、</a:t>
            </a:r>
            <a:r>
              <a:rPr lang="en-US" altLang="zh-CN" sz="1800">
                <a:latin typeface="微软雅黑" panose="020B0503020204020204" charset="-122"/>
                <a:ea typeface="微软雅黑" panose="020B0503020204020204" charset="-122"/>
                <a:cs typeface="微软雅黑" panose="020B0503020204020204" charset="-122"/>
              </a:rPr>
              <a:t>GLC</a:t>
            </a:r>
            <a:r>
              <a:rPr lang="zh-CN" altLang="en-US" sz="1800">
                <a:latin typeface="微软雅黑" panose="020B0503020204020204" charset="-122"/>
                <a:ea typeface="微软雅黑" panose="020B0503020204020204" charset="-122"/>
                <a:cs typeface="微软雅黑" panose="020B0503020204020204" charset="-122"/>
              </a:rPr>
              <a:t>系列、列管式油冷却器，获得国家质量银质奖。</a:t>
            </a:r>
            <a:endParaRPr lang="zh-CN" altLang="en-US" sz="1800">
              <a:latin typeface="微软雅黑" panose="020B0503020204020204" charset="-122"/>
              <a:ea typeface="微软雅黑" panose="020B0503020204020204" charset="-122"/>
              <a:cs typeface="微软雅黑" panose="020B0503020204020204" charset="-122"/>
            </a:endParaRPr>
          </a:p>
          <a:p>
            <a:pPr marL="0" indent="0" algn="just">
              <a:lnSpc>
                <a:spcPct val="140000"/>
              </a:lnSpc>
              <a:buNone/>
            </a:pPr>
            <a:r>
              <a:rPr lang="zh-CN" altLang="en-US" sz="1800">
                <a:latin typeface="微软雅黑" panose="020B0503020204020204" charset="-122"/>
                <a:ea typeface="微软雅黑" panose="020B0503020204020204" charset="-122"/>
                <a:cs typeface="微软雅黑" panose="020B0503020204020204" charset="-122"/>
                <a:sym typeface="+mn-ea"/>
              </a:rPr>
              <a:t>       </a:t>
            </a:r>
            <a:r>
              <a:rPr lang="zh-CN" altLang="en-US" sz="1800">
                <a:latin typeface="微软雅黑" panose="020B0503020204020204" charset="-122"/>
                <a:ea typeface="微软雅黑" panose="020B0503020204020204" charset="-122"/>
                <a:cs typeface="微软雅黑" panose="020B0503020204020204" charset="-122"/>
              </a:rPr>
              <a:t>二十世纪</a:t>
            </a:r>
            <a:r>
              <a:rPr lang="zh-CN" altLang="en-US" sz="1800">
                <a:latin typeface="微软雅黑" panose="020B0503020204020204" charset="-122"/>
                <a:ea typeface="微软雅黑" panose="020B0503020204020204" charset="-122"/>
                <a:cs typeface="微软雅黑" panose="020B0503020204020204" charset="-122"/>
                <a:sym typeface="+mn-ea"/>
              </a:rPr>
              <a:t>八十年代初中期，在国内润滑行业内唯一成功引进德国代立蒙公司（</a:t>
            </a:r>
            <a:r>
              <a:rPr lang="en-US" altLang="zh-CN" sz="1800">
                <a:latin typeface="微软雅黑" panose="020B0503020204020204" charset="-122"/>
                <a:ea typeface="微软雅黑" panose="020B0503020204020204" charset="-122"/>
                <a:cs typeface="微软雅黑" panose="020B0503020204020204" charset="-122"/>
                <a:sym typeface="+mn-ea"/>
              </a:rPr>
              <a:t>DELIMON</a:t>
            </a:r>
            <a:r>
              <a:rPr lang="zh-CN" altLang="en-US" sz="1800">
                <a:latin typeface="微软雅黑" panose="020B0503020204020204" charset="-122"/>
                <a:ea typeface="微软雅黑" panose="020B0503020204020204" charset="-122"/>
                <a:cs typeface="微软雅黑" panose="020B0503020204020204" charset="-122"/>
                <a:sym typeface="+mn-ea"/>
              </a:rPr>
              <a:t>）专有技术及生产设备，生产</a:t>
            </a:r>
            <a:r>
              <a:rPr lang="en-US" altLang="zh-CN" sz="1800">
                <a:latin typeface="微软雅黑" panose="020B0503020204020204" charset="-122"/>
                <a:ea typeface="微软雅黑" panose="020B0503020204020204" charset="-122"/>
                <a:cs typeface="微软雅黑" panose="020B0503020204020204" charset="-122"/>
                <a:sym typeface="+mn-ea"/>
              </a:rPr>
              <a:t>40Mpa</a:t>
            </a:r>
            <a:r>
              <a:rPr lang="zh-CN" altLang="en-US" sz="1800">
                <a:latin typeface="微软雅黑" panose="020B0503020204020204" charset="-122"/>
                <a:ea typeface="微软雅黑" panose="020B0503020204020204" charset="-122"/>
                <a:cs typeface="微软雅黑" panose="020B0503020204020204" charset="-122"/>
                <a:sym typeface="+mn-ea"/>
              </a:rPr>
              <a:t>高压干油润滑设备及元器件。</a:t>
            </a:r>
            <a:endParaRPr lang="zh-CN" altLang="en-US" sz="1800">
              <a:latin typeface="微软雅黑" panose="020B0503020204020204" charset="-122"/>
              <a:ea typeface="微软雅黑" panose="020B0503020204020204" charset="-122"/>
              <a:cs typeface="微软雅黑" panose="020B0503020204020204" charset="-122"/>
              <a:sym typeface="+mn-ea"/>
            </a:endParaRPr>
          </a:p>
          <a:p>
            <a:pPr marL="0" indent="0" algn="just">
              <a:lnSpc>
                <a:spcPct val="140000"/>
              </a:lnSpc>
              <a:buNone/>
            </a:pPr>
            <a:r>
              <a:rPr lang="zh-CN" altLang="en-US" sz="1800">
                <a:latin typeface="微软雅黑" panose="020B0503020204020204" charset="-122"/>
                <a:ea typeface="微软雅黑" panose="020B0503020204020204" charset="-122"/>
                <a:cs typeface="微软雅黑" panose="020B0503020204020204" charset="-122"/>
                <a:sym typeface="+mn-ea"/>
              </a:rPr>
              <a:t>       二十世纪九十年代，开发了动叶可调风机液压润滑装置，替代了进口产品，质量达到国际同等水平。</a:t>
            </a:r>
            <a:endParaRPr lang="zh-CN" altLang="en-US" sz="1800">
              <a:latin typeface="微软雅黑" panose="020B0503020204020204" charset="-122"/>
              <a:ea typeface="微软雅黑" panose="020B0503020204020204" charset="-122"/>
              <a:cs typeface="微软雅黑" panose="020B0503020204020204" charset="-122"/>
              <a:sym typeface="+mn-ea"/>
            </a:endParaRPr>
          </a:p>
          <a:p>
            <a:pPr marL="0" indent="0" algn="just">
              <a:lnSpc>
                <a:spcPct val="140000"/>
              </a:lnSpc>
              <a:buNone/>
            </a:pPr>
            <a:r>
              <a:rPr lang="zh-CN" altLang="en-US" sz="1800">
                <a:latin typeface="微软雅黑" panose="020B0503020204020204" charset="-122"/>
                <a:ea typeface="微软雅黑" panose="020B0503020204020204" charset="-122"/>
                <a:cs typeface="微软雅黑" panose="020B0503020204020204" charset="-122"/>
                <a:sym typeface="+mn-ea"/>
              </a:rPr>
              <a:t>       二十世纪末，将高科技技术应用于润滑系统中，开发出智能集中润滑系统，在国内外均处于先进地位，利用先进的互联网，可实现远程监控。</a:t>
            </a:r>
            <a:endParaRPr lang="zh-CN" altLang="en-US" sz="1800">
              <a:latin typeface="微软雅黑" panose="020B0503020204020204" charset="-122"/>
              <a:ea typeface="微软雅黑" panose="020B0503020204020204" charset="-122"/>
              <a:cs typeface="微软雅黑" panose="020B0503020204020204" charset="-122"/>
              <a:sym typeface="+mn-ea"/>
            </a:endParaRPr>
          </a:p>
          <a:p>
            <a:pPr marL="0" indent="0" algn="just">
              <a:lnSpc>
                <a:spcPct val="140000"/>
              </a:lnSpc>
              <a:buNone/>
            </a:pPr>
            <a:r>
              <a:rPr lang="zh-CN" altLang="en-US" sz="1800">
                <a:latin typeface="微软雅黑" panose="020B0503020204020204" charset="-122"/>
                <a:ea typeface="微软雅黑" panose="020B0503020204020204" charset="-122"/>
                <a:cs typeface="微软雅黑" panose="020B0503020204020204" charset="-122"/>
                <a:sym typeface="+mn-ea"/>
              </a:rPr>
              <a:t>       起草、制定行业标准二十余项，占润滑行业产品标准总数的三分之一。</a:t>
            </a:r>
            <a:endParaRPr lang="zh-CN" altLang="en-US" sz="1800">
              <a:latin typeface="微软雅黑" panose="020B0503020204020204" charset="-122"/>
              <a:ea typeface="微软雅黑" panose="020B0503020204020204" charset="-122"/>
              <a:cs typeface="微软雅黑" panose="020B0503020204020204" charset="-122"/>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1000" advTm="10000">
        <p:cover/>
      </p:transition>
    </mc:Choice>
    <mc:Fallback>
      <p:transition spd="slow" advTm="10000">
        <p:cov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1" fill="hold" grpId="0" nodeType="after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500" fill="hold"/>
                                        <p:tgtEl>
                                          <p:spTgt spid="15"/>
                                        </p:tgtEl>
                                        <p:attrNameLst>
                                          <p:attrName>ppt_x</p:attrName>
                                        </p:attrNameLst>
                                      </p:cBhvr>
                                      <p:tavLst>
                                        <p:tav tm="0">
                                          <p:val>
                                            <p:strVal val="#ppt_x"/>
                                          </p:val>
                                        </p:tav>
                                        <p:tav tm="100000">
                                          <p:val>
                                            <p:strVal val="#ppt_x"/>
                                          </p:val>
                                        </p:tav>
                                      </p:tavLst>
                                    </p:anim>
                                    <p:anim calcmode="lin" valueType="num">
                                      <p:cBhvr additive="base">
                                        <p:cTn id="13" dur="500" fill="hold"/>
                                        <p:tgtEl>
                                          <p:spTgt spid="15"/>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22" presetClass="entr" presetSubtype="4" fill="hold" grpId="0" nodeType="afterEffect">
                                  <p:stCondLst>
                                    <p:cond delay="0"/>
                                  </p:stCondLst>
                                  <p:childTnLst>
                                    <p:set>
                                      <p:cBhvr>
                                        <p:cTn id="16" dur="1" fill="hold">
                                          <p:stCondLst>
                                            <p:cond delay="0"/>
                                          </p:stCondLst>
                                        </p:cTn>
                                        <p:tgtEl>
                                          <p:spTgt spid="41"/>
                                        </p:tgtEl>
                                        <p:attrNameLst>
                                          <p:attrName>style.visibility</p:attrName>
                                        </p:attrNameLst>
                                      </p:cBhvr>
                                      <p:to>
                                        <p:strVal val="visible"/>
                                      </p:to>
                                    </p:set>
                                    <p:animEffect transition="in" filter="wipe(down)">
                                      <p:cBhvr>
                                        <p:cTn id="17" dur="500"/>
                                        <p:tgtEl>
                                          <p:spTgt spid="41"/>
                                        </p:tgtEl>
                                      </p:cBhvr>
                                    </p:animEffect>
                                  </p:childTnLst>
                                </p:cTn>
                              </p:par>
                            </p:childTnLst>
                          </p:cTn>
                        </p:par>
                        <p:par>
                          <p:cTn id="18" fill="hold">
                            <p:stCondLst>
                              <p:cond delay="1500"/>
                            </p:stCondLst>
                            <p:childTnLst>
                              <p:par>
                                <p:cTn id="19" presetID="10" presetClass="entr" presetSubtype="0" fill="hold" nodeType="after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500"/>
                                        <p:tgtEl>
                                          <p:spTgt spid="17"/>
                                        </p:tgtEl>
                                      </p:cBhvr>
                                    </p:animEffect>
                                  </p:childTnLst>
                                </p:cTn>
                              </p:par>
                            </p:childTnLst>
                          </p:cTn>
                        </p:par>
                        <p:par>
                          <p:cTn id="22" fill="hold">
                            <p:stCondLst>
                              <p:cond delay="2000"/>
                            </p:stCondLst>
                            <p:childTnLst>
                              <p:par>
                                <p:cTn id="23" presetID="2" presetClass="entr" presetSubtype="2" fill="hold" nodeType="after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additive="base">
                                        <p:cTn id="25" dur="500" fill="hold"/>
                                        <p:tgtEl>
                                          <p:spTgt spid="4"/>
                                        </p:tgtEl>
                                        <p:attrNameLst>
                                          <p:attrName>ppt_x</p:attrName>
                                        </p:attrNameLst>
                                      </p:cBhvr>
                                      <p:tavLst>
                                        <p:tav tm="0">
                                          <p:val>
                                            <p:strVal val="1+#ppt_w/2"/>
                                          </p:val>
                                        </p:tav>
                                        <p:tav tm="100000">
                                          <p:val>
                                            <p:strVal val="#ppt_x"/>
                                          </p:val>
                                        </p:tav>
                                      </p:tavLst>
                                    </p:anim>
                                    <p:anim calcmode="lin" valueType="num">
                                      <p:cBhvr additive="base">
                                        <p:cTn id="26" dur="500" fill="hold"/>
                                        <p:tgtEl>
                                          <p:spTgt spid="4"/>
                                        </p:tgtEl>
                                        <p:attrNameLst>
                                          <p:attrName>ppt_y</p:attrName>
                                        </p:attrNameLst>
                                      </p:cBhvr>
                                      <p:tavLst>
                                        <p:tav tm="0">
                                          <p:val>
                                            <p:strVal val="#ppt_y"/>
                                          </p:val>
                                        </p:tav>
                                        <p:tav tm="100000">
                                          <p:val>
                                            <p:strVal val="#ppt_y"/>
                                          </p:val>
                                        </p:tav>
                                      </p:tavLst>
                                    </p:anim>
                                  </p:childTnLst>
                                </p:cTn>
                              </p:par>
                            </p:childTnLst>
                          </p:cTn>
                        </p:par>
                        <p:par>
                          <p:cTn id="27" fill="hold">
                            <p:stCondLst>
                              <p:cond delay="2500"/>
                            </p:stCondLst>
                            <p:childTnLst>
                              <p:par>
                                <p:cTn id="28" presetID="10" presetClass="entr" presetSubtype="0" fill="hold" grpId="0" nodeType="after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fade">
                                      <p:cBhvr>
                                        <p:cTn id="3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15" grpId="0" bldLvl="0" animBg="1"/>
      <p:bldP spid="3"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0"/>
            <a:ext cx="12192000" cy="6858000"/>
          </a:xfrm>
          <a:prstGeom prst="rect">
            <a:avLst/>
          </a:prstGeom>
          <a:solidFill>
            <a:srgbClr val="DF00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方正黑体简体" panose="02010601030101010101" pitchFamily="2" charset="-122"/>
              <a:ea typeface="方正黑体简体" panose="02010601030101010101" pitchFamily="2" charset="-122"/>
            </a:endParaRPr>
          </a:p>
        </p:txBody>
      </p:sp>
      <p:pic>
        <p:nvPicPr>
          <p:cNvPr id="6" name="Picture 2" descr="C:\Users\Administrator\Desktop\图片1.png图片1"/>
          <p:cNvPicPr>
            <a:picLocks noChangeAspect="1"/>
          </p:cNvPicPr>
          <p:nvPr/>
        </p:nvPicPr>
        <p:blipFill>
          <a:blip r:embed="rId1"/>
          <a:srcRect/>
          <a:stretch>
            <a:fillRect/>
          </a:stretch>
        </p:blipFill>
        <p:spPr>
          <a:xfrm>
            <a:off x="-49" y="1591310"/>
            <a:ext cx="7352714" cy="3675380"/>
          </a:xfrm>
          <a:prstGeom prst="rect">
            <a:avLst/>
          </a:prstGeom>
        </p:spPr>
      </p:pic>
      <p:grpSp>
        <p:nvGrpSpPr>
          <p:cNvPr id="3" name="组合 2"/>
          <p:cNvGrpSpPr/>
          <p:nvPr/>
        </p:nvGrpSpPr>
        <p:grpSpPr>
          <a:xfrm>
            <a:off x="8204248" y="1847215"/>
            <a:ext cx="3345132" cy="645160"/>
            <a:chOff x="12590" y="2909"/>
            <a:chExt cx="5268" cy="1016"/>
          </a:xfrm>
        </p:grpSpPr>
        <p:cxnSp>
          <p:nvCxnSpPr>
            <p:cNvPr id="8" name="直接连接符 7"/>
            <p:cNvCxnSpPr/>
            <p:nvPr/>
          </p:nvCxnSpPr>
          <p:spPr>
            <a:xfrm flipH="1">
              <a:off x="12590" y="3084"/>
              <a:ext cx="288" cy="66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文本框 12"/>
            <p:cNvSpPr txBox="1"/>
            <p:nvPr/>
          </p:nvSpPr>
          <p:spPr>
            <a:xfrm>
              <a:off x="13206" y="2909"/>
              <a:ext cx="4652" cy="1016"/>
            </a:xfrm>
            <a:prstGeom prst="rect">
              <a:avLst/>
            </a:prstGeom>
            <a:noFill/>
          </p:spPr>
          <p:txBody>
            <a:bodyPr wrap="square" rtlCol="0">
              <a:spAutoFit/>
            </a:bodyPr>
            <a:lstStyle/>
            <a:p>
              <a:r>
                <a:rPr lang="en-US" altLang="zh-CN" sz="3600" dirty="0">
                  <a:solidFill>
                    <a:schemeClr val="bg1"/>
                  </a:solidFill>
                  <a:latin typeface="方正黑体简体" panose="02010601030101010101" pitchFamily="2" charset="-122"/>
                  <a:ea typeface="方正黑体简体" panose="02010601030101010101" pitchFamily="2" charset="-122"/>
                </a:rPr>
                <a:t>PART 05</a:t>
              </a:r>
              <a:endParaRPr lang="zh-CN" altLang="en-US" sz="3600" dirty="0">
                <a:solidFill>
                  <a:schemeClr val="bg1"/>
                </a:solidFill>
                <a:latin typeface="方正黑体简体" panose="02010601030101010101" pitchFamily="2" charset="-122"/>
                <a:ea typeface="方正黑体简体" panose="02010601030101010101" pitchFamily="2" charset="-122"/>
              </a:endParaRPr>
            </a:p>
          </p:txBody>
        </p:sp>
        <p:cxnSp>
          <p:nvCxnSpPr>
            <p:cNvPr id="14" name="直接连接符 13"/>
            <p:cNvCxnSpPr/>
            <p:nvPr/>
          </p:nvCxnSpPr>
          <p:spPr>
            <a:xfrm flipH="1">
              <a:off x="16269" y="3084"/>
              <a:ext cx="288" cy="66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7" name="文本框 16"/>
          <p:cNvSpPr txBox="1"/>
          <p:nvPr/>
        </p:nvSpPr>
        <p:spPr>
          <a:xfrm>
            <a:off x="7548880" y="2680970"/>
            <a:ext cx="3848100" cy="922020"/>
          </a:xfrm>
          <a:prstGeom prst="rect">
            <a:avLst/>
          </a:prstGeom>
          <a:noFill/>
        </p:spPr>
        <p:txBody>
          <a:bodyPr wrap="square" rtlCol="0">
            <a:spAutoFit/>
          </a:bodyPr>
          <a:lstStyle/>
          <a:p>
            <a:pPr algn="ctr">
              <a:buNone/>
            </a:pPr>
            <a:r>
              <a:rPr lang="zh-CN" altLang="en-US" sz="5400" b="1" kern="0" dirty="0">
                <a:solidFill>
                  <a:schemeClr val="bg1"/>
                </a:solidFill>
                <a:latin typeface="微软雅黑" panose="020B0503020204020204" charset="-122"/>
                <a:ea typeface="微软雅黑" panose="020B0503020204020204" charset="-122"/>
                <a:cs typeface="微软雅黑" panose="020B0503020204020204" charset="-122"/>
                <a:sym typeface="+mn-ea"/>
              </a:rPr>
              <a:t>产品介绍</a:t>
            </a:r>
            <a:endParaRPr lang="zh-CN" altLang="en-US" sz="5400" b="1" kern="0" dirty="0">
              <a:solidFill>
                <a:schemeClr val="bg1"/>
              </a:solidFill>
              <a:latin typeface="微软雅黑" panose="020B0503020204020204" charset="-122"/>
              <a:ea typeface="微软雅黑" panose="020B0503020204020204" charset="-122"/>
              <a:cs typeface="微软雅黑" panose="020B0503020204020204" charset="-122"/>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1000" advTm="10000">
        <p:cover/>
      </p:transition>
    </mc:Choice>
    <mc:Fallback>
      <p:transition spd="slow" advTm="10000">
        <p:cov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4"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par>
                          <p:cTn id="15" fill="hold">
                            <p:stCondLst>
                              <p:cond delay="1500"/>
                            </p:stCondLst>
                            <p:childTnLst>
                              <p:par>
                                <p:cTn id="16" presetID="22" presetClass="entr" presetSubtype="4" fill="hold" grpId="0" nodeType="after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wipe(down)">
                                      <p:cBhvr>
                                        <p:cTn id="1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文本框 40"/>
          <p:cNvSpPr txBox="1"/>
          <p:nvPr/>
        </p:nvSpPr>
        <p:spPr>
          <a:xfrm>
            <a:off x="1170940" y="290830"/>
            <a:ext cx="7327265" cy="460375"/>
          </a:xfrm>
          <a:prstGeom prst="rect">
            <a:avLst/>
          </a:prstGeom>
          <a:noFill/>
        </p:spPr>
        <p:txBody>
          <a:bodyPr wrap="square" rtlCol="0">
            <a:spAutoFit/>
          </a:bodyPr>
          <a:p>
            <a:pPr>
              <a:defRPr/>
            </a:pPr>
            <a:r>
              <a:rPr lang="zh-CN" altLang="en-US" sz="2400" b="1" kern="0" dirty="0">
                <a:solidFill>
                  <a:srgbClr val="C00000"/>
                </a:solidFill>
                <a:latin typeface="微软雅黑" panose="020B0503020204020204" charset="-122"/>
                <a:ea typeface="微软雅黑" panose="020B0503020204020204" charset="-122"/>
                <a:cs typeface="微软雅黑" panose="020B0503020204020204" charset="-122"/>
                <a:sym typeface="+mn-ea"/>
              </a:rPr>
              <a:t>系统介绍</a:t>
            </a:r>
            <a:endParaRPr lang="zh-CN" altLang="en-US" sz="2400" b="1" kern="0" dirty="0">
              <a:solidFill>
                <a:srgbClr val="C00000"/>
              </a:solidFill>
              <a:latin typeface="微软雅黑" panose="020B0503020204020204" charset="-122"/>
              <a:ea typeface="微软雅黑" panose="020B0503020204020204" charset="-122"/>
              <a:cs typeface="微软雅黑" panose="020B0503020204020204" charset="-122"/>
              <a:sym typeface="+mn-ea"/>
            </a:endParaRPr>
          </a:p>
        </p:txBody>
      </p:sp>
      <p:pic>
        <p:nvPicPr>
          <p:cNvPr id="6" name="内容占位符 5" descr="系统介绍文字"/>
          <p:cNvPicPr>
            <a:picLocks noChangeAspect="1"/>
          </p:cNvPicPr>
          <p:nvPr>
            <p:ph idx="1"/>
          </p:nvPr>
        </p:nvPicPr>
        <p:blipFill>
          <a:blip r:embed="rId1"/>
          <a:srcRect l="2114" t="36116"/>
          <a:stretch>
            <a:fillRect/>
          </a:stretch>
        </p:blipFill>
        <p:spPr>
          <a:xfrm>
            <a:off x="1044575" y="1019810"/>
            <a:ext cx="9374505" cy="5166995"/>
          </a:xfrm>
          <a:prstGeom prst="rect">
            <a:avLst/>
          </a:prstGeom>
        </p:spPr>
      </p:pic>
      <p:pic>
        <p:nvPicPr>
          <p:cNvPr id="2" name="图片 1" descr="LOGO"/>
          <p:cNvPicPr>
            <a:picLocks noChangeAspect="1"/>
          </p:cNvPicPr>
          <p:nvPr/>
        </p:nvPicPr>
        <p:blipFill>
          <a:blip r:embed="rId2"/>
          <a:stretch>
            <a:fillRect/>
          </a:stretch>
        </p:blipFill>
        <p:spPr>
          <a:xfrm>
            <a:off x="10594975" y="97155"/>
            <a:ext cx="1134110" cy="586105"/>
          </a:xfrm>
          <a:prstGeom prst="rect">
            <a:avLst/>
          </a:prstGeom>
        </p:spPr>
      </p:pic>
      <p:grpSp>
        <p:nvGrpSpPr>
          <p:cNvPr id="4" name="组合 3"/>
          <p:cNvGrpSpPr/>
          <p:nvPr/>
        </p:nvGrpSpPr>
        <p:grpSpPr>
          <a:xfrm>
            <a:off x="280670" y="377190"/>
            <a:ext cx="681990" cy="288925"/>
            <a:chOff x="289" y="460"/>
            <a:chExt cx="1389" cy="588"/>
          </a:xfrm>
        </p:grpSpPr>
        <p:grpSp>
          <p:nvGrpSpPr>
            <p:cNvPr id="5" name="组合 4"/>
            <p:cNvGrpSpPr/>
            <p:nvPr/>
          </p:nvGrpSpPr>
          <p:grpSpPr>
            <a:xfrm rot="18900000">
              <a:off x="1062" y="460"/>
              <a:ext cx="616" cy="584"/>
              <a:chOff x="9851" y="5951"/>
              <a:chExt cx="972" cy="922"/>
            </a:xfrm>
          </p:grpSpPr>
          <p:sp>
            <p:nvSpPr>
              <p:cNvPr id="7" name="矩形 6"/>
              <p:cNvSpPr/>
              <p:nvPr/>
            </p:nvSpPr>
            <p:spPr>
              <a:xfrm>
                <a:off x="10061" y="6161"/>
                <a:ext cx="762" cy="712"/>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8" name="矩形 7"/>
              <p:cNvSpPr/>
              <p:nvPr/>
            </p:nvSpPr>
            <p:spPr>
              <a:xfrm>
                <a:off x="9851" y="5951"/>
                <a:ext cx="762" cy="7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nvGrpSpPr>
            <p:cNvPr id="9" name="组合 8"/>
            <p:cNvGrpSpPr/>
            <p:nvPr/>
          </p:nvGrpSpPr>
          <p:grpSpPr>
            <a:xfrm rot="18900000">
              <a:off x="680" y="460"/>
              <a:ext cx="616" cy="584"/>
              <a:chOff x="9851" y="5951"/>
              <a:chExt cx="972" cy="922"/>
            </a:xfrm>
          </p:grpSpPr>
          <p:sp>
            <p:nvSpPr>
              <p:cNvPr id="10" name="矩形 9"/>
              <p:cNvSpPr/>
              <p:nvPr/>
            </p:nvSpPr>
            <p:spPr>
              <a:xfrm>
                <a:off x="10061" y="6161"/>
                <a:ext cx="762" cy="712"/>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1" name="矩形 10"/>
              <p:cNvSpPr/>
              <p:nvPr/>
            </p:nvSpPr>
            <p:spPr>
              <a:xfrm>
                <a:off x="9851" y="5951"/>
                <a:ext cx="762" cy="7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nvGrpSpPr>
            <p:cNvPr id="12" name="组合 11"/>
            <p:cNvGrpSpPr/>
            <p:nvPr/>
          </p:nvGrpSpPr>
          <p:grpSpPr>
            <a:xfrm rot="18900000">
              <a:off x="289" y="464"/>
              <a:ext cx="616" cy="584"/>
              <a:chOff x="9851" y="5951"/>
              <a:chExt cx="972" cy="922"/>
            </a:xfrm>
          </p:grpSpPr>
          <p:sp>
            <p:nvSpPr>
              <p:cNvPr id="13" name="矩形 12"/>
              <p:cNvSpPr/>
              <p:nvPr/>
            </p:nvSpPr>
            <p:spPr>
              <a:xfrm>
                <a:off x="10061" y="6161"/>
                <a:ext cx="762" cy="712"/>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4" name="矩形 13"/>
              <p:cNvSpPr/>
              <p:nvPr/>
            </p:nvSpPr>
            <p:spPr>
              <a:xfrm>
                <a:off x="9851" y="5951"/>
                <a:ext cx="762" cy="7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sp>
        <p:nvSpPr>
          <p:cNvPr id="15" name="矩形 14"/>
          <p:cNvSpPr/>
          <p:nvPr/>
        </p:nvSpPr>
        <p:spPr>
          <a:xfrm>
            <a:off x="1044575" y="775335"/>
            <a:ext cx="10800080" cy="144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17" name="图片 16" descr="图片1"/>
          <p:cNvPicPr>
            <a:picLocks noChangeAspect="1"/>
          </p:cNvPicPr>
          <p:nvPr/>
        </p:nvPicPr>
        <p:blipFill>
          <a:blip r:embed="rId3"/>
          <a:stretch>
            <a:fillRect/>
          </a:stretch>
        </p:blipFill>
        <p:spPr>
          <a:xfrm>
            <a:off x="8112760" y="56515"/>
            <a:ext cx="2542540" cy="77152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000" advTm="10000">
        <p:cover/>
      </p:transition>
    </mc:Choice>
    <mc:Fallback>
      <p:transition spd="slow" advTm="10000">
        <p:cov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1" fill="hold" grpId="0" nodeType="after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500" fill="hold"/>
                                        <p:tgtEl>
                                          <p:spTgt spid="15"/>
                                        </p:tgtEl>
                                        <p:attrNameLst>
                                          <p:attrName>ppt_x</p:attrName>
                                        </p:attrNameLst>
                                      </p:cBhvr>
                                      <p:tavLst>
                                        <p:tav tm="0">
                                          <p:val>
                                            <p:strVal val="#ppt_x"/>
                                          </p:val>
                                        </p:tav>
                                        <p:tav tm="100000">
                                          <p:val>
                                            <p:strVal val="#ppt_x"/>
                                          </p:val>
                                        </p:tav>
                                      </p:tavLst>
                                    </p:anim>
                                    <p:anim calcmode="lin" valueType="num">
                                      <p:cBhvr additive="base">
                                        <p:cTn id="13" dur="500" fill="hold"/>
                                        <p:tgtEl>
                                          <p:spTgt spid="15"/>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22" presetClass="entr" presetSubtype="4" fill="hold" grpId="0" nodeType="afterEffect">
                                  <p:stCondLst>
                                    <p:cond delay="0"/>
                                  </p:stCondLst>
                                  <p:childTnLst>
                                    <p:set>
                                      <p:cBhvr>
                                        <p:cTn id="16" dur="1" fill="hold">
                                          <p:stCondLst>
                                            <p:cond delay="0"/>
                                          </p:stCondLst>
                                        </p:cTn>
                                        <p:tgtEl>
                                          <p:spTgt spid="41"/>
                                        </p:tgtEl>
                                        <p:attrNameLst>
                                          <p:attrName>style.visibility</p:attrName>
                                        </p:attrNameLst>
                                      </p:cBhvr>
                                      <p:to>
                                        <p:strVal val="visible"/>
                                      </p:to>
                                    </p:set>
                                    <p:animEffect transition="in" filter="wipe(down)">
                                      <p:cBhvr>
                                        <p:cTn id="17" dur="500"/>
                                        <p:tgtEl>
                                          <p:spTgt spid="41"/>
                                        </p:tgtEl>
                                      </p:cBhvr>
                                    </p:animEffect>
                                  </p:childTnLst>
                                </p:cTn>
                              </p:par>
                            </p:childTnLst>
                          </p:cTn>
                        </p:par>
                        <p:par>
                          <p:cTn id="18" fill="hold">
                            <p:stCondLst>
                              <p:cond delay="1500"/>
                            </p:stCondLst>
                            <p:childTnLst>
                              <p:par>
                                <p:cTn id="19" presetID="10" presetClass="entr" presetSubtype="0" fill="hold" nodeType="after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500"/>
                                        <p:tgtEl>
                                          <p:spTgt spid="17"/>
                                        </p:tgtEl>
                                      </p:cBhvr>
                                    </p:animEffect>
                                  </p:childTnLst>
                                </p:cTn>
                              </p:par>
                            </p:childTnLst>
                          </p:cTn>
                        </p:par>
                        <p:par>
                          <p:cTn id="22" fill="hold">
                            <p:stCondLst>
                              <p:cond delay="2000"/>
                            </p:stCondLst>
                            <p:childTnLst>
                              <p:par>
                                <p:cTn id="23" presetID="2" presetClass="entr" presetSubtype="2" fill="hold" nodeType="after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additive="base">
                                        <p:cTn id="25" dur="500" fill="hold"/>
                                        <p:tgtEl>
                                          <p:spTgt spid="2"/>
                                        </p:tgtEl>
                                        <p:attrNameLst>
                                          <p:attrName>ppt_x</p:attrName>
                                        </p:attrNameLst>
                                      </p:cBhvr>
                                      <p:tavLst>
                                        <p:tav tm="0">
                                          <p:val>
                                            <p:strVal val="1+#ppt_w/2"/>
                                          </p:val>
                                        </p:tav>
                                        <p:tav tm="100000">
                                          <p:val>
                                            <p:strVal val="#ppt_x"/>
                                          </p:val>
                                        </p:tav>
                                      </p:tavLst>
                                    </p:anim>
                                    <p:anim calcmode="lin" valueType="num">
                                      <p:cBhvr additive="base">
                                        <p:cTn id="26" dur="500" fill="hold"/>
                                        <p:tgtEl>
                                          <p:spTgt spid="2"/>
                                        </p:tgtEl>
                                        <p:attrNameLst>
                                          <p:attrName>ppt_y</p:attrName>
                                        </p:attrNameLst>
                                      </p:cBhvr>
                                      <p:tavLst>
                                        <p:tav tm="0">
                                          <p:val>
                                            <p:strVal val="#ppt_y"/>
                                          </p:val>
                                        </p:tav>
                                        <p:tav tm="100000">
                                          <p:val>
                                            <p:strVal val="#ppt_y"/>
                                          </p:val>
                                        </p:tav>
                                      </p:tavLst>
                                    </p:anim>
                                  </p:childTnLst>
                                </p:cTn>
                              </p:par>
                            </p:childTnLst>
                          </p:cTn>
                        </p:par>
                        <p:par>
                          <p:cTn id="27" fill="hold">
                            <p:stCondLst>
                              <p:cond delay="2500"/>
                            </p:stCondLst>
                            <p:childTnLst>
                              <p:par>
                                <p:cTn id="28" presetID="2" presetClass="entr" presetSubtype="4" fill="hold" nodeType="afterEffect">
                                  <p:stCondLst>
                                    <p:cond delay="0"/>
                                  </p:stCondLst>
                                  <p:childTnLst>
                                    <p:set>
                                      <p:cBhvr>
                                        <p:cTn id="29" dur="1" fill="hold">
                                          <p:stCondLst>
                                            <p:cond delay="0"/>
                                          </p:stCondLst>
                                        </p:cTn>
                                        <p:tgtEl>
                                          <p:spTgt spid="6"/>
                                        </p:tgtEl>
                                        <p:attrNameLst>
                                          <p:attrName>style.visibility</p:attrName>
                                        </p:attrNameLst>
                                      </p:cBhvr>
                                      <p:to>
                                        <p:strVal val="visible"/>
                                      </p:to>
                                    </p:set>
                                    <p:anim calcmode="lin" valueType="num">
                                      <p:cBhvr additive="base">
                                        <p:cTn id="30" dur="500" fill="hold"/>
                                        <p:tgtEl>
                                          <p:spTgt spid="6"/>
                                        </p:tgtEl>
                                        <p:attrNameLst>
                                          <p:attrName>ppt_x</p:attrName>
                                        </p:attrNameLst>
                                      </p:cBhvr>
                                      <p:tavLst>
                                        <p:tav tm="0">
                                          <p:val>
                                            <p:strVal val="#ppt_x"/>
                                          </p:val>
                                        </p:tav>
                                        <p:tav tm="100000">
                                          <p:val>
                                            <p:strVal val="#ppt_x"/>
                                          </p:val>
                                        </p:tav>
                                      </p:tavLst>
                                    </p:anim>
                                    <p:anim calcmode="lin" valueType="num">
                                      <p:cBhvr additive="base">
                                        <p:cTn id="31"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15" grpId="0" bldLvl="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文本框 40"/>
          <p:cNvSpPr txBox="1"/>
          <p:nvPr/>
        </p:nvSpPr>
        <p:spPr>
          <a:xfrm>
            <a:off x="1170940" y="290830"/>
            <a:ext cx="7327265" cy="460375"/>
          </a:xfrm>
          <a:prstGeom prst="rect">
            <a:avLst/>
          </a:prstGeom>
          <a:noFill/>
        </p:spPr>
        <p:txBody>
          <a:bodyPr wrap="square" rtlCol="0">
            <a:spAutoFit/>
          </a:bodyPr>
          <a:p>
            <a:pPr>
              <a:defRPr/>
            </a:pPr>
            <a:r>
              <a:rPr lang="zh-CN" altLang="en-US" sz="2400" b="1" kern="0" dirty="0">
                <a:solidFill>
                  <a:srgbClr val="C00000"/>
                </a:solidFill>
                <a:latin typeface="微软雅黑" panose="020B0503020204020204" charset="-122"/>
                <a:ea typeface="微软雅黑" panose="020B0503020204020204" charset="-122"/>
                <a:cs typeface="微软雅黑" panose="020B0503020204020204" charset="-122"/>
                <a:sym typeface="+mn-ea"/>
              </a:rPr>
              <a:t>原理图布置</a:t>
            </a:r>
            <a:endParaRPr lang="zh-CN" altLang="en-US" sz="2400" b="1" kern="0" dirty="0">
              <a:solidFill>
                <a:srgbClr val="C00000"/>
              </a:solidFill>
              <a:latin typeface="微软雅黑" panose="020B0503020204020204" charset="-122"/>
              <a:ea typeface="微软雅黑" panose="020B0503020204020204" charset="-122"/>
              <a:cs typeface="微软雅黑" panose="020B0503020204020204" charset="-122"/>
              <a:sym typeface="+mn-ea"/>
            </a:endParaRPr>
          </a:p>
        </p:txBody>
      </p:sp>
      <p:pic>
        <p:nvPicPr>
          <p:cNvPr id="4" name="内容占位符 3" descr="系统介绍图"/>
          <p:cNvPicPr>
            <a:picLocks noChangeAspect="1"/>
          </p:cNvPicPr>
          <p:nvPr>
            <p:ph idx="1"/>
          </p:nvPr>
        </p:nvPicPr>
        <p:blipFill>
          <a:blip r:embed="rId1"/>
          <a:srcRect b="9187"/>
          <a:stretch>
            <a:fillRect/>
          </a:stretch>
        </p:blipFill>
        <p:spPr>
          <a:xfrm>
            <a:off x="1019810" y="1310640"/>
            <a:ext cx="9851390" cy="4846320"/>
          </a:xfrm>
          <a:prstGeom prst="rect">
            <a:avLst/>
          </a:prstGeom>
        </p:spPr>
      </p:pic>
      <p:sp>
        <p:nvSpPr>
          <p:cNvPr id="5" name="矩形 4"/>
          <p:cNvSpPr/>
          <p:nvPr/>
        </p:nvSpPr>
        <p:spPr>
          <a:xfrm>
            <a:off x="1081405" y="1333500"/>
            <a:ext cx="9763125" cy="4586605"/>
          </a:xfrm>
          <a:prstGeom prst="rect">
            <a:avLst/>
          </a:prstGeom>
          <a:noFill/>
          <a:ln w="57150">
            <a:solidFill>
              <a:srgbClr val="C0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2" name="图片 1" descr="LOGO"/>
          <p:cNvPicPr>
            <a:picLocks noChangeAspect="1"/>
          </p:cNvPicPr>
          <p:nvPr/>
        </p:nvPicPr>
        <p:blipFill>
          <a:blip r:embed="rId2"/>
          <a:stretch>
            <a:fillRect/>
          </a:stretch>
        </p:blipFill>
        <p:spPr>
          <a:xfrm>
            <a:off x="10594975" y="99060"/>
            <a:ext cx="1134110" cy="586105"/>
          </a:xfrm>
          <a:prstGeom prst="rect">
            <a:avLst/>
          </a:prstGeom>
        </p:spPr>
      </p:pic>
      <p:grpSp>
        <p:nvGrpSpPr>
          <p:cNvPr id="6" name="组合 5"/>
          <p:cNvGrpSpPr/>
          <p:nvPr/>
        </p:nvGrpSpPr>
        <p:grpSpPr>
          <a:xfrm>
            <a:off x="280670" y="377190"/>
            <a:ext cx="681990" cy="288925"/>
            <a:chOff x="289" y="460"/>
            <a:chExt cx="1389" cy="588"/>
          </a:xfrm>
        </p:grpSpPr>
        <p:grpSp>
          <p:nvGrpSpPr>
            <p:cNvPr id="7" name="组合 6"/>
            <p:cNvGrpSpPr/>
            <p:nvPr/>
          </p:nvGrpSpPr>
          <p:grpSpPr>
            <a:xfrm rot="18900000">
              <a:off x="1062" y="460"/>
              <a:ext cx="616" cy="584"/>
              <a:chOff x="9851" y="5951"/>
              <a:chExt cx="972" cy="922"/>
            </a:xfrm>
          </p:grpSpPr>
          <p:sp>
            <p:nvSpPr>
              <p:cNvPr id="8" name="矩形 7"/>
              <p:cNvSpPr/>
              <p:nvPr/>
            </p:nvSpPr>
            <p:spPr>
              <a:xfrm>
                <a:off x="10061" y="6161"/>
                <a:ext cx="762" cy="712"/>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9" name="矩形 8"/>
              <p:cNvSpPr/>
              <p:nvPr/>
            </p:nvSpPr>
            <p:spPr>
              <a:xfrm>
                <a:off x="9851" y="5951"/>
                <a:ext cx="762" cy="7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nvGrpSpPr>
            <p:cNvPr id="10" name="组合 9"/>
            <p:cNvGrpSpPr/>
            <p:nvPr/>
          </p:nvGrpSpPr>
          <p:grpSpPr>
            <a:xfrm rot="18900000">
              <a:off x="680" y="460"/>
              <a:ext cx="616" cy="584"/>
              <a:chOff x="9851" y="5951"/>
              <a:chExt cx="972" cy="922"/>
            </a:xfrm>
          </p:grpSpPr>
          <p:sp>
            <p:nvSpPr>
              <p:cNvPr id="11" name="矩形 10"/>
              <p:cNvSpPr/>
              <p:nvPr/>
            </p:nvSpPr>
            <p:spPr>
              <a:xfrm>
                <a:off x="10061" y="6161"/>
                <a:ext cx="762" cy="712"/>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2" name="矩形 11"/>
              <p:cNvSpPr/>
              <p:nvPr/>
            </p:nvSpPr>
            <p:spPr>
              <a:xfrm>
                <a:off x="9851" y="5951"/>
                <a:ext cx="762" cy="7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nvGrpSpPr>
            <p:cNvPr id="13" name="组合 12"/>
            <p:cNvGrpSpPr/>
            <p:nvPr/>
          </p:nvGrpSpPr>
          <p:grpSpPr>
            <a:xfrm rot="18900000">
              <a:off x="289" y="464"/>
              <a:ext cx="616" cy="584"/>
              <a:chOff x="9851" y="5951"/>
              <a:chExt cx="972" cy="922"/>
            </a:xfrm>
          </p:grpSpPr>
          <p:sp>
            <p:nvSpPr>
              <p:cNvPr id="14" name="矩形 13"/>
              <p:cNvSpPr/>
              <p:nvPr/>
            </p:nvSpPr>
            <p:spPr>
              <a:xfrm>
                <a:off x="10061" y="6161"/>
                <a:ext cx="762" cy="712"/>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5" name="矩形 14"/>
              <p:cNvSpPr/>
              <p:nvPr/>
            </p:nvSpPr>
            <p:spPr>
              <a:xfrm>
                <a:off x="9851" y="5951"/>
                <a:ext cx="762" cy="7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sp>
        <p:nvSpPr>
          <p:cNvPr id="16" name="矩形 15"/>
          <p:cNvSpPr/>
          <p:nvPr/>
        </p:nvSpPr>
        <p:spPr>
          <a:xfrm>
            <a:off x="1044575" y="775335"/>
            <a:ext cx="10800080" cy="144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17" name="图片 16" descr="图片1"/>
          <p:cNvPicPr>
            <a:picLocks noChangeAspect="1"/>
          </p:cNvPicPr>
          <p:nvPr/>
        </p:nvPicPr>
        <p:blipFill>
          <a:blip r:embed="rId3"/>
          <a:stretch>
            <a:fillRect/>
          </a:stretch>
        </p:blipFill>
        <p:spPr>
          <a:xfrm>
            <a:off x="8112760" y="56515"/>
            <a:ext cx="2542540" cy="77152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000" advTm="10000">
        <p:cover/>
      </p:transition>
    </mc:Choice>
    <mc:Fallback>
      <p:transition spd="slow" advTm="10000">
        <p:cov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1" fill="hold" grpId="0" nodeType="after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additive="base">
                                        <p:cTn id="12" dur="500" fill="hold"/>
                                        <p:tgtEl>
                                          <p:spTgt spid="16"/>
                                        </p:tgtEl>
                                        <p:attrNameLst>
                                          <p:attrName>ppt_x</p:attrName>
                                        </p:attrNameLst>
                                      </p:cBhvr>
                                      <p:tavLst>
                                        <p:tav tm="0">
                                          <p:val>
                                            <p:strVal val="#ppt_x"/>
                                          </p:val>
                                        </p:tav>
                                        <p:tav tm="100000">
                                          <p:val>
                                            <p:strVal val="#ppt_x"/>
                                          </p:val>
                                        </p:tav>
                                      </p:tavLst>
                                    </p:anim>
                                    <p:anim calcmode="lin" valueType="num">
                                      <p:cBhvr additive="base">
                                        <p:cTn id="13" dur="500" fill="hold"/>
                                        <p:tgtEl>
                                          <p:spTgt spid="16"/>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22" presetClass="entr" presetSubtype="4" fill="hold" grpId="0" nodeType="afterEffect">
                                  <p:stCondLst>
                                    <p:cond delay="0"/>
                                  </p:stCondLst>
                                  <p:childTnLst>
                                    <p:set>
                                      <p:cBhvr>
                                        <p:cTn id="16" dur="1" fill="hold">
                                          <p:stCondLst>
                                            <p:cond delay="0"/>
                                          </p:stCondLst>
                                        </p:cTn>
                                        <p:tgtEl>
                                          <p:spTgt spid="41"/>
                                        </p:tgtEl>
                                        <p:attrNameLst>
                                          <p:attrName>style.visibility</p:attrName>
                                        </p:attrNameLst>
                                      </p:cBhvr>
                                      <p:to>
                                        <p:strVal val="visible"/>
                                      </p:to>
                                    </p:set>
                                    <p:animEffect transition="in" filter="wipe(down)">
                                      <p:cBhvr>
                                        <p:cTn id="17" dur="500"/>
                                        <p:tgtEl>
                                          <p:spTgt spid="41"/>
                                        </p:tgtEl>
                                      </p:cBhvr>
                                    </p:animEffect>
                                  </p:childTnLst>
                                </p:cTn>
                              </p:par>
                            </p:childTnLst>
                          </p:cTn>
                        </p:par>
                        <p:par>
                          <p:cTn id="18" fill="hold">
                            <p:stCondLst>
                              <p:cond delay="1500"/>
                            </p:stCondLst>
                            <p:childTnLst>
                              <p:par>
                                <p:cTn id="19" presetID="10" presetClass="entr" presetSubtype="0" fill="hold" nodeType="after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500"/>
                                        <p:tgtEl>
                                          <p:spTgt spid="17"/>
                                        </p:tgtEl>
                                      </p:cBhvr>
                                    </p:animEffect>
                                  </p:childTnLst>
                                </p:cTn>
                              </p:par>
                            </p:childTnLst>
                          </p:cTn>
                        </p:par>
                        <p:par>
                          <p:cTn id="22" fill="hold">
                            <p:stCondLst>
                              <p:cond delay="2000"/>
                            </p:stCondLst>
                            <p:childTnLst>
                              <p:par>
                                <p:cTn id="23" presetID="2" presetClass="entr" presetSubtype="2" fill="hold" nodeType="after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additive="base">
                                        <p:cTn id="25" dur="500" fill="hold"/>
                                        <p:tgtEl>
                                          <p:spTgt spid="2"/>
                                        </p:tgtEl>
                                        <p:attrNameLst>
                                          <p:attrName>ppt_x</p:attrName>
                                        </p:attrNameLst>
                                      </p:cBhvr>
                                      <p:tavLst>
                                        <p:tav tm="0">
                                          <p:val>
                                            <p:strVal val="1+#ppt_w/2"/>
                                          </p:val>
                                        </p:tav>
                                        <p:tav tm="100000">
                                          <p:val>
                                            <p:strVal val="#ppt_x"/>
                                          </p:val>
                                        </p:tav>
                                      </p:tavLst>
                                    </p:anim>
                                    <p:anim calcmode="lin" valueType="num">
                                      <p:cBhvr additive="base">
                                        <p:cTn id="26" dur="500" fill="hold"/>
                                        <p:tgtEl>
                                          <p:spTgt spid="2"/>
                                        </p:tgtEl>
                                        <p:attrNameLst>
                                          <p:attrName>ppt_y</p:attrName>
                                        </p:attrNameLst>
                                      </p:cBhvr>
                                      <p:tavLst>
                                        <p:tav tm="0">
                                          <p:val>
                                            <p:strVal val="#ppt_y"/>
                                          </p:val>
                                        </p:tav>
                                        <p:tav tm="100000">
                                          <p:val>
                                            <p:strVal val="#ppt_y"/>
                                          </p:val>
                                        </p:tav>
                                      </p:tavLst>
                                    </p:anim>
                                  </p:childTnLst>
                                </p:cTn>
                              </p:par>
                            </p:childTnLst>
                          </p:cTn>
                        </p:par>
                        <p:par>
                          <p:cTn id="27" fill="hold">
                            <p:stCondLst>
                              <p:cond delay="2500"/>
                            </p:stCondLst>
                            <p:childTnLst>
                              <p:par>
                                <p:cTn id="28" presetID="2" presetClass="entr" presetSubtype="4" fill="hold" nodeType="afterEffect">
                                  <p:stCondLst>
                                    <p:cond delay="0"/>
                                  </p:stCondLst>
                                  <p:childTnLst>
                                    <p:set>
                                      <p:cBhvr>
                                        <p:cTn id="29" dur="1" fill="hold">
                                          <p:stCondLst>
                                            <p:cond delay="0"/>
                                          </p:stCondLst>
                                        </p:cTn>
                                        <p:tgtEl>
                                          <p:spTgt spid="4"/>
                                        </p:tgtEl>
                                        <p:attrNameLst>
                                          <p:attrName>style.visibility</p:attrName>
                                        </p:attrNameLst>
                                      </p:cBhvr>
                                      <p:to>
                                        <p:strVal val="visible"/>
                                      </p:to>
                                    </p:set>
                                    <p:anim calcmode="lin" valueType="num">
                                      <p:cBhvr additive="base">
                                        <p:cTn id="30" dur="500" fill="hold"/>
                                        <p:tgtEl>
                                          <p:spTgt spid="4"/>
                                        </p:tgtEl>
                                        <p:attrNameLst>
                                          <p:attrName>ppt_x</p:attrName>
                                        </p:attrNameLst>
                                      </p:cBhvr>
                                      <p:tavLst>
                                        <p:tav tm="0">
                                          <p:val>
                                            <p:strVal val="#ppt_x"/>
                                          </p:val>
                                        </p:tav>
                                        <p:tav tm="100000">
                                          <p:val>
                                            <p:strVal val="#ppt_x"/>
                                          </p:val>
                                        </p:tav>
                                      </p:tavLst>
                                    </p:anim>
                                    <p:anim calcmode="lin" valueType="num">
                                      <p:cBhvr additive="base">
                                        <p:cTn id="31" dur="500" fill="hold"/>
                                        <p:tgtEl>
                                          <p:spTgt spid="4"/>
                                        </p:tgtEl>
                                        <p:attrNameLst>
                                          <p:attrName>ppt_y</p:attrName>
                                        </p:attrNameLst>
                                      </p:cBhvr>
                                      <p:tavLst>
                                        <p:tav tm="0">
                                          <p:val>
                                            <p:strVal val="1+#ppt_h/2"/>
                                          </p:val>
                                        </p:tav>
                                        <p:tav tm="100000">
                                          <p:val>
                                            <p:strVal val="#ppt_y"/>
                                          </p:val>
                                        </p:tav>
                                      </p:tavLst>
                                    </p:anim>
                                  </p:childTnLst>
                                </p:cTn>
                              </p:par>
                              <p:par>
                                <p:cTn id="32" presetID="2" presetClass="entr" presetSubtype="4" fill="hold" grpId="0" nodeType="withEffect">
                                  <p:stCondLst>
                                    <p:cond delay="0"/>
                                  </p:stCondLst>
                                  <p:childTnLst>
                                    <p:set>
                                      <p:cBhvr>
                                        <p:cTn id="33" dur="1" fill="hold">
                                          <p:stCondLst>
                                            <p:cond delay="0"/>
                                          </p:stCondLst>
                                        </p:cTn>
                                        <p:tgtEl>
                                          <p:spTgt spid="5"/>
                                        </p:tgtEl>
                                        <p:attrNameLst>
                                          <p:attrName>style.visibility</p:attrName>
                                        </p:attrNameLst>
                                      </p:cBhvr>
                                      <p:to>
                                        <p:strVal val="visible"/>
                                      </p:to>
                                    </p:set>
                                    <p:anim calcmode="lin" valueType="num">
                                      <p:cBhvr additive="base">
                                        <p:cTn id="34" dur="500" fill="hold"/>
                                        <p:tgtEl>
                                          <p:spTgt spid="5"/>
                                        </p:tgtEl>
                                        <p:attrNameLst>
                                          <p:attrName>ppt_x</p:attrName>
                                        </p:attrNameLst>
                                      </p:cBhvr>
                                      <p:tavLst>
                                        <p:tav tm="0">
                                          <p:val>
                                            <p:strVal val="#ppt_x"/>
                                          </p:val>
                                        </p:tav>
                                        <p:tav tm="100000">
                                          <p:val>
                                            <p:strVal val="#ppt_x"/>
                                          </p:val>
                                        </p:tav>
                                      </p:tavLst>
                                    </p:anim>
                                    <p:anim calcmode="lin" valueType="num">
                                      <p:cBhvr additive="base">
                                        <p:cTn id="35"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16" grpId="0" bldLvl="0" animBg="1"/>
      <p:bldP spid="5"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文本框 40"/>
          <p:cNvSpPr txBox="1"/>
          <p:nvPr/>
        </p:nvSpPr>
        <p:spPr>
          <a:xfrm>
            <a:off x="1170940" y="290830"/>
            <a:ext cx="7327265" cy="460375"/>
          </a:xfrm>
          <a:prstGeom prst="rect">
            <a:avLst/>
          </a:prstGeom>
          <a:noFill/>
        </p:spPr>
        <p:txBody>
          <a:bodyPr wrap="square" rtlCol="0">
            <a:spAutoFit/>
          </a:bodyPr>
          <a:p>
            <a:pPr>
              <a:defRPr/>
            </a:pPr>
            <a:r>
              <a:rPr lang="zh-CN" altLang="en-US" sz="2400" b="1" kern="0" dirty="0">
                <a:solidFill>
                  <a:srgbClr val="C00000"/>
                </a:solidFill>
                <a:latin typeface="微软雅黑" panose="020B0503020204020204" charset="-122"/>
                <a:ea typeface="微软雅黑" panose="020B0503020204020204" charset="-122"/>
                <a:cs typeface="微软雅黑" panose="020B0503020204020204" charset="-122"/>
                <a:sym typeface="+mn-ea"/>
              </a:rPr>
              <a:t>工作原理</a:t>
            </a:r>
            <a:endParaRPr lang="zh-CN" altLang="en-US" sz="2400" b="1" kern="0" dirty="0">
              <a:solidFill>
                <a:srgbClr val="C00000"/>
              </a:solidFill>
              <a:latin typeface="微软雅黑" panose="020B0503020204020204" charset="-122"/>
              <a:ea typeface="微软雅黑" panose="020B0503020204020204" charset="-122"/>
              <a:cs typeface="微软雅黑" panose="020B0503020204020204" charset="-122"/>
              <a:sym typeface="+mn-ea"/>
            </a:endParaRPr>
          </a:p>
        </p:txBody>
      </p:sp>
      <p:pic>
        <p:nvPicPr>
          <p:cNvPr id="7" name="内容占位符 6" descr="工作原理11"/>
          <p:cNvPicPr>
            <a:picLocks noChangeAspect="1"/>
          </p:cNvPicPr>
          <p:nvPr>
            <p:ph idx="1"/>
          </p:nvPr>
        </p:nvPicPr>
        <p:blipFill>
          <a:blip r:embed="rId1"/>
          <a:srcRect t="28402"/>
          <a:stretch>
            <a:fillRect/>
          </a:stretch>
        </p:blipFill>
        <p:spPr>
          <a:xfrm>
            <a:off x="695325" y="1276985"/>
            <a:ext cx="10480675" cy="4514215"/>
          </a:xfrm>
          <a:prstGeom prst="rect">
            <a:avLst/>
          </a:prstGeom>
        </p:spPr>
      </p:pic>
      <p:pic>
        <p:nvPicPr>
          <p:cNvPr id="2" name="图片 1" descr="LOGO"/>
          <p:cNvPicPr>
            <a:picLocks noChangeAspect="1"/>
          </p:cNvPicPr>
          <p:nvPr/>
        </p:nvPicPr>
        <p:blipFill>
          <a:blip r:embed="rId2"/>
          <a:stretch>
            <a:fillRect/>
          </a:stretch>
        </p:blipFill>
        <p:spPr>
          <a:xfrm>
            <a:off x="10575290" y="97155"/>
            <a:ext cx="1134110" cy="586105"/>
          </a:xfrm>
          <a:prstGeom prst="rect">
            <a:avLst/>
          </a:prstGeom>
        </p:spPr>
      </p:pic>
      <p:grpSp>
        <p:nvGrpSpPr>
          <p:cNvPr id="4" name="组合 3"/>
          <p:cNvGrpSpPr/>
          <p:nvPr/>
        </p:nvGrpSpPr>
        <p:grpSpPr>
          <a:xfrm>
            <a:off x="280670" y="377190"/>
            <a:ext cx="681990" cy="288925"/>
            <a:chOff x="289" y="460"/>
            <a:chExt cx="1389" cy="588"/>
          </a:xfrm>
        </p:grpSpPr>
        <p:grpSp>
          <p:nvGrpSpPr>
            <p:cNvPr id="5" name="组合 4"/>
            <p:cNvGrpSpPr/>
            <p:nvPr/>
          </p:nvGrpSpPr>
          <p:grpSpPr>
            <a:xfrm rot="18900000">
              <a:off x="1062" y="460"/>
              <a:ext cx="616" cy="584"/>
              <a:chOff x="9851" y="5951"/>
              <a:chExt cx="972" cy="922"/>
            </a:xfrm>
          </p:grpSpPr>
          <p:sp>
            <p:nvSpPr>
              <p:cNvPr id="6" name="矩形 5"/>
              <p:cNvSpPr/>
              <p:nvPr/>
            </p:nvSpPr>
            <p:spPr>
              <a:xfrm>
                <a:off x="10061" y="6161"/>
                <a:ext cx="762" cy="712"/>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8" name="矩形 7"/>
              <p:cNvSpPr/>
              <p:nvPr/>
            </p:nvSpPr>
            <p:spPr>
              <a:xfrm>
                <a:off x="9851" y="5951"/>
                <a:ext cx="762" cy="7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nvGrpSpPr>
            <p:cNvPr id="9" name="组合 8"/>
            <p:cNvGrpSpPr/>
            <p:nvPr/>
          </p:nvGrpSpPr>
          <p:grpSpPr>
            <a:xfrm rot="18900000">
              <a:off x="680" y="460"/>
              <a:ext cx="616" cy="584"/>
              <a:chOff x="9851" y="5951"/>
              <a:chExt cx="972" cy="922"/>
            </a:xfrm>
          </p:grpSpPr>
          <p:sp>
            <p:nvSpPr>
              <p:cNvPr id="10" name="矩形 9"/>
              <p:cNvSpPr/>
              <p:nvPr/>
            </p:nvSpPr>
            <p:spPr>
              <a:xfrm>
                <a:off x="10061" y="6161"/>
                <a:ext cx="762" cy="712"/>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1" name="矩形 10"/>
              <p:cNvSpPr/>
              <p:nvPr/>
            </p:nvSpPr>
            <p:spPr>
              <a:xfrm>
                <a:off x="9851" y="5951"/>
                <a:ext cx="762" cy="7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nvGrpSpPr>
            <p:cNvPr id="12" name="组合 11"/>
            <p:cNvGrpSpPr/>
            <p:nvPr/>
          </p:nvGrpSpPr>
          <p:grpSpPr>
            <a:xfrm rot="18900000">
              <a:off x="289" y="464"/>
              <a:ext cx="616" cy="584"/>
              <a:chOff x="9851" y="5951"/>
              <a:chExt cx="972" cy="922"/>
            </a:xfrm>
          </p:grpSpPr>
          <p:sp>
            <p:nvSpPr>
              <p:cNvPr id="13" name="矩形 12"/>
              <p:cNvSpPr/>
              <p:nvPr/>
            </p:nvSpPr>
            <p:spPr>
              <a:xfrm>
                <a:off x="10061" y="6161"/>
                <a:ext cx="762" cy="712"/>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4" name="矩形 13"/>
              <p:cNvSpPr/>
              <p:nvPr/>
            </p:nvSpPr>
            <p:spPr>
              <a:xfrm>
                <a:off x="9851" y="5951"/>
                <a:ext cx="762" cy="7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sp>
        <p:nvSpPr>
          <p:cNvPr id="15" name="矩形 14"/>
          <p:cNvSpPr/>
          <p:nvPr/>
        </p:nvSpPr>
        <p:spPr>
          <a:xfrm>
            <a:off x="1044575" y="775335"/>
            <a:ext cx="10800080" cy="144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17" name="图片 16" descr="图片1"/>
          <p:cNvPicPr>
            <a:picLocks noChangeAspect="1"/>
          </p:cNvPicPr>
          <p:nvPr/>
        </p:nvPicPr>
        <p:blipFill>
          <a:blip r:embed="rId3"/>
          <a:stretch>
            <a:fillRect/>
          </a:stretch>
        </p:blipFill>
        <p:spPr>
          <a:xfrm>
            <a:off x="8112760" y="56515"/>
            <a:ext cx="2542540" cy="77152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000" advTm="10000">
        <p:cover/>
      </p:transition>
    </mc:Choice>
    <mc:Fallback>
      <p:transition spd="slow" advTm="10000">
        <p:cov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1" fill="hold" grpId="0" nodeType="after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500" fill="hold"/>
                                        <p:tgtEl>
                                          <p:spTgt spid="15"/>
                                        </p:tgtEl>
                                        <p:attrNameLst>
                                          <p:attrName>ppt_x</p:attrName>
                                        </p:attrNameLst>
                                      </p:cBhvr>
                                      <p:tavLst>
                                        <p:tav tm="0">
                                          <p:val>
                                            <p:strVal val="#ppt_x"/>
                                          </p:val>
                                        </p:tav>
                                        <p:tav tm="100000">
                                          <p:val>
                                            <p:strVal val="#ppt_x"/>
                                          </p:val>
                                        </p:tav>
                                      </p:tavLst>
                                    </p:anim>
                                    <p:anim calcmode="lin" valueType="num">
                                      <p:cBhvr additive="base">
                                        <p:cTn id="13" dur="500" fill="hold"/>
                                        <p:tgtEl>
                                          <p:spTgt spid="15"/>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22" presetClass="entr" presetSubtype="4" fill="hold" grpId="0" nodeType="afterEffect">
                                  <p:stCondLst>
                                    <p:cond delay="0"/>
                                  </p:stCondLst>
                                  <p:childTnLst>
                                    <p:set>
                                      <p:cBhvr>
                                        <p:cTn id="16" dur="1" fill="hold">
                                          <p:stCondLst>
                                            <p:cond delay="0"/>
                                          </p:stCondLst>
                                        </p:cTn>
                                        <p:tgtEl>
                                          <p:spTgt spid="41"/>
                                        </p:tgtEl>
                                        <p:attrNameLst>
                                          <p:attrName>style.visibility</p:attrName>
                                        </p:attrNameLst>
                                      </p:cBhvr>
                                      <p:to>
                                        <p:strVal val="visible"/>
                                      </p:to>
                                    </p:set>
                                    <p:animEffect transition="in" filter="wipe(down)">
                                      <p:cBhvr>
                                        <p:cTn id="17" dur="500"/>
                                        <p:tgtEl>
                                          <p:spTgt spid="41"/>
                                        </p:tgtEl>
                                      </p:cBhvr>
                                    </p:animEffect>
                                  </p:childTnLst>
                                </p:cTn>
                              </p:par>
                            </p:childTnLst>
                          </p:cTn>
                        </p:par>
                        <p:par>
                          <p:cTn id="18" fill="hold">
                            <p:stCondLst>
                              <p:cond delay="1500"/>
                            </p:stCondLst>
                            <p:childTnLst>
                              <p:par>
                                <p:cTn id="19" presetID="10" presetClass="entr" presetSubtype="0" fill="hold" nodeType="after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500"/>
                                        <p:tgtEl>
                                          <p:spTgt spid="17"/>
                                        </p:tgtEl>
                                      </p:cBhvr>
                                    </p:animEffect>
                                  </p:childTnLst>
                                </p:cTn>
                              </p:par>
                            </p:childTnLst>
                          </p:cTn>
                        </p:par>
                        <p:par>
                          <p:cTn id="22" fill="hold">
                            <p:stCondLst>
                              <p:cond delay="2000"/>
                            </p:stCondLst>
                            <p:childTnLst>
                              <p:par>
                                <p:cTn id="23" presetID="2" presetClass="entr" presetSubtype="2" fill="hold" nodeType="after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additive="base">
                                        <p:cTn id="25" dur="500" fill="hold"/>
                                        <p:tgtEl>
                                          <p:spTgt spid="2"/>
                                        </p:tgtEl>
                                        <p:attrNameLst>
                                          <p:attrName>ppt_x</p:attrName>
                                        </p:attrNameLst>
                                      </p:cBhvr>
                                      <p:tavLst>
                                        <p:tav tm="0">
                                          <p:val>
                                            <p:strVal val="1+#ppt_w/2"/>
                                          </p:val>
                                        </p:tav>
                                        <p:tav tm="100000">
                                          <p:val>
                                            <p:strVal val="#ppt_x"/>
                                          </p:val>
                                        </p:tav>
                                      </p:tavLst>
                                    </p:anim>
                                    <p:anim calcmode="lin" valueType="num">
                                      <p:cBhvr additive="base">
                                        <p:cTn id="26" dur="500" fill="hold"/>
                                        <p:tgtEl>
                                          <p:spTgt spid="2"/>
                                        </p:tgtEl>
                                        <p:attrNameLst>
                                          <p:attrName>ppt_y</p:attrName>
                                        </p:attrNameLst>
                                      </p:cBhvr>
                                      <p:tavLst>
                                        <p:tav tm="0">
                                          <p:val>
                                            <p:strVal val="#ppt_y"/>
                                          </p:val>
                                        </p:tav>
                                        <p:tav tm="100000">
                                          <p:val>
                                            <p:strVal val="#ppt_y"/>
                                          </p:val>
                                        </p:tav>
                                      </p:tavLst>
                                    </p:anim>
                                  </p:childTnLst>
                                </p:cTn>
                              </p:par>
                            </p:childTnLst>
                          </p:cTn>
                        </p:par>
                        <p:par>
                          <p:cTn id="27" fill="hold">
                            <p:stCondLst>
                              <p:cond delay="2500"/>
                            </p:stCondLst>
                            <p:childTnLst>
                              <p:par>
                                <p:cTn id="28" presetID="2" presetClass="entr" presetSubtype="4" fill="hold" nodeType="afterEffect">
                                  <p:stCondLst>
                                    <p:cond delay="0"/>
                                  </p:stCondLst>
                                  <p:childTnLst>
                                    <p:set>
                                      <p:cBhvr>
                                        <p:cTn id="29" dur="1" fill="hold">
                                          <p:stCondLst>
                                            <p:cond delay="0"/>
                                          </p:stCondLst>
                                        </p:cTn>
                                        <p:tgtEl>
                                          <p:spTgt spid="7"/>
                                        </p:tgtEl>
                                        <p:attrNameLst>
                                          <p:attrName>style.visibility</p:attrName>
                                        </p:attrNameLst>
                                      </p:cBhvr>
                                      <p:to>
                                        <p:strVal val="visible"/>
                                      </p:to>
                                    </p:set>
                                    <p:anim calcmode="lin" valueType="num">
                                      <p:cBhvr additive="base">
                                        <p:cTn id="30" dur="500" fill="hold"/>
                                        <p:tgtEl>
                                          <p:spTgt spid="7"/>
                                        </p:tgtEl>
                                        <p:attrNameLst>
                                          <p:attrName>ppt_x</p:attrName>
                                        </p:attrNameLst>
                                      </p:cBhvr>
                                      <p:tavLst>
                                        <p:tav tm="0">
                                          <p:val>
                                            <p:strVal val="#ppt_x"/>
                                          </p:val>
                                        </p:tav>
                                        <p:tav tm="100000">
                                          <p:val>
                                            <p:strVal val="#ppt_x"/>
                                          </p:val>
                                        </p:tav>
                                      </p:tavLst>
                                    </p:anim>
                                    <p:anim calcmode="lin" valueType="num">
                                      <p:cBhvr additive="base">
                                        <p:cTn id="31"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15" grpId="0" bldLvl="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文本框 40"/>
          <p:cNvSpPr txBox="1"/>
          <p:nvPr/>
        </p:nvSpPr>
        <p:spPr>
          <a:xfrm>
            <a:off x="1170940" y="290830"/>
            <a:ext cx="7327265" cy="460375"/>
          </a:xfrm>
          <a:prstGeom prst="rect">
            <a:avLst/>
          </a:prstGeom>
          <a:noFill/>
        </p:spPr>
        <p:txBody>
          <a:bodyPr wrap="square" rtlCol="0">
            <a:spAutoFit/>
          </a:bodyPr>
          <a:p>
            <a:pPr>
              <a:defRPr/>
            </a:pPr>
            <a:r>
              <a:rPr lang="zh-CN" altLang="en-US" sz="2400" b="1" kern="0" dirty="0">
                <a:solidFill>
                  <a:srgbClr val="C00000"/>
                </a:solidFill>
                <a:latin typeface="微软雅黑" panose="020B0503020204020204" charset="-122"/>
                <a:ea typeface="微软雅黑" panose="020B0503020204020204" charset="-122"/>
                <a:cs typeface="微软雅黑" panose="020B0503020204020204" charset="-122"/>
                <a:sym typeface="+mn-ea"/>
              </a:rPr>
              <a:t>工作原理</a:t>
            </a:r>
            <a:endParaRPr lang="zh-CN" altLang="en-US" sz="2400" b="1" kern="0" dirty="0">
              <a:solidFill>
                <a:srgbClr val="C00000"/>
              </a:solidFill>
              <a:latin typeface="微软雅黑" panose="020B0503020204020204" charset="-122"/>
              <a:ea typeface="微软雅黑" panose="020B0503020204020204" charset="-122"/>
              <a:cs typeface="微软雅黑" panose="020B0503020204020204" charset="-122"/>
              <a:sym typeface="+mn-ea"/>
            </a:endParaRPr>
          </a:p>
        </p:txBody>
      </p:sp>
      <p:pic>
        <p:nvPicPr>
          <p:cNvPr id="4" name="内容占位符 3" descr="英文"/>
          <p:cNvPicPr>
            <a:picLocks noChangeAspect="1"/>
          </p:cNvPicPr>
          <p:nvPr>
            <p:ph idx="1"/>
          </p:nvPr>
        </p:nvPicPr>
        <p:blipFill>
          <a:blip r:embed="rId1"/>
          <a:srcRect r="3545" b="5910"/>
          <a:stretch>
            <a:fillRect/>
          </a:stretch>
        </p:blipFill>
        <p:spPr>
          <a:xfrm>
            <a:off x="1274445" y="1035050"/>
            <a:ext cx="9130030" cy="5313045"/>
          </a:xfrm>
          <a:prstGeom prst="rect">
            <a:avLst/>
          </a:prstGeom>
        </p:spPr>
      </p:pic>
      <p:pic>
        <p:nvPicPr>
          <p:cNvPr id="2" name="图片 1" descr="LOGO"/>
          <p:cNvPicPr>
            <a:picLocks noChangeAspect="1"/>
          </p:cNvPicPr>
          <p:nvPr/>
        </p:nvPicPr>
        <p:blipFill>
          <a:blip r:embed="rId2"/>
          <a:stretch>
            <a:fillRect/>
          </a:stretch>
        </p:blipFill>
        <p:spPr>
          <a:xfrm>
            <a:off x="10594975" y="97155"/>
            <a:ext cx="1134110" cy="586105"/>
          </a:xfrm>
          <a:prstGeom prst="rect">
            <a:avLst/>
          </a:prstGeom>
        </p:spPr>
      </p:pic>
      <p:grpSp>
        <p:nvGrpSpPr>
          <p:cNvPr id="5" name="组合 4"/>
          <p:cNvGrpSpPr/>
          <p:nvPr/>
        </p:nvGrpSpPr>
        <p:grpSpPr>
          <a:xfrm>
            <a:off x="280670" y="377190"/>
            <a:ext cx="681990" cy="288925"/>
            <a:chOff x="289" y="460"/>
            <a:chExt cx="1389" cy="588"/>
          </a:xfrm>
        </p:grpSpPr>
        <p:grpSp>
          <p:nvGrpSpPr>
            <p:cNvPr id="6" name="组合 5"/>
            <p:cNvGrpSpPr/>
            <p:nvPr/>
          </p:nvGrpSpPr>
          <p:grpSpPr>
            <a:xfrm rot="18900000">
              <a:off x="1062" y="460"/>
              <a:ext cx="616" cy="584"/>
              <a:chOff x="9851" y="5951"/>
              <a:chExt cx="972" cy="922"/>
            </a:xfrm>
          </p:grpSpPr>
          <p:sp>
            <p:nvSpPr>
              <p:cNvPr id="7" name="矩形 6"/>
              <p:cNvSpPr/>
              <p:nvPr/>
            </p:nvSpPr>
            <p:spPr>
              <a:xfrm>
                <a:off x="10061" y="6161"/>
                <a:ext cx="762" cy="712"/>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8" name="矩形 7"/>
              <p:cNvSpPr/>
              <p:nvPr/>
            </p:nvSpPr>
            <p:spPr>
              <a:xfrm>
                <a:off x="9851" y="5951"/>
                <a:ext cx="762" cy="7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nvGrpSpPr>
            <p:cNvPr id="9" name="组合 8"/>
            <p:cNvGrpSpPr/>
            <p:nvPr/>
          </p:nvGrpSpPr>
          <p:grpSpPr>
            <a:xfrm rot="18900000">
              <a:off x="680" y="460"/>
              <a:ext cx="616" cy="584"/>
              <a:chOff x="9851" y="5951"/>
              <a:chExt cx="972" cy="922"/>
            </a:xfrm>
          </p:grpSpPr>
          <p:sp>
            <p:nvSpPr>
              <p:cNvPr id="10" name="矩形 9"/>
              <p:cNvSpPr/>
              <p:nvPr/>
            </p:nvSpPr>
            <p:spPr>
              <a:xfrm>
                <a:off x="10061" y="6161"/>
                <a:ext cx="762" cy="712"/>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1" name="矩形 10"/>
              <p:cNvSpPr/>
              <p:nvPr/>
            </p:nvSpPr>
            <p:spPr>
              <a:xfrm>
                <a:off x="9851" y="5951"/>
                <a:ext cx="762" cy="7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nvGrpSpPr>
            <p:cNvPr id="12" name="组合 11"/>
            <p:cNvGrpSpPr/>
            <p:nvPr/>
          </p:nvGrpSpPr>
          <p:grpSpPr>
            <a:xfrm rot="18900000">
              <a:off x="289" y="464"/>
              <a:ext cx="616" cy="584"/>
              <a:chOff x="9851" y="5951"/>
              <a:chExt cx="972" cy="922"/>
            </a:xfrm>
          </p:grpSpPr>
          <p:sp>
            <p:nvSpPr>
              <p:cNvPr id="13" name="矩形 12"/>
              <p:cNvSpPr/>
              <p:nvPr/>
            </p:nvSpPr>
            <p:spPr>
              <a:xfrm>
                <a:off x="10061" y="6161"/>
                <a:ext cx="762" cy="712"/>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4" name="矩形 13"/>
              <p:cNvSpPr/>
              <p:nvPr/>
            </p:nvSpPr>
            <p:spPr>
              <a:xfrm>
                <a:off x="9851" y="5951"/>
                <a:ext cx="762" cy="7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sp>
        <p:nvSpPr>
          <p:cNvPr id="15" name="矩形 14"/>
          <p:cNvSpPr/>
          <p:nvPr/>
        </p:nvSpPr>
        <p:spPr>
          <a:xfrm>
            <a:off x="1044575" y="775335"/>
            <a:ext cx="10800080" cy="144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17" name="图片 16" descr="图片1"/>
          <p:cNvPicPr>
            <a:picLocks noChangeAspect="1"/>
          </p:cNvPicPr>
          <p:nvPr/>
        </p:nvPicPr>
        <p:blipFill>
          <a:blip r:embed="rId3"/>
          <a:stretch>
            <a:fillRect/>
          </a:stretch>
        </p:blipFill>
        <p:spPr>
          <a:xfrm>
            <a:off x="8112760" y="56515"/>
            <a:ext cx="2542540" cy="77152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000" advTm="10000">
        <p:cover/>
      </p:transition>
    </mc:Choice>
    <mc:Fallback>
      <p:transition spd="slow" advTm="10000">
        <p:cov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1" fill="hold" grpId="0" nodeType="after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500" fill="hold"/>
                                        <p:tgtEl>
                                          <p:spTgt spid="15"/>
                                        </p:tgtEl>
                                        <p:attrNameLst>
                                          <p:attrName>ppt_x</p:attrName>
                                        </p:attrNameLst>
                                      </p:cBhvr>
                                      <p:tavLst>
                                        <p:tav tm="0">
                                          <p:val>
                                            <p:strVal val="#ppt_x"/>
                                          </p:val>
                                        </p:tav>
                                        <p:tav tm="100000">
                                          <p:val>
                                            <p:strVal val="#ppt_x"/>
                                          </p:val>
                                        </p:tav>
                                      </p:tavLst>
                                    </p:anim>
                                    <p:anim calcmode="lin" valueType="num">
                                      <p:cBhvr additive="base">
                                        <p:cTn id="13" dur="500" fill="hold"/>
                                        <p:tgtEl>
                                          <p:spTgt spid="15"/>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22" presetClass="entr" presetSubtype="4" fill="hold" grpId="0" nodeType="afterEffect">
                                  <p:stCondLst>
                                    <p:cond delay="0"/>
                                  </p:stCondLst>
                                  <p:childTnLst>
                                    <p:set>
                                      <p:cBhvr>
                                        <p:cTn id="16" dur="1" fill="hold">
                                          <p:stCondLst>
                                            <p:cond delay="0"/>
                                          </p:stCondLst>
                                        </p:cTn>
                                        <p:tgtEl>
                                          <p:spTgt spid="41"/>
                                        </p:tgtEl>
                                        <p:attrNameLst>
                                          <p:attrName>style.visibility</p:attrName>
                                        </p:attrNameLst>
                                      </p:cBhvr>
                                      <p:to>
                                        <p:strVal val="visible"/>
                                      </p:to>
                                    </p:set>
                                    <p:animEffect transition="in" filter="wipe(down)">
                                      <p:cBhvr>
                                        <p:cTn id="17" dur="500"/>
                                        <p:tgtEl>
                                          <p:spTgt spid="41"/>
                                        </p:tgtEl>
                                      </p:cBhvr>
                                    </p:animEffect>
                                  </p:childTnLst>
                                </p:cTn>
                              </p:par>
                            </p:childTnLst>
                          </p:cTn>
                        </p:par>
                        <p:par>
                          <p:cTn id="18" fill="hold">
                            <p:stCondLst>
                              <p:cond delay="1500"/>
                            </p:stCondLst>
                            <p:childTnLst>
                              <p:par>
                                <p:cTn id="19" presetID="10" presetClass="entr" presetSubtype="0" fill="hold" nodeType="after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500"/>
                                        <p:tgtEl>
                                          <p:spTgt spid="17"/>
                                        </p:tgtEl>
                                      </p:cBhvr>
                                    </p:animEffect>
                                  </p:childTnLst>
                                </p:cTn>
                              </p:par>
                            </p:childTnLst>
                          </p:cTn>
                        </p:par>
                        <p:par>
                          <p:cTn id="22" fill="hold">
                            <p:stCondLst>
                              <p:cond delay="2000"/>
                            </p:stCondLst>
                            <p:childTnLst>
                              <p:par>
                                <p:cTn id="23" presetID="2" presetClass="entr" presetSubtype="2" fill="hold" nodeType="after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additive="base">
                                        <p:cTn id="25" dur="500" fill="hold"/>
                                        <p:tgtEl>
                                          <p:spTgt spid="2"/>
                                        </p:tgtEl>
                                        <p:attrNameLst>
                                          <p:attrName>ppt_x</p:attrName>
                                        </p:attrNameLst>
                                      </p:cBhvr>
                                      <p:tavLst>
                                        <p:tav tm="0">
                                          <p:val>
                                            <p:strVal val="1+#ppt_w/2"/>
                                          </p:val>
                                        </p:tav>
                                        <p:tav tm="100000">
                                          <p:val>
                                            <p:strVal val="#ppt_x"/>
                                          </p:val>
                                        </p:tav>
                                      </p:tavLst>
                                    </p:anim>
                                    <p:anim calcmode="lin" valueType="num">
                                      <p:cBhvr additive="base">
                                        <p:cTn id="26" dur="500" fill="hold"/>
                                        <p:tgtEl>
                                          <p:spTgt spid="2"/>
                                        </p:tgtEl>
                                        <p:attrNameLst>
                                          <p:attrName>ppt_y</p:attrName>
                                        </p:attrNameLst>
                                      </p:cBhvr>
                                      <p:tavLst>
                                        <p:tav tm="0">
                                          <p:val>
                                            <p:strVal val="#ppt_y"/>
                                          </p:val>
                                        </p:tav>
                                        <p:tav tm="100000">
                                          <p:val>
                                            <p:strVal val="#ppt_y"/>
                                          </p:val>
                                        </p:tav>
                                      </p:tavLst>
                                    </p:anim>
                                  </p:childTnLst>
                                </p:cTn>
                              </p:par>
                            </p:childTnLst>
                          </p:cTn>
                        </p:par>
                        <p:par>
                          <p:cTn id="27" fill="hold">
                            <p:stCondLst>
                              <p:cond delay="2500"/>
                            </p:stCondLst>
                            <p:childTnLst>
                              <p:par>
                                <p:cTn id="28" presetID="2" presetClass="entr" presetSubtype="4" fill="hold" nodeType="afterEffect">
                                  <p:stCondLst>
                                    <p:cond delay="0"/>
                                  </p:stCondLst>
                                  <p:childTnLst>
                                    <p:set>
                                      <p:cBhvr>
                                        <p:cTn id="29" dur="1" fill="hold">
                                          <p:stCondLst>
                                            <p:cond delay="0"/>
                                          </p:stCondLst>
                                        </p:cTn>
                                        <p:tgtEl>
                                          <p:spTgt spid="4"/>
                                        </p:tgtEl>
                                        <p:attrNameLst>
                                          <p:attrName>style.visibility</p:attrName>
                                        </p:attrNameLst>
                                      </p:cBhvr>
                                      <p:to>
                                        <p:strVal val="visible"/>
                                      </p:to>
                                    </p:set>
                                    <p:anim calcmode="lin" valueType="num">
                                      <p:cBhvr additive="base">
                                        <p:cTn id="30" dur="500" fill="hold"/>
                                        <p:tgtEl>
                                          <p:spTgt spid="4"/>
                                        </p:tgtEl>
                                        <p:attrNameLst>
                                          <p:attrName>ppt_x</p:attrName>
                                        </p:attrNameLst>
                                      </p:cBhvr>
                                      <p:tavLst>
                                        <p:tav tm="0">
                                          <p:val>
                                            <p:strVal val="#ppt_x"/>
                                          </p:val>
                                        </p:tav>
                                        <p:tav tm="100000">
                                          <p:val>
                                            <p:strVal val="#ppt_x"/>
                                          </p:val>
                                        </p:tav>
                                      </p:tavLst>
                                    </p:anim>
                                    <p:anim calcmode="lin" valueType="num">
                                      <p:cBhvr additive="base">
                                        <p:cTn id="31"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15" grpId="0" bldLvl="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文本框 40"/>
          <p:cNvSpPr txBox="1"/>
          <p:nvPr/>
        </p:nvSpPr>
        <p:spPr>
          <a:xfrm>
            <a:off x="1170940" y="290830"/>
            <a:ext cx="7327265" cy="460375"/>
          </a:xfrm>
          <a:prstGeom prst="rect">
            <a:avLst/>
          </a:prstGeom>
          <a:noFill/>
        </p:spPr>
        <p:txBody>
          <a:bodyPr wrap="square" rtlCol="0">
            <a:spAutoFit/>
          </a:bodyPr>
          <a:p>
            <a:pPr>
              <a:defRPr/>
            </a:pPr>
            <a:r>
              <a:rPr lang="zh-CN" altLang="en-US" sz="2400" b="1" kern="0" dirty="0">
                <a:solidFill>
                  <a:srgbClr val="C00000"/>
                </a:solidFill>
                <a:latin typeface="微软雅黑" panose="020B0503020204020204" charset="-122"/>
                <a:ea typeface="微软雅黑" panose="020B0503020204020204" charset="-122"/>
                <a:cs typeface="微软雅黑" panose="020B0503020204020204" charset="-122"/>
                <a:sym typeface="+mn-ea"/>
              </a:rPr>
              <a:t>系统组成</a:t>
            </a:r>
            <a:endParaRPr lang="zh-CN" altLang="en-US" sz="2400" b="1" kern="0" dirty="0">
              <a:solidFill>
                <a:srgbClr val="C00000"/>
              </a:solidFill>
              <a:latin typeface="微软雅黑" panose="020B0503020204020204" charset="-122"/>
              <a:ea typeface="微软雅黑" panose="020B0503020204020204" charset="-122"/>
              <a:cs typeface="微软雅黑" panose="020B0503020204020204" charset="-122"/>
              <a:sym typeface="+mn-ea"/>
            </a:endParaRPr>
          </a:p>
        </p:txBody>
      </p:sp>
      <p:pic>
        <p:nvPicPr>
          <p:cNvPr id="4" name="内容占位符 3" descr="系统组成"/>
          <p:cNvPicPr>
            <a:picLocks noChangeAspect="1"/>
          </p:cNvPicPr>
          <p:nvPr>
            <p:ph idx="1"/>
          </p:nvPr>
        </p:nvPicPr>
        <p:blipFill>
          <a:blip r:embed="rId1"/>
          <a:srcRect t="24077"/>
          <a:stretch>
            <a:fillRect/>
          </a:stretch>
        </p:blipFill>
        <p:spPr>
          <a:xfrm>
            <a:off x="739775" y="1134110"/>
            <a:ext cx="10269855" cy="4799330"/>
          </a:xfrm>
          <a:prstGeom prst="rect">
            <a:avLst/>
          </a:prstGeom>
        </p:spPr>
      </p:pic>
      <p:pic>
        <p:nvPicPr>
          <p:cNvPr id="2" name="图片 1" descr="LOGO"/>
          <p:cNvPicPr>
            <a:picLocks noChangeAspect="1"/>
          </p:cNvPicPr>
          <p:nvPr/>
        </p:nvPicPr>
        <p:blipFill>
          <a:blip r:embed="rId2"/>
          <a:stretch>
            <a:fillRect/>
          </a:stretch>
        </p:blipFill>
        <p:spPr>
          <a:xfrm>
            <a:off x="10594975" y="99060"/>
            <a:ext cx="1134110" cy="586105"/>
          </a:xfrm>
          <a:prstGeom prst="rect">
            <a:avLst/>
          </a:prstGeom>
        </p:spPr>
      </p:pic>
      <p:grpSp>
        <p:nvGrpSpPr>
          <p:cNvPr id="5" name="组合 4"/>
          <p:cNvGrpSpPr/>
          <p:nvPr/>
        </p:nvGrpSpPr>
        <p:grpSpPr>
          <a:xfrm>
            <a:off x="280670" y="377190"/>
            <a:ext cx="681990" cy="288925"/>
            <a:chOff x="289" y="460"/>
            <a:chExt cx="1389" cy="588"/>
          </a:xfrm>
        </p:grpSpPr>
        <p:grpSp>
          <p:nvGrpSpPr>
            <p:cNvPr id="6" name="组合 5"/>
            <p:cNvGrpSpPr/>
            <p:nvPr/>
          </p:nvGrpSpPr>
          <p:grpSpPr>
            <a:xfrm rot="18900000">
              <a:off x="1062" y="460"/>
              <a:ext cx="616" cy="584"/>
              <a:chOff x="9851" y="5951"/>
              <a:chExt cx="972" cy="922"/>
            </a:xfrm>
          </p:grpSpPr>
          <p:sp>
            <p:nvSpPr>
              <p:cNvPr id="7" name="矩形 6"/>
              <p:cNvSpPr/>
              <p:nvPr/>
            </p:nvSpPr>
            <p:spPr>
              <a:xfrm>
                <a:off x="10061" y="6161"/>
                <a:ext cx="762" cy="712"/>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8" name="矩形 7"/>
              <p:cNvSpPr/>
              <p:nvPr/>
            </p:nvSpPr>
            <p:spPr>
              <a:xfrm>
                <a:off x="9851" y="5951"/>
                <a:ext cx="762" cy="7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nvGrpSpPr>
            <p:cNvPr id="9" name="组合 8"/>
            <p:cNvGrpSpPr/>
            <p:nvPr/>
          </p:nvGrpSpPr>
          <p:grpSpPr>
            <a:xfrm rot="18900000">
              <a:off x="680" y="460"/>
              <a:ext cx="616" cy="584"/>
              <a:chOff x="9851" y="5951"/>
              <a:chExt cx="972" cy="922"/>
            </a:xfrm>
          </p:grpSpPr>
          <p:sp>
            <p:nvSpPr>
              <p:cNvPr id="10" name="矩形 9"/>
              <p:cNvSpPr/>
              <p:nvPr/>
            </p:nvSpPr>
            <p:spPr>
              <a:xfrm>
                <a:off x="10061" y="6161"/>
                <a:ext cx="762" cy="712"/>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1" name="矩形 10"/>
              <p:cNvSpPr/>
              <p:nvPr/>
            </p:nvSpPr>
            <p:spPr>
              <a:xfrm>
                <a:off x="9851" y="5951"/>
                <a:ext cx="762" cy="7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nvGrpSpPr>
            <p:cNvPr id="12" name="组合 11"/>
            <p:cNvGrpSpPr/>
            <p:nvPr/>
          </p:nvGrpSpPr>
          <p:grpSpPr>
            <a:xfrm rot="18900000">
              <a:off x="289" y="464"/>
              <a:ext cx="616" cy="584"/>
              <a:chOff x="9851" y="5951"/>
              <a:chExt cx="972" cy="922"/>
            </a:xfrm>
          </p:grpSpPr>
          <p:sp>
            <p:nvSpPr>
              <p:cNvPr id="13" name="矩形 12"/>
              <p:cNvSpPr/>
              <p:nvPr/>
            </p:nvSpPr>
            <p:spPr>
              <a:xfrm>
                <a:off x="10061" y="6161"/>
                <a:ext cx="762" cy="712"/>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4" name="矩形 13"/>
              <p:cNvSpPr/>
              <p:nvPr/>
            </p:nvSpPr>
            <p:spPr>
              <a:xfrm>
                <a:off x="9851" y="5951"/>
                <a:ext cx="762" cy="7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sp>
        <p:nvSpPr>
          <p:cNvPr id="15" name="矩形 14"/>
          <p:cNvSpPr/>
          <p:nvPr/>
        </p:nvSpPr>
        <p:spPr>
          <a:xfrm>
            <a:off x="1044575" y="775335"/>
            <a:ext cx="10800080" cy="144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17" name="图片 16" descr="图片1"/>
          <p:cNvPicPr>
            <a:picLocks noChangeAspect="1"/>
          </p:cNvPicPr>
          <p:nvPr/>
        </p:nvPicPr>
        <p:blipFill>
          <a:blip r:embed="rId3"/>
          <a:stretch>
            <a:fillRect/>
          </a:stretch>
        </p:blipFill>
        <p:spPr>
          <a:xfrm>
            <a:off x="8112760" y="56515"/>
            <a:ext cx="2542540" cy="77152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000" advTm="10000">
        <p:cover/>
      </p:transition>
    </mc:Choice>
    <mc:Fallback>
      <p:transition spd="slow" advTm="10000">
        <p:cov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1" fill="hold" grpId="0" nodeType="after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500" fill="hold"/>
                                        <p:tgtEl>
                                          <p:spTgt spid="15"/>
                                        </p:tgtEl>
                                        <p:attrNameLst>
                                          <p:attrName>ppt_x</p:attrName>
                                        </p:attrNameLst>
                                      </p:cBhvr>
                                      <p:tavLst>
                                        <p:tav tm="0">
                                          <p:val>
                                            <p:strVal val="#ppt_x"/>
                                          </p:val>
                                        </p:tav>
                                        <p:tav tm="100000">
                                          <p:val>
                                            <p:strVal val="#ppt_x"/>
                                          </p:val>
                                        </p:tav>
                                      </p:tavLst>
                                    </p:anim>
                                    <p:anim calcmode="lin" valueType="num">
                                      <p:cBhvr additive="base">
                                        <p:cTn id="13" dur="500" fill="hold"/>
                                        <p:tgtEl>
                                          <p:spTgt spid="15"/>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22" presetClass="entr" presetSubtype="4" fill="hold" grpId="0" nodeType="afterEffect">
                                  <p:stCondLst>
                                    <p:cond delay="0"/>
                                  </p:stCondLst>
                                  <p:childTnLst>
                                    <p:set>
                                      <p:cBhvr>
                                        <p:cTn id="16" dur="1" fill="hold">
                                          <p:stCondLst>
                                            <p:cond delay="0"/>
                                          </p:stCondLst>
                                        </p:cTn>
                                        <p:tgtEl>
                                          <p:spTgt spid="41"/>
                                        </p:tgtEl>
                                        <p:attrNameLst>
                                          <p:attrName>style.visibility</p:attrName>
                                        </p:attrNameLst>
                                      </p:cBhvr>
                                      <p:to>
                                        <p:strVal val="visible"/>
                                      </p:to>
                                    </p:set>
                                    <p:animEffect transition="in" filter="wipe(down)">
                                      <p:cBhvr>
                                        <p:cTn id="17" dur="500"/>
                                        <p:tgtEl>
                                          <p:spTgt spid="41"/>
                                        </p:tgtEl>
                                      </p:cBhvr>
                                    </p:animEffect>
                                  </p:childTnLst>
                                </p:cTn>
                              </p:par>
                            </p:childTnLst>
                          </p:cTn>
                        </p:par>
                        <p:par>
                          <p:cTn id="18" fill="hold">
                            <p:stCondLst>
                              <p:cond delay="1500"/>
                            </p:stCondLst>
                            <p:childTnLst>
                              <p:par>
                                <p:cTn id="19" presetID="10" presetClass="entr" presetSubtype="0" fill="hold" nodeType="after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500"/>
                                        <p:tgtEl>
                                          <p:spTgt spid="17"/>
                                        </p:tgtEl>
                                      </p:cBhvr>
                                    </p:animEffect>
                                  </p:childTnLst>
                                </p:cTn>
                              </p:par>
                            </p:childTnLst>
                          </p:cTn>
                        </p:par>
                        <p:par>
                          <p:cTn id="22" fill="hold">
                            <p:stCondLst>
                              <p:cond delay="2000"/>
                            </p:stCondLst>
                            <p:childTnLst>
                              <p:par>
                                <p:cTn id="23" presetID="2" presetClass="entr" presetSubtype="2" fill="hold" nodeType="after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additive="base">
                                        <p:cTn id="25" dur="500" fill="hold"/>
                                        <p:tgtEl>
                                          <p:spTgt spid="2"/>
                                        </p:tgtEl>
                                        <p:attrNameLst>
                                          <p:attrName>ppt_x</p:attrName>
                                        </p:attrNameLst>
                                      </p:cBhvr>
                                      <p:tavLst>
                                        <p:tav tm="0">
                                          <p:val>
                                            <p:strVal val="1+#ppt_w/2"/>
                                          </p:val>
                                        </p:tav>
                                        <p:tav tm="100000">
                                          <p:val>
                                            <p:strVal val="#ppt_x"/>
                                          </p:val>
                                        </p:tav>
                                      </p:tavLst>
                                    </p:anim>
                                    <p:anim calcmode="lin" valueType="num">
                                      <p:cBhvr additive="base">
                                        <p:cTn id="26" dur="500" fill="hold"/>
                                        <p:tgtEl>
                                          <p:spTgt spid="2"/>
                                        </p:tgtEl>
                                        <p:attrNameLst>
                                          <p:attrName>ppt_y</p:attrName>
                                        </p:attrNameLst>
                                      </p:cBhvr>
                                      <p:tavLst>
                                        <p:tav tm="0">
                                          <p:val>
                                            <p:strVal val="#ppt_y"/>
                                          </p:val>
                                        </p:tav>
                                        <p:tav tm="100000">
                                          <p:val>
                                            <p:strVal val="#ppt_y"/>
                                          </p:val>
                                        </p:tav>
                                      </p:tavLst>
                                    </p:anim>
                                  </p:childTnLst>
                                </p:cTn>
                              </p:par>
                            </p:childTnLst>
                          </p:cTn>
                        </p:par>
                        <p:par>
                          <p:cTn id="27" fill="hold">
                            <p:stCondLst>
                              <p:cond delay="2500"/>
                            </p:stCondLst>
                            <p:childTnLst>
                              <p:par>
                                <p:cTn id="28" presetID="2" presetClass="entr" presetSubtype="4" fill="hold" nodeType="afterEffect">
                                  <p:stCondLst>
                                    <p:cond delay="0"/>
                                  </p:stCondLst>
                                  <p:childTnLst>
                                    <p:set>
                                      <p:cBhvr>
                                        <p:cTn id="29" dur="1" fill="hold">
                                          <p:stCondLst>
                                            <p:cond delay="0"/>
                                          </p:stCondLst>
                                        </p:cTn>
                                        <p:tgtEl>
                                          <p:spTgt spid="4"/>
                                        </p:tgtEl>
                                        <p:attrNameLst>
                                          <p:attrName>style.visibility</p:attrName>
                                        </p:attrNameLst>
                                      </p:cBhvr>
                                      <p:to>
                                        <p:strVal val="visible"/>
                                      </p:to>
                                    </p:set>
                                    <p:anim calcmode="lin" valueType="num">
                                      <p:cBhvr additive="base">
                                        <p:cTn id="30" dur="500" fill="hold"/>
                                        <p:tgtEl>
                                          <p:spTgt spid="4"/>
                                        </p:tgtEl>
                                        <p:attrNameLst>
                                          <p:attrName>ppt_x</p:attrName>
                                        </p:attrNameLst>
                                      </p:cBhvr>
                                      <p:tavLst>
                                        <p:tav tm="0">
                                          <p:val>
                                            <p:strVal val="#ppt_x"/>
                                          </p:val>
                                        </p:tav>
                                        <p:tav tm="100000">
                                          <p:val>
                                            <p:strVal val="#ppt_x"/>
                                          </p:val>
                                        </p:tav>
                                      </p:tavLst>
                                    </p:anim>
                                    <p:anim calcmode="lin" valueType="num">
                                      <p:cBhvr additive="base">
                                        <p:cTn id="31"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15" grpId="0" bldLvl="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内容占位符 41"/>
          <p:cNvSpPr/>
          <p:nvPr>
            <p:ph idx="1"/>
          </p:nvPr>
        </p:nvSpPr>
        <p:spPr>
          <a:xfrm>
            <a:off x="415290" y="1484630"/>
            <a:ext cx="5723255" cy="4460875"/>
          </a:xfrm>
        </p:spPr>
        <p:txBody>
          <a:bodyPr>
            <a:normAutofit/>
          </a:bodyPr>
          <a:p>
            <a:pPr marL="0" indent="0" algn="just" fontAlgn="auto">
              <a:lnSpc>
                <a:spcPts val="2900"/>
              </a:lnSpc>
              <a:spcBef>
                <a:spcPts val="1600"/>
              </a:spcBef>
              <a:buNone/>
            </a:pPr>
            <a:r>
              <a:rPr lang="en-US" altLang="zh-CN" sz="1800">
                <a:latin typeface="微软雅黑" panose="020B0503020204020204" charset="-122"/>
                <a:ea typeface="微软雅黑" panose="020B0503020204020204" charset="-122"/>
                <a:cs typeface="微软雅黑" panose="020B0503020204020204" charset="-122"/>
                <a:sym typeface="+mn-ea"/>
              </a:rPr>
              <a:t>        </a:t>
            </a:r>
            <a:r>
              <a:rPr lang="zh-CN" altLang="en-US" sz="1800">
                <a:latin typeface="微软雅黑" panose="020B0503020204020204" charset="-122"/>
                <a:ea typeface="微软雅黑" panose="020B0503020204020204" charset="-122"/>
                <a:cs typeface="微软雅黑" panose="020B0503020204020204" charset="-122"/>
                <a:sym typeface="+mn-ea"/>
              </a:rPr>
              <a:t>1987年由国家经委颁发证书，授予上海润滑设备厂为“国家二级企业”。1987年起至今连续多年被上海市杨浦区政府命名为“重合同、守信用”单位。1995年被中国冶金部确定为定点配套系统成员单位，同年认定为中国重型工业机械协会理事单位及会员单位。企业已通过ISO9001（2000版）质量管理体系认证。</a:t>
            </a:r>
            <a:endParaRPr lang="zh-CN" altLang="en-US" sz="1800">
              <a:latin typeface="微软雅黑" panose="020B0503020204020204" charset="-122"/>
              <a:ea typeface="微软雅黑" panose="020B0503020204020204" charset="-122"/>
              <a:cs typeface="微软雅黑" panose="020B0503020204020204" charset="-122"/>
            </a:endParaRPr>
          </a:p>
          <a:p>
            <a:pPr marL="0" indent="0" algn="just" fontAlgn="auto">
              <a:lnSpc>
                <a:spcPts val="2900"/>
              </a:lnSpc>
              <a:spcBef>
                <a:spcPts val="1600"/>
              </a:spcBef>
              <a:buNone/>
            </a:pPr>
            <a:r>
              <a:rPr lang="zh-CN" altLang="en-US" sz="1800">
                <a:latin typeface="微软雅黑" panose="020B0503020204020204" charset="-122"/>
                <a:ea typeface="微软雅黑" panose="020B0503020204020204" charset="-122"/>
                <a:cs typeface="微软雅黑" panose="020B0503020204020204" charset="-122"/>
                <a:sym typeface="+mn-ea"/>
              </a:rPr>
              <a:t>         二十世纪八十年代初期，开发了具有当代世界先进水平、符合TEMA标准的GLL、GLC系列列管式油冷却器，获得中国机械工业产品“优质产品”证书和国家经委颁发的“国家质量银质奖”。</a:t>
            </a:r>
            <a:endParaRPr lang="zh-CN" altLang="en-US" sz="1800">
              <a:latin typeface="微软雅黑" panose="020B0503020204020204" charset="-122"/>
              <a:ea typeface="微软雅黑" panose="020B0503020204020204" charset="-122"/>
              <a:cs typeface="微软雅黑" panose="020B0503020204020204" charset="-122"/>
            </a:endParaRPr>
          </a:p>
        </p:txBody>
      </p:sp>
      <p:pic>
        <p:nvPicPr>
          <p:cNvPr id="2" name="图片 1" descr="LOGO"/>
          <p:cNvPicPr>
            <a:picLocks noChangeAspect="1"/>
          </p:cNvPicPr>
          <p:nvPr/>
        </p:nvPicPr>
        <p:blipFill>
          <a:blip r:embed="rId1"/>
          <a:stretch>
            <a:fillRect/>
          </a:stretch>
        </p:blipFill>
        <p:spPr>
          <a:xfrm>
            <a:off x="10594975" y="119380"/>
            <a:ext cx="1134110" cy="586105"/>
          </a:xfrm>
          <a:prstGeom prst="rect">
            <a:avLst/>
          </a:prstGeom>
        </p:spPr>
      </p:pic>
      <p:grpSp>
        <p:nvGrpSpPr>
          <p:cNvPr id="5" name="组合 4"/>
          <p:cNvGrpSpPr/>
          <p:nvPr/>
        </p:nvGrpSpPr>
        <p:grpSpPr>
          <a:xfrm>
            <a:off x="280670" y="377190"/>
            <a:ext cx="681990" cy="288925"/>
            <a:chOff x="289" y="460"/>
            <a:chExt cx="1389" cy="588"/>
          </a:xfrm>
        </p:grpSpPr>
        <p:grpSp>
          <p:nvGrpSpPr>
            <p:cNvPr id="6" name="组合 5"/>
            <p:cNvGrpSpPr/>
            <p:nvPr/>
          </p:nvGrpSpPr>
          <p:grpSpPr>
            <a:xfrm rot="18900000">
              <a:off x="1062" y="460"/>
              <a:ext cx="616" cy="584"/>
              <a:chOff x="9851" y="5951"/>
              <a:chExt cx="972" cy="922"/>
            </a:xfrm>
          </p:grpSpPr>
          <p:sp>
            <p:nvSpPr>
              <p:cNvPr id="7" name="矩形 6"/>
              <p:cNvSpPr/>
              <p:nvPr/>
            </p:nvSpPr>
            <p:spPr>
              <a:xfrm>
                <a:off x="10061" y="6161"/>
                <a:ext cx="762" cy="712"/>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8" name="矩形 7"/>
              <p:cNvSpPr/>
              <p:nvPr/>
            </p:nvSpPr>
            <p:spPr>
              <a:xfrm>
                <a:off x="9851" y="5951"/>
                <a:ext cx="762" cy="7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nvGrpSpPr>
            <p:cNvPr id="9" name="组合 8"/>
            <p:cNvGrpSpPr/>
            <p:nvPr/>
          </p:nvGrpSpPr>
          <p:grpSpPr>
            <a:xfrm rot="18900000">
              <a:off x="680" y="460"/>
              <a:ext cx="616" cy="584"/>
              <a:chOff x="9851" y="5951"/>
              <a:chExt cx="972" cy="922"/>
            </a:xfrm>
          </p:grpSpPr>
          <p:sp>
            <p:nvSpPr>
              <p:cNvPr id="10" name="矩形 9"/>
              <p:cNvSpPr/>
              <p:nvPr/>
            </p:nvSpPr>
            <p:spPr>
              <a:xfrm>
                <a:off x="10061" y="6161"/>
                <a:ext cx="762" cy="712"/>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1" name="矩形 10"/>
              <p:cNvSpPr/>
              <p:nvPr/>
            </p:nvSpPr>
            <p:spPr>
              <a:xfrm>
                <a:off x="9851" y="5951"/>
                <a:ext cx="762" cy="7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nvGrpSpPr>
            <p:cNvPr id="12" name="组合 11"/>
            <p:cNvGrpSpPr/>
            <p:nvPr/>
          </p:nvGrpSpPr>
          <p:grpSpPr>
            <a:xfrm rot="18900000">
              <a:off x="289" y="464"/>
              <a:ext cx="616" cy="584"/>
              <a:chOff x="9851" y="5951"/>
              <a:chExt cx="972" cy="922"/>
            </a:xfrm>
          </p:grpSpPr>
          <p:sp>
            <p:nvSpPr>
              <p:cNvPr id="13" name="矩形 12"/>
              <p:cNvSpPr/>
              <p:nvPr/>
            </p:nvSpPr>
            <p:spPr>
              <a:xfrm>
                <a:off x="10061" y="6161"/>
                <a:ext cx="762" cy="712"/>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4" name="矩形 13"/>
              <p:cNvSpPr/>
              <p:nvPr/>
            </p:nvSpPr>
            <p:spPr>
              <a:xfrm>
                <a:off x="9851" y="5951"/>
                <a:ext cx="762" cy="7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sp>
        <p:nvSpPr>
          <p:cNvPr id="15" name="矩形 14"/>
          <p:cNvSpPr/>
          <p:nvPr/>
        </p:nvSpPr>
        <p:spPr>
          <a:xfrm>
            <a:off x="1044575" y="775335"/>
            <a:ext cx="10800080" cy="144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6" name="文本框 15"/>
          <p:cNvSpPr txBox="1"/>
          <p:nvPr/>
        </p:nvSpPr>
        <p:spPr>
          <a:xfrm>
            <a:off x="1170940" y="290830"/>
            <a:ext cx="1437640" cy="460375"/>
          </a:xfrm>
          <a:prstGeom prst="rect">
            <a:avLst/>
          </a:prstGeom>
          <a:noFill/>
        </p:spPr>
        <p:txBody>
          <a:bodyPr wrap="square" rtlCol="0">
            <a:spAutoFit/>
          </a:bodyPr>
          <a:p>
            <a:pPr lvl="0">
              <a:defRPr/>
            </a:pPr>
            <a:r>
              <a:rPr lang="zh-CN" altLang="en-US" sz="2400" b="1" kern="0" dirty="0">
                <a:solidFill>
                  <a:srgbClr val="C00000"/>
                </a:solidFill>
                <a:latin typeface="微软雅黑" panose="020B0503020204020204" charset="-122"/>
                <a:ea typeface="微软雅黑" panose="020B0503020204020204" charset="-122"/>
                <a:cs typeface="+mn-ea"/>
                <a:sym typeface="+mn-lt"/>
              </a:rPr>
              <a:t>企业简介</a:t>
            </a:r>
            <a:endParaRPr lang="zh-CN" altLang="en-US" sz="2400" b="1" kern="0" dirty="0">
              <a:solidFill>
                <a:srgbClr val="C00000"/>
              </a:solidFill>
              <a:latin typeface="微软雅黑" panose="020B0503020204020204" charset="-122"/>
              <a:ea typeface="微软雅黑" panose="020B0503020204020204" charset="-122"/>
              <a:cs typeface="+mn-ea"/>
              <a:sym typeface="+mn-lt"/>
            </a:endParaRPr>
          </a:p>
        </p:txBody>
      </p:sp>
      <p:pic>
        <p:nvPicPr>
          <p:cNvPr id="3" name="图片 2" descr="图片1"/>
          <p:cNvPicPr>
            <a:picLocks noChangeAspect="1"/>
          </p:cNvPicPr>
          <p:nvPr/>
        </p:nvPicPr>
        <p:blipFill>
          <a:blip r:embed="rId2"/>
          <a:stretch>
            <a:fillRect/>
          </a:stretch>
        </p:blipFill>
        <p:spPr>
          <a:xfrm>
            <a:off x="8052435" y="26670"/>
            <a:ext cx="2542540" cy="771525"/>
          </a:xfrm>
          <a:prstGeom prst="rect">
            <a:avLst/>
          </a:prstGeom>
        </p:spPr>
      </p:pic>
      <p:pic>
        <p:nvPicPr>
          <p:cNvPr id="17" name="图片 16" descr="2"/>
          <p:cNvPicPr>
            <a:picLocks noChangeAspect="1"/>
          </p:cNvPicPr>
          <p:nvPr/>
        </p:nvPicPr>
        <p:blipFill>
          <a:blip r:embed="rId3"/>
          <a:stretch>
            <a:fillRect/>
          </a:stretch>
        </p:blipFill>
        <p:spPr>
          <a:xfrm>
            <a:off x="6286500" y="1612265"/>
            <a:ext cx="5909945" cy="442277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000" advTm="10000">
        <p:cover/>
      </p:transition>
    </mc:Choice>
    <mc:Fallback>
      <p:transition spd="slow" advTm="10000">
        <p:cov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1" fill="hold" grpId="0" nodeType="after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500" fill="hold"/>
                                        <p:tgtEl>
                                          <p:spTgt spid="15"/>
                                        </p:tgtEl>
                                        <p:attrNameLst>
                                          <p:attrName>ppt_x</p:attrName>
                                        </p:attrNameLst>
                                      </p:cBhvr>
                                      <p:tavLst>
                                        <p:tav tm="0">
                                          <p:val>
                                            <p:strVal val="#ppt_x"/>
                                          </p:val>
                                        </p:tav>
                                        <p:tav tm="100000">
                                          <p:val>
                                            <p:strVal val="#ppt_x"/>
                                          </p:val>
                                        </p:tav>
                                      </p:tavLst>
                                    </p:anim>
                                    <p:anim calcmode="lin" valueType="num">
                                      <p:cBhvr additive="base">
                                        <p:cTn id="13" dur="500" fill="hold"/>
                                        <p:tgtEl>
                                          <p:spTgt spid="15"/>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22" presetClass="entr" presetSubtype="4" fill="hold" grpId="0" nodeType="after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down)">
                                      <p:cBhvr>
                                        <p:cTn id="17" dur="500"/>
                                        <p:tgtEl>
                                          <p:spTgt spid="16"/>
                                        </p:tgtEl>
                                      </p:cBhvr>
                                    </p:animEffect>
                                  </p:childTnLst>
                                </p:cTn>
                              </p:par>
                            </p:childTnLst>
                          </p:cTn>
                        </p:par>
                        <p:par>
                          <p:cTn id="18" fill="hold">
                            <p:stCondLst>
                              <p:cond delay="1500"/>
                            </p:stCondLst>
                            <p:childTnLst>
                              <p:par>
                                <p:cTn id="19" presetID="10" presetClass="entr" presetSubtype="0" fill="hold" nodeType="after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500"/>
                                        <p:tgtEl>
                                          <p:spTgt spid="3"/>
                                        </p:tgtEl>
                                      </p:cBhvr>
                                    </p:animEffect>
                                  </p:childTnLst>
                                </p:cTn>
                              </p:par>
                            </p:childTnLst>
                          </p:cTn>
                        </p:par>
                        <p:par>
                          <p:cTn id="22" fill="hold">
                            <p:stCondLst>
                              <p:cond delay="2000"/>
                            </p:stCondLst>
                            <p:childTnLst>
                              <p:par>
                                <p:cTn id="23" presetID="2" presetClass="entr" presetSubtype="2" fill="hold" nodeType="after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additive="base">
                                        <p:cTn id="25" dur="500" fill="hold"/>
                                        <p:tgtEl>
                                          <p:spTgt spid="2"/>
                                        </p:tgtEl>
                                        <p:attrNameLst>
                                          <p:attrName>ppt_x</p:attrName>
                                        </p:attrNameLst>
                                      </p:cBhvr>
                                      <p:tavLst>
                                        <p:tav tm="0">
                                          <p:val>
                                            <p:strVal val="1+#ppt_w/2"/>
                                          </p:val>
                                        </p:tav>
                                        <p:tav tm="100000">
                                          <p:val>
                                            <p:strVal val="#ppt_x"/>
                                          </p:val>
                                        </p:tav>
                                      </p:tavLst>
                                    </p:anim>
                                    <p:anim calcmode="lin" valueType="num">
                                      <p:cBhvr additive="base">
                                        <p:cTn id="26" dur="500" fill="hold"/>
                                        <p:tgtEl>
                                          <p:spTgt spid="2"/>
                                        </p:tgtEl>
                                        <p:attrNameLst>
                                          <p:attrName>ppt_y</p:attrName>
                                        </p:attrNameLst>
                                      </p:cBhvr>
                                      <p:tavLst>
                                        <p:tav tm="0">
                                          <p:val>
                                            <p:strVal val="#ppt_y"/>
                                          </p:val>
                                        </p:tav>
                                        <p:tav tm="100000">
                                          <p:val>
                                            <p:strVal val="#ppt_y"/>
                                          </p:val>
                                        </p:tav>
                                      </p:tavLst>
                                    </p:anim>
                                  </p:childTnLst>
                                </p:cTn>
                              </p:par>
                            </p:childTnLst>
                          </p:cTn>
                        </p:par>
                        <p:par>
                          <p:cTn id="27" fill="hold">
                            <p:stCondLst>
                              <p:cond delay="2500"/>
                            </p:stCondLst>
                            <p:childTnLst>
                              <p:par>
                                <p:cTn id="28" presetID="10" presetClass="entr" presetSubtype="0" fill="hold" grpId="0" nodeType="afterEffect">
                                  <p:stCondLst>
                                    <p:cond delay="0"/>
                                  </p:stCondLst>
                                  <p:childTnLst>
                                    <p:set>
                                      <p:cBhvr>
                                        <p:cTn id="29" dur="1" fill="hold">
                                          <p:stCondLst>
                                            <p:cond delay="0"/>
                                          </p:stCondLst>
                                        </p:cTn>
                                        <p:tgtEl>
                                          <p:spTgt spid="42">
                                            <p:txEl>
                                              <p:pRg st="0" end="0"/>
                                            </p:txEl>
                                          </p:spTgt>
                                        </p:tgtEl>
                                        <p:attrNameLst>
                                          <p:attrName>style.visibility</p:attrName>
                                        </p:attrNameLst>
                                      </p:cBhvr>
                                      <p:to>
                                        <p:strVal val="visible"/>
                                      </p:to>
                                    </p:set>
                                    <p:animEffect transition="in" filter="fade">
                                      <p:cBhvr>
                                        <p:cTn id="30" dur="500"/>
                                        <p:tgtEl>
                                          <p:spTgt spid="42">
                                            <p:txEl>
                                              <p:pRg st="0" end="0"/>
                                            </p:txEl>
                                          </p:spTgt>
                                        </p:tgtEl>
                                      </p:cBhvr>
                                    </p:animEffect>
                                  </p:childTnLst>
                                </p:cTn>
                              </p:par>
                            </p:childTnLst>
                          </p:cTn>
                        </p:par>
                        <p:par>
                          <p:cTn id="31" fill="hold">
                            <p:stCondLst>
                              <p:cond delay="3000"/>
                            </p:stCondLst>
                            <p:childTnLst>
                              <p:par>
                                <p:cTn id="32" presetID="10" presetClass="entr" presetSubtype="0" fill="hold" grpId="0" nodeType="afterEffect">
                                  <p:stCondLst>
                                    <p:cond delay="0"/>
                                  </p:stCondLst>
                                  <p:childTnLst>
                                    <p:set>
                                      <p:cBhvr>
                                        <p:cTn id="33" dur="1" fill="hold">
                                          <p:stCondLst>
                                            <p:cond delay="0"/>
                                          </p:stCondLst>
                                        </p:cTn>
                                        <p:tgtEl>
                                          <p:spTgt spid="42">
                                            <p:txEl>
                                              <p:pRg st="1" end="1"/>
                                            </p:txEl>
                                          </p:spTgt>
                                        </p:tgtEl>
                                        <p:attrNameLst>
                                          <p:attrName>style.visibility</p:attrName>
                                        </p:attrNameLst>
                                      </p:cBhvr>
                                      <p:to>
                                        <p:strVal val="visible"/>
                                      </p:to>
                                    </p:set>
                                    <p:animEffect transition="in" filter="fade">
                                      <p:cBhvr>
                                        <p:cTn id="34" dur="500"/>
                                        <p:tgtEl>
                                          <p:spTgt spid="4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5" grpId="0" bldLvl="0" animBg="1"/>
      <p:bldP spid="42" grpId="0" build="p"/>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矩形 20"/>
          <p:cNvSpPr/>
          <p:nvPr>
            <p:custDataLst>
              <p:tags r:id="rId1"/>
            </p:custDataLst>
          </p:nvPr>
        </p:nvSpPr>
        <p:spPr>
          <a:xfrm>
            <a:off x="695325" y="3580765"/>
            <a:ext cx="10955020" cy="303276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1" name="文本框 40"/>
          <p:cNvSpPr txBox="1"/>
          <p:nvPr/>
        </p:nvSpPr>
        <p:spPr>
          <a:xfrm>
            <a:off x="1170940" y="290830"/>
            <a:ext cx="7327265" cy="460375"/>
          </a:xfrm>
          <a:prstGeom prst="rect">
            <a:avLst/>
          </a:prstGeom>
          <a:noFill/>
        </p:spPr>
        <p:txBody>
          <a:bodyPr wrap="square" rtlCol="0">
            <a:spAutoFit/>
          </a:bodyPr>
          <a:p>
            <a:pPr>
              <a:defRPr/>
            </a:pPr>
            <a:r>
              <a:rPr lang="zh-CN" altLang="en-US" sz="2400" b="1" kern="0" dirty="0">
                <a:solidFill>
                  <a:srgbClr val="C00000"/>
                </a:solidFill>
                <a:latin typeface="微软雅黑" panose="020B0503020204020204" charset="-122"/>
                <a:ea typeface="微软雅黑" panose="020B0503020204020204" charset="-122"/>
                <a:cs typeface="微软雅黑" panose="020B0503020204020204" charset="-122"/>
                <a:sym typeface="+mn-ea"/>
              </a:rPr>
              <a:t>应用领域</a:t>
            </a:r>
            <a:endParaRPr lang="zh-CN" altLang="en-US" sz="2400" b="1" kern="0" dirty="0">
              <a:solidFill>
                <a:srgbClr val="C00000"/>
              </a:solidFill>
              <a:latin typeface="微软雅黑" panose="020B0503020204020204" charset="-122"/>
              <a:ea typeface="微软雅黑" panose="020B0503020204020204" charset="-122"/>
              <a:cs typeface="微软雅黑" panose="020B0503020204020204" charset="-122"/>
              <a:sym typeface="+mn-ea"/>
            </a:endParaRPr>
          </a:p>
        </p:txBody>
      </p:sp>
      <p:pic>
        <p:nvPicPr>
          <p:cNvPr id="2" name="图片 1" descr="LOGO"/>
          <p:cNvPicPr>
            <a:picLocks noChangeAspect="1"/>
          </p:cNvPicPr>
          <p:nvPr/>
        </p:nvPicPr>
        <p:blipFill>
          <a:blip r:embed="rId2"/>
          <a:stretch>
            <a:fillRect/>
          </a:stretch>
        </p:blipFill>
        <p:spPr>
          <a:xfrm>
            <a:off x="10594975" y="99060"/>
            <a:ext cx="1134110" cy="586105"/>
          </a:xfrm>
          <a:prstGeom prst="rect">
            <a:avLst/>
          </a:prstGeom>
        </p:spPr>
      </p:pic>
      <p:grpSp>
        <p:nvGrpSpPr>
          <p:cNvPr id="4" name="组合 3"/>
          <p:cNvGrpSpPr/>
          <p:nvPr/>
        </p:nvGrpSpPr>
        <p:grpSpPr>
          <a:xfrm>
            <a:off x="280670" y="377190"/>
            <a:ext cx="681990" cy="288925"/>
            <a:chOff x="289" y="460"/>
            <a:chExt cx="1389" cy="588"/>
          </a:xfrm>
        </p:grpSpPr>
        <p:grpSp>
          <p:nvGrpSpPr>
            <p:cNvPr id="6" name="组合 5"/>
            <p:cNvGrpSpPr/>
            <p:nvPr/>
          </p:nvGrpSpPr>
          <p:grpSpPr>
            <a:xfrm rot="18900000">
              <a:off x="1062" y="460"/>
              <a:ext cx="616" cy="584"/>
              <a:chOff x="9851" y="5951"/>
              <a:chExt cx="972" cy="922"/>
            </a:xfrm>
          </p:grpSpPr>
          <p:sp>
            <p:nvSpPr>
              <p:cNvPr id="7" name="矩形 6"/>
              <p:cNvSpPr/>
              <p:nvPr/>
            </p:nvSpPr>
            <p:spPr>
              <a:xfrm>
                <a:off x="10061" y="6161"/>
                <a:ext cx="762" cy="712"/>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8" name="矩形 7"/>
              <p:cNvSpPr/>
              <p:nvPr/>
            </p:nvSpPr>
            <p:spPr>
              <a:xfrm>
                <a:off x="9851" y="5951"/>
                <a:ext cx="762" cy="7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nvGrpSpPr>
            <p:cNvPr id="9" name="组合 8"/>
            <p:cNvGrpSpPr/>
            <p:nvPr/>
          </p:nvGrpSpPr>
          <p:grpSpPr>
            <a:xfrm rot="18900000">
              <a:off x="680" y="460"/>
              <a:ext cx="616" cy="584"/>
              <a:chOff x="9851" y="5951"/>
              <a:chExt cx="972" cy="922"/>
            </a:xfrm>
          </p:grpSpPr>
          <p:sp>
            <p:nvSpPr>
              <p:cNvPr id="10" name="矩形 9"/>
              <p:cNvSpPr/>
              <p:nvPr/>
            </p:nvSpPr>
            <p:spPr>
              <a:xfrm>
                <a:off x="10061" y="6161"/>
                <a:ext cx="762" cy="712"/>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1" name="矩形 10"/>
              <p:cNvSpPr/>
              <p:nvPr/>
            </p:nvSpPr>
            <p:spPr>
              <a:xfrm>
                <a:off x="9851" y="5951"/>
                <a:ext cx="762" cy="7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nvGrpSpPr>
            <p:cNvPr id="12" name="组合 11"/>
            <p:cNvGrpSpPr/>
            <p:nvPr/>
          </p:nvGrpSpPr>
          <p:grpSpPr>
            <a:xfrm rot="18900000">
              <a:off x="289" y="464"/>
              <a:ext cx="616" cy="584"/>
              <a:chOff x="9851" y="5951"/>
              <a:chExt cx="972" cy="922"/>
            </a:xfrm>
          </p:grpSpPr>
          <p:sp>
            <p:nvSpPr>
              <p:cNvPr id="13" name="矩形 12"/>
              <p:cNvSpPr/>
              <p:nvPr/>
            </p:nvSpPr>
            <p:spPr>
              <a:xfrm>
                <a:off x="10061" y="6161"/>
                <a:ext cx="762" cy="712"/>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4" name="矩形 13"/>
              <p:cNvSpPr/>
              <p:nvPr/>
            </p:nvSpPr>
            <p:spPr>
              <a:xfrm>
                <a:off x="9851" y="5951"/>
                <a:ext cx="762" cy="7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sp>
        <p:nvSpPr>
          <p:cNvPr id="15" name="矩形 14"/>
          <p:cNvSpPr/>
          <p:nvPr/>
        </p:nvSpPr>
        <p:spPr>
          <a:xfrm>
            <a:off x="1044575" y="775335"/>
            <a:ext cx="10800080" cy="144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17" name="图片 16" descr="图片1"/>
          <p:cNvPicPr>
            <a:picLocks noChangeAspect="1"/>
          </p:cNvPicPr>
          <p:nvPr/>
        </p:nvPicPr>
        <p:blipFill>
          <a:blip r:embed="rId3"/>
          <a:stretch>
            <a:fillRect/>
          </a:stretch>
        </p:blipFill>
        <p:spPr>
          <a:xfrm>
            <a:off x="8112760" y="56515"/>
            <a:ext cx="2542540" cy="771525"/>
          </a:xfrm>
          <a:prstGeom prst="rect">
            <a:avLst/>
          </a:prstGeom>
        </p:spPr>
      </p:pic>
      <p:sp>
        <p:nvSpPr>
          <p:cNvPr id="3" name="文本框 2"/>
          <p:cNvSpPr txBox="1"/>
          <p:nvPr/>
        </p:nvSpPr>
        <p:spPr>
          <a:xfrm>
            <a:off x="2758440" y="2668270"/>
            <a:ext cx="516255" cy="337185"/>
          </a:xfrm>
          <a:prstGeom prst="rect">
            <a:avLst/>
          </a:prstGeom>
          <a:noFill/>
        </p:spPr>
        <p:txBody>
          <a:bodyPr wrap="square" rtlCol="0">
            <a:spAutoFit/>
          </a:bodyPr>
          <a:p>
            <a:pPr>
              <a:defRPr/>
            </a:pPr>
            <a:r>
              <a:rPr lang="zh-CN" altLang="en-US" sz="1600" kern="0" dirty="0">
                <a:solidFill>
                  <a:srgbClr val="5F5A59"/>
                </a:solidFill>
                <a:latin typeface="微软雅黑" panose="020B0503020204020204" charset="-122"/>
                <a:ea typeface="微软雅黑" panose="020B0503020204020204" charset="-122"/>
                <a:cs typeface="微软雅黑" panose="020B0503020204020204" charset="-122"/>
                <a:sym typeface="+mn-ea"/>
              </a:rPr>
              <a:t>等</a:t>
            </a:r>
            <a:endParaRPr lang="zh-CN" altLang="en-US" sz="1600" kern="0" dirty="0">
              <a:solidFill>
                <a:srgbClr val="5F5A59"/>
              </a:solidFill>
              <a:latin typeface="微软雅黑" panose="020B0503020204020204" charset="-122"/>
              <a:ea typeface="微软雅黑" panose="020B0503020204020204" charset="-122"/>
              <a:cs typeface="微软雅黑" panose="020B0503020204020204" charset="-122"/>
              <a:sym typeface="+mn-ea"/>
            </a:endParaRPr>
          </a:p>
        </p:txBody>
      </p:sp>
      <p:sp>
        <p:nvSpPr>
          <p:cNvPr id="16" name="内容占位符 15"/>
          <p:cNvSpPr/>
          <p:nvPr>
            <p:ph idx="1"/>
          </p:nvPr>
        </p:nvSpPr>
        <p:spPr>
          <a:xfrm>
            <a:off x="838200" y="1095375"/>
            <a:ext cx="10517505" cy="2444750"/>
          </a:xfrm>
        </p:spPr>
        <p:txBody>
          <a:bodyPr>
            <a:normAutofit lnSpcReduction="20000"/>
          </a:bodyPr>
          <a:p>
            <a:pPr marL="0" indent="0">
              <a:buNone/>
            </a:pPr>
            <a:r>
              <a:rPr lang="zh-CN" altLang="en-US" sz="1800" b="1">
                <a:latin typeface="方正黑体简体" panose="02010601030101010101" pitchFamily="2" charset="-122"/>
                <a:ea typeface="方正黑体简体" panose="02010601030101010101" pitchFamily="2" charset="-122"/>
                <a:cs typeface="方正黑体简体" panose="02010601030101010101" pitchFamily="2" charset="-122"/>
                <a:sym typeface="+mn-ea"/>
              </a:rPr>
              <a:t>冶金系统</a:t>
            </a:r>
            <a:r>
              <a:rPr lang="zh-CN" altLang="en-US" sz="1800">
                <a:latin typeface="方正黑体简体" panose="02010601030101010101" pitchFamily="2" charset="-122"/>
                <a:ea typeface="方正黑体简体" panose="02010601030101010101" pitchFamily="2" charset="-122"/>
                <a:cs typeface="方正黑体简体" panose="02010601030101010101" pitchFamily="2" charset="-122"/>
                <a:sym typeface="+mn-ea"/>
              </a:rPr>
              <a:t>：轧机、轧辊、加热炉、立辊、输送辊道、卷取机矫直机、平整机、连铸机( 中厚板高线设备)、</a:t>
            </a:r>
            <a:r>
              <a:rPr lang="en-US" altLang="zh-CN" sz="1800">
                <a:latin typeface="方正黑体简体" panose="02010601030101010101" pitchFamily="2" charset="-122"/>
                <a:ea typeface="方正黑体简体" panose="02010601030101010101" pitchFamily="2" charset="-122"/>
                <a:cs typeface="方正黑体简体" panose="02010601030101010101" pitchFamily="2" charset="-122"/>
                <a:sym typeface="+mn-ea"/>
              </a:rPr>
              <a:t> </a:t>
            </a:r>
            <a:endParaRPr lang="en-US" altLang="zh-CN" sz="1800">
              <a:latin typeface="方正黑体简体" panose="02010601030101010101" pitchFamily="2" charset="-122"/>
              <a:ea typeface="方正黑体简体" panose="02010601030101010101" pitchFamily="2" charset="-122"/>
              <a:cs typeface="方正黑体简体" panose="02010601030101010101" pitchFamily="2" charset="-122"/>
            </a:endParaRPr>
          </a:p>
          <a:p>
            <a:pPr marL="0" indent="0">
              <a:buNone/>
            </a:pPr>
            <a:r>
              <a:rPr lang="en-US" altLang="zh-CN" sz="1800">
                <a:latin typeface="方正黑体简体" panose="02010601030101010101" pitchFamily="2" charset="-122"/>
                <a:ea typeface="方正黑体简体" panose="02010601030101010101" pitchFamily="2" charset="-122"/>
                <a:cs typeface="方正黑体简体" panose="02010601030101010101" pitchFamily="2" charset="-122"/>
                <a:sym typeface="+mn-ea"/>
              </a:rPr>
              <a:t>                  </a:t>
            </a:r>
            <a:r>
              <a:rPr lang="zh-CN" altLang="en-US" sz="1800">
                <a:latin typeface="方正黑体简体" panose="02010601030101010101" pitchFamily="2" charset="-122"/>
                <a:ea typeface="方正黑体简体" panose="02010601030101010101" pitchFamily="2" charset="-122"/>
                <a:cs typeface="方正黑体简体" panose="02010601030101010101" pitchFamily="2" charset="-122"/>
                <a:sym typeface="+mn-ea"/>
              </a:rPr>
              <a:t>高炉高线、</a:t>
            </a:r>
            <a:endParaRPr lang="zh-CN" altLang="en-US" sz="1800">
              <a:latin typeface="方正黑体简体" panose="02010601030101010101" pitchFamily="2" charset="-122"/>
              <a:ea typeface="方正黑体简体" panose="02010601030101010101" pitchFamily="2" charset="-122"/>
              <a:cs typeface="方正黑体简体" panose="02010601030101010101" pitchFamily="2" charset="-122"/>
            </a:endParaRPr>
          </a:p>
          <a:p>
            <a:pPr marL="0" indent="0">
              <a:buNone/>
            </a:pPr>
            <a:r>
              <a:rPr lang="zh-CN" altLang="en-US" sz="1800" b="1">
                <a:latin typeface="方正黑体简体" panose="02010601030101010101" pitchFamily="2" charset="-122"/>
                <a:ea typeface="方正黑体简体" panose="02010601030101010101" pitchFamily="2" charset="-122"/>
                <a:cs typeface="方正黑体简体" panose="02010601030101010101" pitchFamily="2" charset="-122"/>
                <a:sym typeface="+mn-ea"/>
              </a:rPr>
              <a:t>矿山系统：</a:t>
            </a:r>
            <a:r>
              <a:rPr lang="zh-CN" altLang="en-US" sz="1800">
                <a:latin typeface="方正黑体简体" panose="02010601030101010101" pitchFamily="2" charset="-122"/>
                <a:ea typeface="方正黑体简体" panose="02010601030101010101" pitchFamily="2" charset="-122"/>
                <a:cs typeface="方正黑体简体" panose="02010601030101010101" pitchFamily="2" charset="-122"/>
                <a:sym typeface="+mn-ea"/>
              </a:rPr>
              <a:t>电铲、挖掘机、破碎机、振动筛、牙轮钻、磨机</a:t>
            </a:r>
            <a:endParaRPr lang="zh-CN" altLang="en-US" sz="1800">
              <a:latin typeface="方正黑体简体" panose="02010601030101010101" pitchFamily="2" charset="-122"/>
              <a:ea typeface="方正黑体简体" panose="02010601030101010101" pitchFamily="2" charset="-122"/>
              <a:cs typeface="方正黑体简体" panose="02010601030101010101" pitchFamily="2" charset="-122"/>
            </a:endParaRPr>
          </a:p>
          <a:p>
            <a:pPr marL="0" indent="0">
              <a:buNone/>
            </a:pPr>
            <a:r>
              <a:rPr lang="zh-CN" altLang="en-US" sz="1800" b="1">
                <a:latin typeface="方正黑体简体" panose="02010601030101010101" pitchFamily="2" charset="-122"/>
                <a:ea typeface="方正黑体简体" panose="02010601030101010101" pitchFamily="2" charset="-122"/>
                <a:cs typeface="方正黑体简体" panose="02010601030101010101" pitchFamily="2" charset="-122"/>
                <a:sym typeface="+mn-ea"/>
              </a:rPr>
              <a:t>电力系统：</a:t>
            </a:r>
            <a:r>
              <a:rPr lang="zh-CN" altLang="en-US" sz="1800">
                <a:latin typeface="方正黑体简体" panose="02010601030101010101" pitchFamily="2" charset="-122"/>
                <a:ea typeface="方正黑体简体" panose="02010601030101010101" pitchFamily="2" charset="-122"/>
                <a:cs typeface="方正黑体简体" panose="02010601030101010101" pitchFamily="2" charset="-122"/>
                <a:sym typeface="+mn-ea"/>
              </a:rPr>
              <a:t>门座、塔吊及其他起重设备</a:t>
            </a:r>
            <a:endParaRPr lang="zh-CN" altLang="en-US" sz="1800">
              <a:latin typeface="方正黑体简体" panose="02010601030101010101" pitchFamily="2" charset="-122"/>
              <a:ea typeface="方正黑体简体" panose="02010601030101010101" pitchFamily="2" charset="-122"/>
              <a:cs typeface="方正黑体简体" panose="02010601030101010101" pitchFamily="2" charset="-122"/>
            </a:endParaRPr>
          </a:p>
          <a:p>
            <a:pPr marL="0" indent="0">
              <a:buNone/>
            </a:pPr>
            <a:r>
              <a:rPr lang="zh-CN" altLang="en-US" sz="1800" b="1">
                <a:latin typeface="方正黑体简体" panose="02010601030101010101" pitchFamily="2" charset="-122"/>
                <a:ea typeface="方正黑体简体" panose="02010601030101010101" pitchFamily="2" charset="-122"/>
                <a:cs typeface="方正黑体简体" panose="02010601030101010101" pitchFamily="2" charset="-122"/>
                <a:sym typeface="+mn-ea"/>
              </a:rPr>
              <a:t>焦化系统：</a:t>
            </a:r>
            <a:r>
              <a:rPr lang="zh-CN" altLang="en-US" sz="1800">
                <a:latin typeface="方正黑体简体" panose="02010601030101010101" pitchFamily="2" charset="-122"/>
                <a:ea typeface="方正黑体简体" panose="02010601030101010101" pitchFamily="2" charset="-122"/>
                <a:cs typeface="方正黑体简体" panose="02010601030101010101" pitchFamily="2" charset="-122"/>
                <a:sym typeface="+mn-ea"/>
              </a:rPr>
              <a:t>推焦机、栏焦机、堆起料机、捣固机、装煤机、给料机、导烟机、地下旋塞、加减阀等</a:t>
            </a:r>
            <a:endParaRPr lang="zh-CN" altLang="en-US" sz="1800">
              <a:latin typeface="方正黑体简体" panose="02010601030101010101" pitchFamily="2" charset="-122"/>
              <a:ea typeface="方正黑体简体" panose="02010601030101010101" pitchFamily="2" charset="-122"/>
              <a:cs typeface="方正黑体简体" panose="02010601030101010101" pitchFamily="2" charset="-122"/>
            </a:endParaRPr>
          </a:p>
          <a:p>
            <a:pPr marL="0" indent="0">
              <a:buNone/>
            </a:pPr>
            <a:r>
              <a:rPr lang="zh-CN" altLang="en-US" sz="1800" b="1">
                <a:latin typeface="方正黑体简体" panose="02010601030101010101" pitchFamily="2" charset="-122"/>
                <a:ea typeface="方正黑体简体" panose="02010601030101010101" pitchFamily="2" charset="-122"/>
                <a:cs typeface="方正黑体简体" panose="02010601030101010101" pitchFamily="2" charset="-122"/>
                <a:sym typeface="+mn-ea"/>
              </a:rPr>
              <a:t>建筑系统：</a:t>
            </a:r>
            <a:r>
              <a:rPr lang="zh-CN" altLang="en-US" sz="1800">
                <a:latin typeface="方正黑体简体" panose="02010601030101010101" pitchFamily="2" charset="-122"/>
                <a:ea typeface="方正黑体简体" panose="02010601030101010101" pitchFamily="2" charset="-122"/>
                <a:cs typeface="方正黑体简体" panose="02010601030101010101" pitchFamily="2" charset="-122"/>
                <a:sym typeface="+mn-ea"/>
              </a:rPr>
              <a:t>混合机、烧结机、冷机、大窑、环冷机、振动筛、重载板式机、辊式给料机、石灰炉</a:t>
            </a:r>
            <a:endParaRPr lang="zh-CN" altLang="en-US" sz="1800">
              <a:latin typeface="方正黑体简体" panose="02010601030101010101" pitchFamily="2" charset="-122"/>
              <a:ea typeface="方正黑体简体" panose="02010601030101010101" pitchFamily="2" charset="-122"/>
              <a:cs typeface="方正黑体简体" panose="02010601030101010101" pitchFamily="2" charset="-122"/>
            </a:endParaRPr>
          </a:p>
          <a:p>
            <a:pPr marL="0" indent="0">
              <a:buNone/>
            </a:pPr>
            <a:r>
              <a:rPr lang="zh-CN" altLang="en-US" sz="1800" b="1">
                <a:latin typeface="方正黑体简体" panose="02010601030101010101" pitchFamily="2" charset="-122"/>
                <a:ea typeface="方正黑体简体" panose="02010601030101010101" pitchFamily="2" charset="-122"/>
                <a:cs typeface="方正黑体简体" panose="02010601030101010101" pitchFamily="2" charset="-122"/>
                <a:sym typeface="+mn-ea"/>
              </a:rPr>
              <a:t>运输系统：</a:t>
            </a:r>
            <a:r>
              <a:rPr lang="zh-CN" altLang="en-US" sz="1800">
                <a:latin typeface="方正黑体简体" panose="02010601030101010101" pitchFamily="2" charset="-122"/>
                <a:ea typeface="方正黑体简体" panose="02010601030101010101" pitchFamily="2" charset="-122"/>
                <a:cs typeface="方正黑体简体" panose="02010601030101010101" pitchFamily="2" charset="-122"/>
                <a:sym typeface="+mn-ea"/>
              </a:rPr>
              <a:t>翻车机、皮带机、堆料机、取料机、堆取料机、行车、港口设备</a:t>
            </a:r>
            <a:endParaRPr lang="zh-CN" altLang="en-US" sz="1800">
              <a:latin typeface="方正黑体简体" panose="02010601030101010101" pitchFamily="2" charset="-122"/>
              <a:ea typeface="方正黑体简体" panose="02010601030101010101" pitchFamily="2" charset="-122"/>
              <a:cs typeface="方正黑体简体" panose="02010601030101010101" pitchFamily="2" charset="-122"/>
            </a:endParaRPr>
          </a:p>
          <a:p>
            <a:pPr marL="0" indent="0">
              <a:buNone/>
            </a:pPr>
            <a:endParaRPr lang="zh-CN" altLang="en-US" sz="1800">
              <a:latin typeface="方正黑体简体" panose="02010601030101010101" pitchFamily="2" charset="-122"/>
              <a:ea typeface="方正黑体简体" panose="02010601030101010101" pitchFamily="2" charset="-122"/>
              <a:cs typeface="方正黑体简体" panose="02010601030101010101" pitchFamily="2" charset="-122"/>
            </a:endParaRPr>
          </a:p>
          <a:p>
            <a:endParaRPr lang="zh-CN" altLang="en-US" sz="1800"/>
          </a:p>
        </p:txBody>
      </p:sp>
      <p:sp>
        <p:nvSpPr>
          <p:cNvPr id="18" name="内容占位符 15"/>
          <p:cNvSpPr/>
          <p:nvPr>
            <p:custDataLst>
              <p:tags r:id="rId4"/>
            </p:custDataLst>
          </p:nvPr>
        </p:nvSpPr>
        <p:spPr>
          <a:xfrm>
            <a:off x="838200" y="3807460"/>
            <a:ext cx="10517505" cy="2697480"/>
          </a:xfrm>
          <a:prstGeom prst="rect">
            <a:avLst/>
          </a:prstGeom>
        </p:spPr>
        <p:txBody>
          <a:bodyPr vert="horz" lIns="91440" tIns="45720" rIns="91440" bIns="45720" rtlCol="0">
            <a:normAutofit fontScale="90000"/>
          </a:bodyPr>
          <a:lstStyle>
            <a:lvl1pPr marL="228600" indent="-228600" algn="l" defTabSz="915035"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5035"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5035"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565" indent="-228600" algn="l" defTabSz="91503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503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5235" indent="-228600" algn="l" defTabSz="91503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503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635" indent="-228600" algn="l" defTabSz="91503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835" indent="-228600" algn="l" defTabSz="91503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auto">
              <a:lnSpc>
                <a:spcPts val="1200"/>
              </a:lnSpc>
              <a:buNone/>
            </a:pPr>
            <a:r>
              <a:rPr sz="1800" b="1">
                <a:latin typeface="方正宋三简体" panose="02010601030101010101" charset="-122"/>
                <a:ea typeface="方正宋三简体" panose="02010601030101010101" charset="-122"/>
                <a:cs typeface="方正黑体简体" panose="02010601030101010101" pitchFamily="2" charset="-122"/>
                <a:sym typeface="+mn-ea"/>
              </a:rPr>
              <a:t>Metallurgical system:</a:t>
            </a:r>
            <a:r>
              <a:rPr sz="1800">
                <a:latin typeface="方正宋三简体" panose="02010601030101010101" charset="-122"/>
                <a:ea typeface="方正宋三简体" panose="02010601030101010101" charset="-122"/>
                <a:cs typeface="方正黑体简体" panose="02010601030101010101" pitchFamily="2" charset="-122"/>
                <a:sym typeface="+mn-ea"/>
              </a:rPr>
              <a:t> rolling mill, roller, heating furnace, edger, conveying roller table, coiler, straightener.tempermill, </a:t>
            </a:r>
            <a:endParaRPr sz="1800">
              <a:latin typeface="方正宋三简体" panose="02010601030101010101" charset="-122"/>
              <a:ea typeface="方正宋三简体" panose="02010601030101010101" charset="-122"/>
              <a:cs typeface="方正黑体简体" panose="02010601030101010101" pitchFamily="2" charset="-122"/>
              <a:sym typeface="+mn-ea"/>
            </a:endParaRPr>
          </a:p>
          <a:p>
            <a:pPr marL="0" indent="0" fontAlgn="auto">
              <a:lnSpc>
                <a:spcPts val="1200"/>
              </a:lnSpc>
              <a:buNone/>
            </a:pPr>
            <a:r>
              <a:rPr sz="1800">
                <a:latin typeface="方正宋三简体" panose="02010601030101010101" charset="-122"/>
                <a:ea typeface="方正宋三简体" panose="02010601030101010101" charset="-122"/>
                <a:cs typeface="方正黑体简体" panose="02010601030101010101" pitchFamily="2" charset="-122"/>
                <a:sym typeface="+mn-ea"/>
              </a:rPr>
              <a:t>continuous caster (thick and medium plates, high speed wires, high speed equipment), blast furnace</a:t>
            </a:r>
            <a:endParaRPr sz="1800">
              <a:latin typeface="方正宋三简体" panose="02010601030101010101" charset="-122"/>
              <a:ea typeface="方正宋三简体" panose="02010601030101010101" charset="-122"/>
              <a:cs typeface="方正黑体简体" panose="02010601030101010101" pitchFamily="2" charset="-122"/>
            </a:endParaRPr>
          </a:p>
          <a:p>
            <a:pPr marL="0" indent="0" fontAlgn="auto">
              <a:lnSpc>
                <a:spcPts val="1200"/>
              </a:lnSpc>
              <a:buNone/>
            </a:pPr>
            <a:r>
              <a:rPr sz="1800" b="1">
                <a:latin typeface="方正宋三简体" panose="02010601030101010101" charset="-122"/>
                <a:ea typeface="方正宋三简体" panose="02010601030101010101" charset="-122"/>
                <a:cs typeface="方正黑体简体" panose="02010601030101010101" pitchFamily="2" charset="-122"/>
                <a:sym typeface="+mn-ea"/>
              </a:rPr>
              <a:t>Mining system:</a:t>
            </a:r>
            <a:r>
              <a:rPr sz="1800">
                <a:latin typeface="方正宋三简体" panose="02010601030101010101" charset="-122"/>
                <a:ea typeface="方正宋三简体" panose="02010601030101010101" charset="-122"/>
                <a:cs typeface="方正黑体简体" panose="02010601030101010101" pitchFamily="2" charset="-122"/>
                <a:sym typeface="+mn-ea"/>
              </a:rPr>
              <a:t> shovel, excavator, crusher, vibrating screen, roller drill,mill</a:t>
            </a:r>
            <a:endParaRPr sz="1800" b="1">
              <a:latin typeface="方正宋三简体" panose="02010601030101010101" charset="-122"/>
              <a:ea typeface="方正宋三简体" panose="02010601030101010101" charset="-122"/>
              <a:cs typeface="方正黑体简体" panose="02010601030101010101" pitchFamily="2" charset="-122"/>
            </a:endParaRPr>
          </a:p>
          <a:p>
            <a:pPr marL="0" indent="0" fontAlgn="auto">
              <a:lnSpc>
                <a:spcPts val="1200"/>
              </a:lnSpc>
              <a:buNone/>
            </a:pPr>
            <a:r>
              <a:rPr sz="1800" b="1">
                <a:latin typeface="方正宋三简体" panose="02010601030101010101" charset="-122"/>
                <a:ea typeface="方正宋三简体" panose="02010601030101010101" charset="-122"/>
                <a:cs typeface="方正黑体简体" panose="02010601030101010101" pitchFamily="2" charset="-122"/>
                <a:sym typeface="+mn-ea"/>
              </a:rPr>
              <a:t>Power industry system:</a:t>
            </a:r>
            <a:r>
              <a:rPr sz="1800">
                <a:latin typeface="方正宋三简体" panose="02010601030101010101" charset="-122"/>
                <a:ea typeface="方正宋三简体" panose="02010601030101010101" charset="-122"/>
                <a:cs typeface="方正黑体简体" panose="02010601030101010101" pitchFamily="2" charset="-122"/>
                <a:sym typeface="+mn-ea"/>
              </a:rPr>
              <a:t> portal, tower crane and other hoisting equipment</a:t>
            </a:r>
            <a:endParaRPr sz="1800">
              <a:latin typeface="方正宋三简体" panose="02010601030101010101" charset="-122"/>
              <a:ea typeface="方正宋三简体" panose="02010601030101010101" charset="-122"/>
              <a:cs typeface="方正黑体简体" panose="02010601030101010101" pitchFamily="2" charset="-122"/>
            </a:endParaRPr>
          </a:p>
          <a:p>
            <a:pPr marL="0" indent="0" fontAlgn="auto">
              <a:lnSpc>
                <a:spcPts val="1200"/>
              </a:lnSpc>
              <a:buNone/>
            </a:pPr>
            <a:r>
              <a:rPr sz="1800" b="1">
                <a:latin typeface="方正宋三简体" panose="02010601030101010101" charset="-122"/>
                <a:ea typeface="方正宋三简体" panose="02010601030101010101" charset="-122"/>
                <a:cs typeface="方正黑体简体" panose="02010601030101010101" pitchFamily="2" charset="-122"/>
                <a:sym typeface="+mn-ea"/>
              </a:rPr>
              <a:t>Coking system:</a:t>
            </a:r>
            <a:r>
              <a:rPr sz="1800">
                <a:latin typeface="方正宋三简体" panose="02010601030101010101" charset="-122"/>
                <a:ea typeface="方正宋三简体" panose="02010601030101010101" charset="-122"/>
                <a:cs typeface="方正黑体简体" panose="02010601030101010101" pitchFamily="2" charset="-122"/>
                <a:sym typeface="+mn-ea"/>
              </a:rPr>
              <a:t>Pushing coke machine, fence coke machine, stacking and lifting machine, tamping machine, coal loader, feeder,</a:t>
            </a:r>
            <a:endParaRPr sz="1800">
              <a:latin typeface="方正宋三简体" panose="02010601030101010101" charset="-122"/>
              <a:ea typeface="方正宋三简体" panose="02010601030101010101" charset="-122"/>
              <a:cs typeface="方正黑体简体" panose="02010601030101010101" pitchFamily="2" charset="-122"/>
              <a:sym typeface="+mn-ea"/>
            </a:endParaRPr>
          </a:p>
          <a:p>
            <a:pPr marL="0" indent="0" fontAlgn="auto">
              <a:lnSpc>
                <a:spcPts val="1200"/>
              </a:lnSpc>
              <a:buNone/>
            </a:pPr>
            <a:r>
              <a:rPr sz="1800">
                <a:latin typeface="方正宋三简体" panose="02010601030101010101" charset="-122"/>
                <a:ea typeface="方正宋三简体" panose="02010601030101010101" charset="-122"/>
                <a:cs typeface="方正黑体简体" panose="02010601030101010101" pitchFamily="2" charset="-122"/>
                <a:sym typeface="+mn-ea"/>
              </a:rPr>
              <a:t>smoke guide machine, underground cock, addition and reduction valve, etc</a:t>
            </a:r>
            <a:endParaRPr sz="1800">
              <a:latin typeface="方正宋三简体" panose="02010601030101010101" charset="-122"/>
              <a:ea typeface="方正宋三简体" panose="02010601030101010101" charset="-122"/>
              <a:cs typeface="方正黑体简体" panose="02010601030101010101" pitchFamily="2" charset="-122"/>
            </a:endParaRPr>
          </a:p>
          <a:p>
            <a:pPr marL="0" indent="0" fontAlgn="auto">
              <a:lnSpc>
                <a:spcPts val="1200"/>
              </a:lnSpc>
              <a:buNone/>
            </a:pPr>
            <a:r>
              <a:rPr sz="1800" b="1">
                <a:latin typeface="方正宋三简体" panose="02010601030101010101" charset="-122"/>
                <a:ea typeface="方正宋三简体" panose="02010601030101010101" charset="-122"/>
                <a:cs typeface="方正黑体简体" panose="02010601030101010101" pitchFamily="2" charset="-122"/>
                <a:sym typeface="+mn-ea"/>
              </a:rPr>
              <a:t>Construction industry system:</a:t>
            </a:r>
            <a:r>
              <a:rPr sz="1800">
                <a:latin typeface="方正宋三简体" panose="02010601030101010101" charset="-122"/>
                <a:ea typeface="方正宋三简体" panose="02010601030101010101" charset="-122"/>
                <a:cs typeface="方正黑体简体" panose="02010601030101010101" pitchFamily="2" charset="-122"/>
                <a:sym typeface="+mn-ea"/>
              </a:rPr>
              <a:t> mixer, sintering machine, grate cooler, kiln, annular cooler, vibrating screen,heavy haul panel-</a:t>
            </a:r>
            <a:endParaRPr sz="1800">
              <a:latin typeface="方正宋三简体" panose="02010601030101010101" charset="-122"/>
              <a:ea typeface="方正宋三简体" panose="02010601030101010101" charset="-122"/>
              <a:cs typeface="方正黑体简体" panose="02010601030101010101" pitchFamily="2" charset="-122"/>
              <a:sym typeface="+mn-ea"/>
            </a:endParaRPr>
          </a:p>
          <a:p>
            <a:pPr marL="0" indent="0" fontAlgn="auto">
              <a:lnSpc>
                <a:spcPts val="1200"/>
              </a:lnSpc>
              <a:buNone/>
            </a:pPr>
            <a:r>
              <a:rPr sz="1800">
                <a:latin typeface="方正宋三简体" panose="02010601030101010101" charset="-122"/>
                <a:ea typeface="方正宋三简体" panose="02010601030101010101" charset="-122"/>
                <a:cs typeface="方正黑体简体" panose="02010601030101010101" pitchFamily="2" charset="-122"/>
                <a:sym typeface="+mn-ea"/>
              </a:rPr>
              <a:t>type conveyer, roller feeder, limestone furnace</a:t>
            </a:r>
            <a:endParaRPr sz="1800">
              <a:latin typeface="方正宋三简体" panose="02010601030101010101" charset="-122"/>
              <a:ea typeface="方正宋三简体" panose="02010601030101010101" charset="-122"/>
              <a:cs typeface="方正黑体简体" panose="02010601030101010101" pitchFamily="2" charset="-122"/>
            </a:endParaRPr>
          </a:p>
          <a:p>
            <a:pPr marL="0" indent="0" fontAlgn="auto">
              <a:lnSpc>
                <a:spcPts val="1200"/>
              </a:lnSpc>
              <a:buNone/>
            </a:pPr>
            <a:r>
              <a:rPr sz="1800" b="1">
                <a:latin typeface="方正宋三简体" panose="02010601030101010101" charset="-122"/>
                <a:ea typeface="方正宋三简体" panose="02010601030101010101" charset="-122"/>
                <a:cs typeface="方正黑体简体" panose="02010601030101010101" pitchFamily="2" charset="-122"/>
                <a:sym typeface="+mn-ea"/>
              </a:rPr>
              <a:t>Transportation system:</a:t>
            </a:r>
            <a:r>
              <a:rPr sz="1800">
                <a:latin typeface="方正宋三简体" panose="02010601030101010101" charset="-122"/>
                <a:ea typeface="方正宋三简体" panose="02010601030101010101" charset="-122"/>
                <a:cs typeface="方正黑体简体" panose="02010601030101010101" pitchFamily="2" charset="-122"/>
                <a:sym typeface="+mn-ea"/>
              </a:rPr>
              <a:t> wagon tippler, belt conveyor, stacker, reclaimer, stacker-reclaimer. traveling craneport facilities.</a:t>
            </a:r>
            <a:endParaRPr lang="zh-CN" altLang="en-US" sz="1800"/>
          </a:p>
        </p:txBody>
      </p:sp>
    </p:spTree>
  </p:cSld>
  <p:clrMapOvr>
    <a:masterClrMapping/>
  </p:clrMapOvr>
  <mc:AlternateContent xmlns:mc="http://schemas.openxmlformats.org/markup-compatibility/2006">
    <mc:Choice xmlns:p14="http://schemas.microsoft.com/office/powerpoint/2010/main" Requires="p14">
      <p:transition spd="slow" p14:dur="1000" advTm="10000">
        <p:cover/>
      </p:transition>
    </mc:Choice>
    <mc:Fallback>
      <p:transition spd="slow" advTm="10000">
        <p:cov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1" fill="hold" grpId="0" nodeType="after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500" fill="hold"/>
                                        <p:tgtEl>
                                          <p:spTgt spid="15"/>
                                        </p:tgtEl>
                                        <p:attrNameLst>
                                          <p:attrName>ppt_x</p:attrName>
                                        </p:attrNameLst>
                                      </p:cBhvr>
                                      <p:tavLst>
                                        <p:tav tm="0">
                                          <p:val>
                                            <p:strVal val="#ppt_x"/>
                                          </p:val>
                                        </p:tav>
                                        <p:tav tm="100000">
                                          <p:val>
                                            <p:strVal val="#ppt_x"/>
                                          </p:val>
                                        </p:tav>
                                      </p:tavLst>
                                    </p:anim>
                                    <p:anim calcmode="lin" valueType="num">
                                      <p:cBhvr additive="base">
                                        <p:cTn id="13" dur="500" fill="hold"/>
                                        <p:tgtEl>
                                          <p:spTgt spid="15"/>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22" presetClass="entr" presetSubtype="4" fill="hold" grpId="0" nodeType="afterEffect">
                                  <p:stCondLst>
                                    <p:cond delay="0"/>
                                  </p:stCondLst>
                                  <p:childTnLst>
                                    <p:set>
                                      <p:cBhvr>
                                        <p:cTn id="16" dur="1" fill="hold">
                                          <p:stCondLst>
                                            <p:cond delay="0"/>
                                          </p:stCondLst>
                                        </p:cTn>
                                        <p:tgtEl>
                                          <p:spTgt spid="41"/>
                                        </p:tgtEl>
                                        <p:attrNameLst>
                                          <p:attrName>style.visibility</p:attrName>
                                        </p:attrNameLst>
                                      </p:cBhvr>
                                      <p:to>
                                        <p:strVal val="visible"/>
                                      </p:to>
                                    </p:set>
                                    <p:animEffect transition="in" filter="wipe(down)">
                                      <p:cBhvr>
                                        <p:cTn id="17" dur="500"/>
                                        <p:tgtEl>
                                          <p:spTgt spid="41"/>
                                        </p:tgtEl>
                                      </p:cBhvr>
                                    </p:animEffect>
                                  </p:childTnLst>
                                </p:cTn>
                              </p:par>
                            </p:childTnLst>
                          </p:cTn>
                        </p:par>
                        <p:par>
                          <p:cTn id="18" fill="hold">
                            <p:stCondLst>
                              <p:cond delay="1500"/>
                            </p:stCondLst>
                            <p:childTnLst>
                              <p:par>
                                <p:cTn id="19" presetID="10" presetClass="entr" presetSubtype="0" fill="hold" nodeType="after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500"/>
                                        <p:tgtEl>
                                          <p:spTgt spid="17"/>
                                        </p:tgtEl>
                                      </p:cBhvr>
                                    </p:animEffect>
                                  </p:childTnLst>
                                </p:cTn>
                              </p:par>
                            </p:childTnLst>
                          </p:cTn>
                        </p:par>
                        <p:par>
                          <p:cTn id="22" fill="hold">
                            <p:stCondLst>
                              <p:cond delay="2000"/>
                            </p:stCondLst>
                            <p:childTnLst>
                              <p:par>
                                <p:cTn id="23" presetID="2" presetClass="entr" presetSubtype="2" fill="hold" nodeType="after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additive="base">
                                        <p:cTn id="25" dur="500" fill="hold"/>
                                        <p:tgtEl>
                                          <p:spTgt spid="2"/>
                                        </p:tgtEl>
                                        <p:attrNameLst>
                                          <p:attrName>ppt_x</p:attrName>
                                        </p:attrNameLst>
                                      </p:cBhvr>
                                      <p:tavLst>
                                        <p:tav tm="0">
                                          <p:val>
                                            <p:strVal val="1+#ppt_w/2"/>
                                          </p:val>
                                        </p:tav>
                                        <p:tav tm="100000">
                                          <p:val>
                                            <p:strVal val="#ppt_x"/>
                                          </p:val>
                                        </p:tav>
                                      </p:tavLst>
                                    </p:anim>
                                    <p:anim calcmode="lin" valueType="num">
                                      <p:cBhvr additive="base">
                                        <p:cTn id="26" dur="500" fill="hold"/>
                                        <p:tgtEl>
                                          <p:spTgt spid="2"/>
                                        </p:tgtEl>
                                        <p:attrNameLst>
                                          <p:attrName>ppt_y</p:attrName>
                                        </p:attrNameLst>
                                      </p:cBhvr>
                                      <p:tavLst>
                                        <p:tav tm="0">
                                          <p:val>
                                            <p:strVal val="#ppt_y"/>
                                          </p:val>
                                        </p:tav>
                                        <p:tav tm="100000">
                                          <p:val>
                                            <p:strVal val="#ppt_y"/>
                                          </p:val>
                                        </p:tav>
                                      </p:tavLst>
                                    </p:anim>
                                  </p:childTnLst>
                                </p:cTn>
                              </p:par>
                            </p:childTnLst>
                          </p:cTn>
                        </p:par>
                        <p:par>
                          <p:cTn id="27" fill="hold">
                            <p:stCondLst>
                              <p:cond delay="2500"/>
                            </p:stCondLst>
                            <p:childTnLst>
                              <p:par>
                                <p:cTn id="28" presetID="22" presetClass="entr" presetSubtype="4" fill="hold" grpId="0" nodeType="after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wipe(down)">
                                      <p:cBhvr>
                                        <p:cTn id="3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15" grpId="0" bldLvl="0" animBg="1"/>
      <p:bldP spid="3"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文本框 40"/>
          <p:cNvSpPr txBox="1"/>
          <p:nvPr/>
        </p:nvSpPr>
        <p:spPr>
          <a:xfrm>
            <a:off x="1170940" y="290830"/>
            <a:ext cx="7327265" cy="460375"/>
          </a:xfrm>
          <a:prstGeom prst="rect">
            <a:avLst/>
          </a:prstGeom>
          <a:noFill/>
        </p:spPr>
        <p:txBody>
          <a:bodyPr wrap="square" rtlCol="0">
            <a:spAutoFit/>
          </a:bodyPr>
          <a:p>
            <a:pPr>
              <a:defRPr/>
            </a:pPr>
            <a:r>
              <a:rPr lang="zh-CN" altLang="en-US" sz="2400" b="1" kern="0" dirty="0">
                <a:solidFill>
                  <a:srgbClr val="C00000"/>
                </a:solidFill>
                <a:latin typeface="微软雅黑" panose="020B0503020204020204" charset="-122"/>
                <a:ea typeface="微软雅黑" panose="020B0503020204020204" charset="-122"/>
                <a:cs typeface="微软雅黑" panose="020B0503020204020204" charset="-122"/>
                <a:sym typeface="+mn-ea"/>
              </a:rPr>
              <a:t>分布平面图</a:t>
            </a:r>
            <a:endParaRPr lang="zh-CN" altLang="en-US" sz="2400" b="1" kern="0" dirty="0">
              <a:solidFill>
                <a:srgbClr val="C00000"/>
              </a:solidFill>
              <a:latin typeface="微软雅黑" panose="020B0503020204020204" charset="-122"/>
              <a:ea typeface="微软雅黑" panose="020B0503020204020204" charset="-122"/>
              <a:cs typeface="微软雅黑" panose="020B0503020204020204" charset="-122"/>
              <a:sym typeface="+mn-ea"/>
            </a:endParaRPr>
          </a:p>
        </p:txBody>
      </p:sp>
      <p:pic>
        <p:nvPicPr>
          <p:cNvPr id="4" name="内容占位符 3" descr="图1"/>
          <p:cNvPicPr>
            <a:picLocks noChangeAspect="1"/>
          </p:cNvPicPr>
          <p:nvPr>
            <p:ph idx="1"/>
          </p:nvPr>
        </p:nvPicPr>
        <p:blipFill>
          <a:blip r:embed="rId1"/>
          <a:srcRect t="9193"/>
          <a:stretch>
            <a:fillRect/>
          </a:stretch>
        </p:blipFill>
        <p:spPr>
          <a:xfrm>
            <a:off x="1170940" y="789940"/>
            <a:ext cx="9201150" cy="5473065"/>
          </a:xfrm>
          <a:prstGeom prst="rect">
            <a:avLst/>
          </a:prstGeom>
        </p:spPr>
      </p:pic>
      <p:sp>
        <p:nvSpPr>
          <p:cNvPr id="7" name="矩形 6"/>
          <p:cNvSpPr/>
          <p:nvPr/>
        </p:nvSpPr>
        <p:spPr>
          <a:xfrm>
            <a:off x="1190625" y="1028700"/>
            <a:ext cx="9153525" cy="5219700"/>
          </a:xfrm>
          <a:prstGeom prst="rect">
            <a:avLst/>
          </a:prstGeom>
          <a:noFill/>
          <a:ln w="53975">
            <a:solidFill>
              <a:srgbClr val="C0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5" name="图片 4" descr="LOGO"/>
          <p:cNvPicPr>
            <a:picLocks noChangeAspect="1"/>
          </p:cNvPicPr>
          <p:nvPr/>
        </p:nvPicPr>
        <p:blipFill>
          <a:blip r:embed="rId2"/>
          <a:stretch>
            <a:fillRect/>
          </a:stretch>
        </p:blipFill>
        <p:spPr>
          <a:xfrm>
            <a:off x="10594975" y="97155"/>
            <a:ext cx="1134110" cy="586105"/>
          </a:xfrm>
          <a:prstGeom prst="rect">
            <a:avLst/>
          </a:prstGeom>
        </p:spPr>
      </p:pic>
      <p:grpSp>
        <p:nvGrpSpPr>
          <p:cNvPr id="6" name="组合 5"/>
          <p:cNvGrpSpPr/>
          <p:nvPr/>
        </p:nvGrpSpPr>
        <p:grpSpPr>
          <a:xfrm>
            <a:off x="280670" y="377190"/>
            <a:ext cx="681990" cy="288925"/>
            <a:chOff x="289" y="460"/>
            <a:chExt cx="1389" cy="588"/>
          </a:xfrm>
        </p:grpSpPr>
        <p:grpSp>
          <p:nvGrpSpPr>
            <p:cNvPr id="8" name="组合 7"/>
            <p:cNvGrpSpPr/>
            <p:nvPr/>
          </p:nvGrpSpPr>
          <p:grpSpPr>
            <a:xfrm rot="18900000">
              <a:off x="1062" y="460"/>
              <a:ext cx="616" cy="584"/>
              <a:chOff x="9851" y="5951"/>
              <a:chExt cx="972" cy="922"/>
            </a:xfrm>
          </p:grpSpPr>
          <p:sp>
            <p:nvSpPr>
              <p:cNvPr id="9" name="矩形 8"/>
              <p:cNvSpPr/>
              <p:nvPr/>
            </p:nvSpPr>
            <p:spPr>
              <a:xfrm>
                <a:off x="10061" y="6161"/>
                <a:ext cx="762" cy="712"/>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0" name="矩形 9"/>
              <p:cNvSpPr/>
              <p:nvPr/>
            </p:nvSpPr>
            <p:spPr>
              <a:xfrm>
                <a:off x="9851" y="5951"/>
                <a:ext cx="762" cy="7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nvGrpSpPr>
            <p:cNvPr id="11" name="组合 10"/>
            <p:cNvGrpSpPr/>
            <p:nvPr/>
          </p:nvGrpSpPr>
          <p:grpSpPr>
            <a:xfrm rot="18900000">
              <a:off x="680" y="460"/>
              <a:ext cx="616" cy="584"/>
              <a:chOff x="9851" y="5951"/>
              <a:chExt cx="972" cy="922"/>
            </a:xfrm>
          </p:grpSpPr>
          <p:sp>
            <p:nvSpPr>
              <p:cNvPr id="12" name="矩形 11"/>
              <p:cNvSpPr/>
              <p:nvPr/>
            </p:nvSpPr>
            <p:spPr>
              <a:xfrm>
                <a:off x="10061" y="6161"/>
                <a:ext cx="762" cy="712"/>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3" name="矩形 12"/>
              <p:cNvSpPr/>
              <p:nvPr/>
            </p:nvSpPr>
            <p:spPr>
              <a:xfrm>
                <a:off x="9851" y="5951"/>
                <a:ext cx="762" cy="7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nvGrpSpPr>
            <p:cNvPr id="14" name="组合 13"/>
            <p:cNvGrpSpPr/>
            <p:nvPr/>
          </p:nvGrpSpPr>
          <p:grpSpPr>
            <a:xfrm rot="18900000">
              <a:off x="289" y="464"/>
              <a:ext cx="616" cy="584"/>
              <a:chOff x="9851" y="5951"/>
              <a:chExt cx="972" cy="922"/>
            </a:xfrm>
          </p:grpSpPr>
          <p:sp>
            <p:nvSpPr>
              <p:cNvPr id="15" name="矩形 14"/>
              <p:cNvSpPr/>
              <p:nvPr/>
            </p:nvSpPr>
            <p:spPr>
              <a:xfrm>
                <a:off x="10061" y="6161"/>
                <a:ext cx="762" cy="712"/>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6" name="矩形 15"/>
              <p:cNvSpPr/>
              <p:nvPr/>
            </p:nvSpPr>
            <p:spPr>
              <a:xfrm>
                <a:off x="9851" y="5951"/>
                <a:ext cx="762" cy="7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sp>
        <p:nvSpPr>
          <p:cNvPr id="17" name="矩形 16"/>
          <p:cNvSpPr/>
          <p:nvPr/>
        </p:nvSpPr>
        <p:spPr>
          <a:xfrm>
            <a:off x="1044575" y="775335"/>
            <a:ext cx="10800080" cy="144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2" name="图片 1" descr="图片1"/>
          <p:cNvPicPr>
            <a:picLocks noChangeAspect="1"/>
          </p:cNvPicPr>
          <p:nvPr/>
        </p:nvPicPr>
        <p:blipFill>
          <a:blip r:embed="rId3"/>
          <a:stretch>
            <a:fillRect/>
          </a:stretch>
        </p:blipFill>
        <p:spPr>
          <a:xfrm>
            <a:off x="8112760" y="56515"/>
            <a:ext cx="2542540" cy="77152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000" advTm="10000">
        <p:cover/>
      </p:transition>
    </mc:Choice>
    <mc:Fallback>
      <p:transition spd="slow" advTm="10000">
        <p:cov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1" fill="hold" grpId="0" nodeType="after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500" fill="hold"/>
                                        <p:tgtEl>
                                          <p:spTgt spid="17"/>
                                        </p:tgtEl>
                                        <p:attrNameLst>
                                          <p:attrName>ppt_x</p:attrName>
                                        </p:attrNameLst>
                                      </p:cBhvr>
                                      <p:tavLst>
                                        <p:tav tm="0">
                                          <p:val>
                                            <p:strVal val="#ppt_x"/>
                                          </p:val>
                                        </p:tav>
                                        <p:tav tm="100000">
                                          <p:val>
                                            <p:strVal val="#ppt_x"/>
                                          </p:val>
                                        </p:tav>
                                      </p:tavLst>
                                    </p:anim>
                                    <p:anim calcmode="lin" valueType="num">
                                      <p:cBhvr additive="base">
                                        <p:cTn id="13" dur="500" fill="hold"/>
                                        <p:tgtEl>
                                          <p:spTgt spid="17"/>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22" presetClass="entr" presetSubtype="4" fill="hold" grpId="0" nodeType="afterEffect">
                                  <p:stCondLst>
                                    <p:cond delay="0"/>
                                  </p:stCondLst>
                                  <p:childTnLst>
                                    <p:set>
                                      <p:cBhvr>
                                        <p:cTn id="16" dur="1" fill="hold">
                                          <p:stCondLst>
                                            <p:cond delay="0"/>
                                          </p:stCondLst>
                                        </p:cTn>
                                        <p:tgtEl>
                                          <p:spTgt spid="41"/>
                                        </p:tgtEl>
                                        <p:attrNameLst>
                                          <p:attrName>style.visibility</p:attrName>
                                        </p:attrNameLst>
                                      </p:cBhvr>
                                      <p:to>
                                        <p:strVal val="visible"/>
                                      </p:to>
                                    </p:set>
                                    <p:animEffect transition="in" filter="wipe(down)">
                                      <p:cBhvr>
                                        <p:cTn id="17" dur="500"/>
                                        <p:tgtEl>
                                          <p:spTgt spid="41"/>
                                        </p:tgtEl>
                                      </p:cBhvr>
                                    </p:animEffect>
                                  </p:childTnLst>
                                </p:cTn>
                              </p:par>
                            </p:childTnLst>
                          </p:cTn>
                        </p:par>
                        <p:par>
                          <p:cTn id="18" fill="hold">
                            <p:stCondLst>
                              <p:cond delay="1500"/>
                            </p:stCondLst>
                            <p:childTnLst>
                              <p:par>
                                <p:cTn id="19" presetID="10" presetClass="entr" presetSubtype="0" fill="hold" nodeType="after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500"/>
                                        <p:tgtEl>
                                          <p:spTgt spid="2"/>
                                        </p:tgtEl>
                                      </p:cBhvr>
                                    </p:animEffect>
                                  </p:childTnLst>
                                </p:cTn>
                              </p:par>
                            </p:childTnLst>
                          </p:cTn>
                        </p:par>
                        <p:par>
                          <p:cTn id="22" fill="hold">
                            <p:stCondLst>
                              <p:cond delay="2000"/>
                            </p:stCondLst>
                            <p:childTnLst>
                              <p:par>
                                <p:cTn id="23" presetID="2" presetClass="entr" presetSubtype="2" fill="hold" nodeType="after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1+#ppt_w/2"/>
                                          </p:val>
                                        </p:tav>
                                        <p:tav tm="100000">
                                          <p:val>
                                            <p:strVal val="#ppt_x"/>
                                          </p:val>
                                        </p:tav>
                                      </p:tavLst>
                                    </p:anim>
                                    <p:anim calcmode="lin" valueType="num">
                                      <p:cBhvr additive="base">
                                        <p:cTn id="26" dur="500" fill="hold"/>
                                        <p:tgtEl>
                                          <p:spTgt spid="5"/>
                                        </p:tgtEl>
                                        <p:attrNameLst>
                                          <p:attrName>ppt_y</p:attrName>
                                        </p:attrNameLst>
                                      </p:cBhvr>
                                      <p:tavLst>
                                        <p:tav tm="0">
                                          <p:val>
                                            <p:strVal val="#ppt_y"/>
                                          </p:val>
                                        </p:tav>
                                        <p:tav tm="100000">
                                          <p:val>
                                            <p:strVal val="#ppt_y"/>
                                          </p:val>
                                        </p:tav>
                                      </p:tavLst>
                                    </p:anim>
                                  </p:childTnLst>
                                </p:cTn>
                              </p:par>
                            </p:childTnLst>
                          </p:cTn>
                        </p:par>
                        <p:par>
                          <p:cTn id="27" fill="hold">
                            <p:stCondLst>
                              <p:cond delay="2500"/>
                            </p:stCondLst>
                            <p:childTnLst>
                              <p:par>
                                <p:cTn id="28" presetID="2" presetClass="entr" presetSubtype="4" fill="hold" grpId="0" nodeType="afterEffect">
                                  <p:stCondLst>
                                    <p:cond delay="0"/>
                                  </p:stCondLst>
                                  <p:childTnLst>
                                    <p:set>
                                      <p:cBhvr>
                                        <p:cTn id="29" dur="1" fill="hold">
                                          <p:stCondLst>
                                            <p:cond delay="0"/>
                                          </p:stCondLst>
                                        </p:cTn>
                                        <p:tgtEl>
                                          <p:spTgt spid="7"/>
                                        </p:tgtEl>
                                        <p:attrNameLst>
                                          <p:attrName>style.visibility</p:attrName>
                                        </p:attrNameLst>
                                      </p:cBhvr>
                                      <p:to>
                                        <p:strVal val="visible"/>
                                      </p:to>
                                    </p:set>
                                    <p:anim calcmode="lin" valueType="num">
                                      <p:cBhvr additive="base">
                                        <p:cTn id="30" dur="500" fill="hold"/>
                                        <p:tgtEl>
                                          <p:spTgt spid="7"/>
                                        </p:tgtEl>
                                        <p:attrNameLst>
                                          <p:attrName>ppt_x</p:attrName>
                                        </p:attrNameLst>
                                      </p:cBhvr>
                                      <p:tavLst>
                                        <p:tav tm="0">
                                          <p:val>
                                            <p:strVal val="#ppt_x"/>
                                          </p:val>
                                        </p:tav>
                                        <p:tav tm="100000">
                                          <p:val>
                                            <p:strVal val="#ppt_x"/>
                                          </p:val>
                                        </p:tav>
                                      </p:tavLst>
                                    </p:anim>
                                    <p:anim calcmode="lin" valueType="num">
                                      <p:cBhvr additive="base">
                                        <p:cTn id="31" dur="500" fill="hold"/>
                                        <p:tgtEl>
                                          <p:spTgt spid="7"/>
                                        </p:tgtEl>
                                        <p:attrNameLst>
                                          <p:attrName>ppt_y</p:attrName>
                                        </p:attrNameLst>
                                      </p:cBhvr>
                                      <p:tavLst>
                                        <p:tav tm="0">
                                          <p:val>
                                            <p:strVal val="1+#ppt_h/2"/>
                                          </p:val>
                                        </p:tav>
                                        <p:tav tm="100000">
                                          <p:val>
                                            <p:strVal val="#ppt_y"/>
                                          </p:val>
                                        </p:tav>
                                      </p:tavLst>
                                    </p:anim>
                                  </p:childTnLst>
                                </p:cTn>
                              </p:par>
                              <p:par>
                                <p:cTn id="32" presetID="2" presetClass="entr" presetSubtype="4" fill="hold" nodeType="withEffect">
                                  <p:stCondLst>
                                    <p:cond delay="0"/>
                                  </p:stCondLst>
                                  <p:childTnLst>
                                    <p:set>
                                      <p:cBhvr>
                                        <p:cTn id="33" dur="1" fill="hold">
                                          <p:stCondLst>
                                            <p:cond delay="0"/>
                                          </p:stCondLst>
                                        </p:cTn>
                                        <p:tgtEl>
                                          <p:spTgt spid="4"/>
                                        </p:tgtEl>
                                        <p:attrNameLst>
                                          <p:attrName>style.visibility</p:attrName>
                                        </p:attrNameLst>
                                      </p:cBhvr>
                                      <p:to>
                                        <p:strVal val="visible"/>
                                      </p:to>
                                    </p:set>
                                    <p:anim calcmode="lin" valueType="num">
                                      <p:cBhvr additive="base">
                                        <p:cTn id="34" dur="500" fill="hold"/>
                                        <p:tgtEl>
                                          <p:spTgt spid="4"/>
                                        </p:tgtEl>
                                        <p:attrNameLst>
                                          <p:attrName>ppt_x</p:attrName>
                                        </p:attrNameLst>
                                      </p:cBhvr>
                                      <p:tavLst>
                                        <p:tav tm="0">
                                          <p:val>
                                            <p:strVal val="#ppt_x"/>
                                          </p:val>
                                        </p:tav>
                                        <p:tav tm="100000">
                                          <p:val>
                                            <p:strVal val="#ppt_x"/>
                                          </p:val>
                                        </p:tav>
                                      </p:tavLst>
                                    </p:anim>
                                    <p:anim calcmode="lin" valueType="num">
                                      <p:cBhvr additive="base">
                                        <p:cTn id="35"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17" grpId="0" bldLvl="0" animBg="1"/>
      <p:bldP spid="7"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文本框 40"/>
          <p:cNvSpPr txBox="1"/>
          <p:nvPr/>
        </p:nvSpPr>
        <p:spPr>
          <a:xfrm>
            <a:off x="1170940" y="290830"/>
            <a:ext cx="7327265" cy="460375"/>
          </a:xfrm>
          <a:prstGeom prst="rect">
            <a:avLst/>
          </a:prstGeom>
          <a:noFill/>
        </p:spPr>
        <p:txBody>
          <a:bodyPr wrap="square" rtlCol="0">
            <a:spAutoFit/>
          </a:bodyPr>
          <a:p>
            <a:pPr>
              <a:defRPr/>
            </a:pPr>
            <a:r>
              <a:rPr lang="zh-CN" altLang="en-US" sz="2400" b="1" kern="0" dirty="0">
                <a:solidFill>
                  <a:srgbClr val="C00000"/>
                </a:solidFill>
                <a:latin typeface="微软雅黑" panose="020B0503020204020204" charset="-122"/>
                <a:ea typeface="微软雅黑" panose="020B0503020204020204" charset="-122"/>
                <a:cs typeface="微软雅黑" panose="020B0503020204020204" charset="-122"/>
                <a:sym typeface="+mn-ea"/>
              </a:rPr>
              <a:t>组成部分</a:t>
            </a:r>
            <a:endParaRPr lang="zh-CN" altLang="en-US" sz="2400" b="1" kern="0" dirty="0">
              <a:solidFill>
                <a:srgbClr val="C00000"/>
              </a:solidFill>
              <a:latin typeface="微软雅黑" panose="020B0503020204020204" charset="-122"/>
              <a:ea typeface="微软雅黑" panose="020B0503020204020204" charset="-122"/>
              <a:cs typeface="微软雅黑" panose="020B0503020204020204" charset="-122"/>
              <a:sym typeface="+mn-ea"/>
            </a:endParaRPr>
          </a:p>
        </p:txBody>
      </p:sp>
      <p:pic>
        <p:nvPicPr>
          <p:cNvPr id="5" name="内容占位符 4" descr="图2"/>
          <p:cNvPicPr>
            <a:picLocks noChangeAspect="1"/>
          </p:cNvPicPr>
          <p:nvPr>
            <p:ph idx="1"/>
          </p:nvPr>
        </p:nvPicPr>
        <p:blipFill>
          <a:blip r:embed="rId1"/>
          <a:srcRect l="4710" r="7066" b="11255"/>
          <a:stretch>
            <a:fillRect/>
          </a:stretch>
        </p:blipFill>
        <p:spPr>
          <a:xfrm>
            <a:off x="832485" y="1062990"/>
            <a:ext cx="10016490" cy="5229225"/>
          </a:xfrm>
          <a:prstGeom prst="rect">
            <a:avLst/>
          </a:prstGeom>
        </p:spPr>
      </p:pic>
      <p:sp>
        <p:nvSpPr>
          <p:cNvPr id="6" name="矩形 5"/>
          <p:cNvSpPr/>
          <p:nvPr/>
        </p:nvSpPr>
        <p:spPr>
          <a:xfrm>
            <a:off x="1097915" y="1057275"/>
            <a:ext cx="228600" cy="492442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8" name="矩形 7"/>
          <p:cNvSpPr/>
          <p:nvPr/>
        </p:nvSpPr>
        <p:spPr>
          <a:xfrm>
            <a:off x="3406775" y="1062990"/>
            <a:ext cx="256540" cy="492442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9" name="矩形 8"/>
          <p:cNvSpPr/>
          <p:nvPr/>
        </p:nvSpPr>
        <p:spPr>
          <a:xfrm>
            <a:off x="5733415" y="1062990"/>
            <a:ext cx="256540" cy="492442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0" name="矩形 9"/>
          <p:cNvSpPr/>
          <p:nvPr/>
        </p:nvSpPr>
        <p:spPr>
          <a:xfrm>
            <a:off x="8029575" y="1062990"/>
            <a:ext cx="256540" cy="492442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1" name="矩形 10"/>
          <p:cNvSpPr/>
          <p:nvPr/>
        </p:nvSpPr>
        <p:spPr>
          <a:xfrm>
            <a:off x="10338435" y="1062990"/>
            <a:ext cx="256540" cy="492442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2" name="矩形 11"/>
          <p:cNvSpPr/>
          <p:nvPr/>
        </p:nvSpPr>
        <p:spPr>
          <a:xfrm rot="16200000">
            <a:off x="5718175" y="-3557270"/>
            <a:ext cx="256540" cy="949706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3" name="矩形 12"/>
          <p:cNvSpPr/>
          <p:nvPr/>
        </p:nvSpPr>
        <p:spPr>
          <a:xfrm rot="16200000">
            <a:off x="5628005" y="-1245235"/>
            <a:ext cx="437515" cy="949706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4" name="矩形 13"/>
          <p:cNvSpPr/>
          <p:nvPr/>
        </p:nvSpPr>
        <p:spPr>
          <a:xfrm rot="16200000">
            <a:off x="5644515" y="1036955"/>
            <a:ext cx="404495" cy="949706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2" name="图片 1" descr="LOGO"/>
          <p:cNvPicPr>
            <a:picLocks noChangeAspect="1"/>
          </p:cNvPicPr>
          <p:nvPr/>
        </p:nvPicPr>
        <p:blipFill>
          <a:blip r:embed="rId2"/>
          <a:stretch>
            <a:fillRect/>
          </a:stretch>
        </p:blipFill>
        <p:spPr>
          <a:xfrm>
            <a:off x="10594975" y="99060"/>
            <a:ext cx="1134110" cy="586105"/>
          </a:xfrm>
          <a:prstGeom prst="rect">
            <a:avLst/>
          </a:prstGeom>
        </p:spPr>
      </p:pic>
      <p:grpSp>
        <p:nvGrpSpPr>
          <p:cNvPr id="4" name="组合 3"/>
          <p:cNvGrpSpPr/>
          <p:nvPr/>
        </p:nvGrpSpPr>
        <p:grpSpPr>
          <a:xfrm>
            <a:off x="280670" y="377190"/>
            <a:ext cx="681990" cy="288925"/>
            <a:chOff x="289" y="460"/>
            <a:chExt cx="1389" cy="588"/>
          </a:xfrm>
        </p:grpSpPr>
        <p:grpSp>
          <p:nvGrpSpPr>
            <p:cNvPr id="7" name="组合 6"/>
            <p:cNvGrpSpPr/>
            <p:nvPr/>
          </p:nvGrpSpPr>
          <p:grpSpPr>
            <a:xfrm rot="18900000">
              <a:off x="1062" y="460"/>
              <a:ext cx="616" cy="584"/>
              <a:chOff x="9851" y="5951"/>
              <a:chExt cx="972" cy="922"/>
            </a:xfrm>
          </p:grpSpPr>
          <p:sp>
            <p:nvSpPr>
              <p:cNvPr id="15" name="矩形 14"/>
              <p:cNvSpPr/>
              <p:nvPr/>
            </p:nvSpPr>
            <p:spPr>
              <a:xfrm>
                <a:off x="10061" y="6161"/>
                <a:ext cx="762" cy="712"/>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6" name="矩形 15"/>
              <p:cNvSpPr/>
              <p:nvPr/>
            </p:nvSpPr>
            <p:spPr>
              <a:xfrm>
                <a:off x="9851" y="5951"/>
                <a:ext cx="762" cy="7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nvGrpSpPr>
            <p:cNvPr id="17" name="组合 16"/>
            <p:cNvGrpSpPr/>
            <p:nvPr/>
          </p:nvGrpSpPr>
          <p:grpSpPr>
            <a:xfrm rot="18900000">
              <a:off x="680" y="460"/>
              <a:ext cx="616" cy="584"/>
              <a:chOff x="9851" y="5951"/>
              <a:chExt cx="972" cy="922"/>
            </a:xfrm>
          </p:grpSpPr>
          <p:sp>
            <p:nvSpPr>
              <p:cNvPr id="18" name="矩形 17"/>
              <p:cNvSpPr/>
              <p:nvPr/>
            </p:nvSpPr>
            <p:spPr>
              <a:xfrm>
                <a:off x="10061" y="6161"/>
                <a:ext cx="762" cy="712"/>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9" name="矩形 18"/>
              <p:cNvSpPr/>
              <p:nvPr/>
            </p:nvSpPr>
            <p:spPr>
              <a:xfrm>
                <a:off x="9851" y="5951"/>
                <a:ext cx="762" cy="7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nvGrpSpPr>
            <p:cNvPr id="20" name="组合 19"/>
            <p:cNvGrpSpPr/>
            <p:nvPr/>
          </p:nvGrpSpPr>
          <p:grpSpPr>
            <a:xfrm rot="18900000">
              <a:off x="289" y="464"/>
              <a:ext cx="616" cy="584"/>
              <a:chOff x="9851" y="5951"/>
              <a:chExt cx="972" cy="922"/>
            </a:xfrm>
          </p:grpSpPr>
          <p:sp>
            <p:nvSpPr>
              <p:cNvPr id="21" name="矩形 20"/>
              <p:cNvSpPr/>
              <p:nvPr/>
            </p:nvSpPr>
            <p:spPr>
              <a:xfrm>
                <a:off x="10061" y="6161"/>
                <a:ext cx="762" cy="712"/>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2" name="矩形 21"/>
              <p:cNvSpPr/>
              <p:nvPr/>
            </p:nvSpPr>
            <p:spPr>
              <a:xfrm>
                <a:off x="9851" y="5951"/>
                <a:ext cx="762" cy="7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sp>
        <p:nvSpPr>
          <p:cNvPr id="23" name="矩形 22"/>
          <p:cNvSpPr/>
          <p:nvPr/>
        </p:nvSpPr>
        <p:spPr>
          <a:xfrm>
            <a:off x="1044575" y="775335"/>
            <a:ext cx="10800080" cy="144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3" name="图片 2" descr="图片1"/>
          <p:cNvPicPr>
            <a:picLocks noChangeAspect="1"/>
          </p:cNvPicPr>
          <p:nvPr/>
        </p:nvPicPr>
        <p:blipFill>
          <a:blip r:embed="rId3"/>
          <a:stretch>
            <a:fillRect/>
          </a:stretch>
        </p:blipFill>
        <p:spPr>
          <a:xfrm>
            <a:off x="8112760" y="56515"/>
            <a:ext cx="2542540" cy="77152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000" advTm="10000">
        <p:cover/>
      </p:transition>
    </mc:Choice>
    <mc:Fallback>
      <p:transition spd="slow" advTm="10000">
        <p:cov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1" fill="hold" grpId="0" nodeType="after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additive="base">
                                        <p:cTn id="12" dur="500" fill="hold"/>
                                        <p:tgtEl>
                                          <p:spTgt spid="23"/>
                                        </p:tgtEl>
                                        <p:attrNameLst>
                                          <p:attrName>ppt_x</p:attrName>
                                        </p:attrNameLst>
                                      </p:cBhvr>
                                      <p:tavLst>
                                        <p:tav tm="0">
                                          <p:val>
                                            <p:strVal val="#ppt_x"/>
                                          </p:val>
                                        </p:tav>
                                        <p:tav tm="100000">
                                          <p:val>
                                            <p:strVal val="#ppt_x"/>
                                          </p:val>
                                        </p:tav>
                                      </p:tavLst>
                                    </p:anim>
                                    <p:anim calcmode="lin" valueType="num">
                                      <p:cBhvr additive="base">
                                        <p:cTn id="13" dur="500" fill="hold"/>
                                        <p:tgtEl>
                                          <p:spTgt spid="23"/>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22" presetClass="entr" presetSubtype="4" fill="hold" grpId="0" nodeType="afterEffect">
                                  <p:stCondLst>
                                    <p:cond delay="0"/>
                                  </p:stCondLst>
                                  <p:childTnLst>
                                    <p:set>
                                      <p:cBhvr>
                                        <p:cTn id="16" dur="1" fill="hold">
                                          <p:stCondLst>
                                            <p:cond delay="0"/>
                                          </p:stCondLst>
                                        </p:cTn>
                                        <p:tgtEl>
                                          <p:spTgt spid="41"/>
                                        </p:tgtEl>
                                        <p:attrNameLst>
                                          <p:attrName>style.visibility</p:attrName>
                                        </p:attrNameLst>
                                      </p:cBhvr>
                                      <p:to>
                                        <p:strVal val="visible"/>
                                      </p:to>
                                    </p:set>
                                    <p:animEffect transition="in" filter="wipe(down)">
                                      <p:cBhvr>
                                        <p:cTn id="17" dur="500"/>
                                        <p:tgtEl>
                                          <p:spTgt spid="41"/>
                                        </p:tgtEl>
                                      </p:cBhvr>
                                    </p:animEffect>
                                  </p:childTnLst>
                                </p:cTn>
                              </p:par>
                            </p:childTnLst>
                          </p:cTn>
                        </p:par>
                        <p:par>
                          <p:cTn id="18" fill="hold">
                            <p:stCondLst>
                              <p:cond delay="1500"/>
                            </p:stCondLst>
                            <p:childTnLst>
                              <p:par>
                                <p:cTn id="19" presetID="10" presetClass="entr" presetSubtype="0" fill="hold" nodeType="after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500"/>
                                        <p:tgtEl>
                                          <p:spTgt spid="3"/>
                                        </p:tgtEl>
                                      </p:cBhvr>
                                    </p:animEffect>
                                  </p:childTnLst>
                                </p:cTn>
                              </p:par>
                            </p:childTnLst>
                          </p:cTn>
                        </p:par>
                        <p:par>
                          <p:cTn id="22" fill="hold">
                            <p:stCondLst>
                              <p:cond delay="2000"/>
                            </p:stCondLst>
                            <p:childTnLst>
                              <p:par>
                                <p:cTn id="23" presetID="2" presetClass="entr" presetSubtype="2" fill="hold" nodeType="after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additive="base">
                                        <p:cTn id="25" dur="500" fill="hold"/>
                                        <p:tgtEl>
                                          <p:spTgt spid="2"/>
                                        </p:tgtEl>
                                        <p:attrNameLst>
                                          <p:attrName>ppt_x</p:attrName>
                                        </p:attrNameLst>
                                      </p:cBhvr>
                                      <p:tavLst>
                                        <p:tav tm="0">
                                          <p:val>
                                            <p:strVal val="1+#ppt_w/2"/>
                                          </p:val>
                                        </p:tav>
                                        <p:tav tm="100000">
                                          <p:val>
                                            <p:strVal val="#ppt_x"/>
                                          </p:val>
                                        </p:tav>
                                      </p:tavLst>
                                    </p:anim>
                                    <p:anim calcmode="lin" valueType="num">
                                      <p:cBhvr additive="base">
                                        <p:cTn id="26" dur="500" fill="hold"/>
                                        <p:tgtEl>
                                          <p:spTgt spid="2"/>
                                        </p:tgtEl>
                                        <p:attrNameLst>
                                          <p:attrName>ppt_y</p:attrName>
                                        </p:attrNameLst>
                                      </p:cBhvr>
                                      <p:tavLst>
                                        <p:tav tm="0">
                                          <p:val>
                                            <p:strVal val="#ppt_y"/>
                                          </p:val>
                                        </p:tav>
                                        <p:tav tm="100000">
                                          <p:val>
                                            <p:strVal val="#ppt_y"/>
                                          </p:val>
                                        </p:tav>
                                      </p:tavLst>
                                    </p:anim>
                                  </p:childTnLst>
                                </p:cTn>
                              </p:par>
                            </p:childTnLst>
                          </p:cTn>
                        </p:par>
                        <p:par>
                          <p:cTn id="27" fill="hold">
                            <p:stCondLst>
                              <p:cond delay="2500"/>
                            </p:stCondLst>
                            <p:childTnLst>
                              <p:par>
                                <p:cTn id="28" presetID="2" presetClass="entr" presetSubtype="4" fill="hold" nodeType="afterEffect">
                                  <p:stCondLst>
                                    <p:cond delay="0"/>
                                  </p:stCondLst>
                                  <p:childTnLst>
                                    <p:set>
                                      <p:cBhvr>
                                        <p:cTn id="29" dur="1" fill="hold">
                                          <p:stCondLst>
                                            <p:cond delay="0"/>
                                          </p:stCondLst>
                                        </p:cTn>
                                        <p:tgtEl>
                                          <p:spTgt spid="5"/>
                                        </p:tgtEl>
                                        <p:attrNameLst>
                                          <p:attrName>style.visibility</p:attrName>
                                        </p:attrNameLst>
                                      </p:cBhvr>
                                      <p:to>
                                        <p:strVal val="visible"/>
                                      </p:to>
                                    </p:set>
                                    <p:anim calcmode="lin" valueType="num">
                                      <p:cBhvr additive="base">
                                        <p:cTn id="30" dur="500" fill="hold"/>
                                        <p:tgtEl>
                                          <p:spTgt spid="5"/>
                                        </p:tgtEl>
                                        <p:attrNameLst>
                                          <p:attrName>ppt_x</p:attrName>
                                        </p:attrNameLst>
                                      </p:cBhvr>
                                      <p:tavLst>
                                        <p:tav tm="0">
                                          <p:val>
                                            <p:strVal val="#ppt_x"/>
                                          </p:val>
                                        </p:tav>
                                        <p:tav tm="100000">
                                          <p:val>
                                            <p:strVal val="#ppt_x"/>
                                          </p:val>
                                        </p:tav>
                                      </p:tavLst>
                                    </p:anim>
                                    <p:anim calcmode="lin" valueType="num">
                                      <p:cBhvr additive="base">
                                        <p:cTn id="31" dur="500" fill="hold"/>
                                        <p:tgtEl>
                                          <p:spTgt spid="5"/>
                                        </p:tgtEl>
                                        <p:attrNameLst>
                                          <p:attrName>ppt_y</p:attrName>
                                        </p:attrNameLst>
                                      </p:cBhvr>
                                      <p:tavLst>
                                        <p:tav tm="0">
                                          <p:val>
                                            <p:strVal val="1+#ppt_h/2"/>
                                          </p:val>
                                        </p:tav>
                                        <p:tav tm="100000">
                                          <p:val>
                                            <p:strVal val="#ppt_y"/>
                                          </p:val>
                                        </p:tav>
                                      </p:tavLst>
                                    </p:anim>
                                  </p:childTnLst>
                                </p:cTn>
                              </p:par>
                              <p:par>
                                <p:cTn id="32" presetID="2" presetClass="entr" presetSubtype="4" fill="hold" grpId="0" nodeType="withEffect">
                                  <p:stCondLst>
                                    <p:cond delay="0"/>
                                  </p:stCondLst>
                                  <p:childTnLst>
                                    <p:set>
                                      <p:cBhvr>
                                        <p:cTn id="33" dur="1" fill="hold">
                                          <p:stCondLst>
                                            <p:cond delay="0"/>
                                          </p:stCondLst>
                                        </p:cTn>
                                        <p:tgtEl>
                                          <p:spTgt spid="6"/>
                                        </p:tgtEl>
                                        <p:attrNameLst>
                                          <p:attrName>style.visibility</p:attrName>
                                        </p:attrNameLst>
                                      </p:cBhvr>
                                      <p:to>
                                        <p:strVal val="visible"/>
                                      </p:to>
                                    </p:set>
                                    <p:anim calcmode="lin" valueType="num">
                                      <p:cBhvr additive="base">
                                        <p:cTn id="34" dur="500" fill="hold"/>
                                        <p:tgtEl>
                                          <p:spTgt spid="6"/>
                                        </p:tgtEl>
                                        <p:attrNameLst>
                                          <p:attrName>ppt_x</p:attrName>
                                        </p:attrNameLst>
                                      </p:cBhvr>
                                      <p:tavLst>
                                        <p:tav tm="0">
                                          <p:val>
                                            <p:strVal val="#ppt_x"/>
                                          </p:val>
                                        </p:tav>
                                        <p:tav tm="100000">
                                          <p:val>
                                            <p:strVal val="#ppt_x"/>
                                          </p:val>
                                        </p:tav>
                                      </p:tavLst>
                                    </p:anim>
                                    <p:anim calcmode="lin" valueType="num">
                                      <p:cBhvr additive="base">
                                        <p:cTn id="35" dur="500" fill="hold"/>
                                        <p:tgtEl>
                                          <p:spTgt spid="6"/>
                                        </p:tgtEl>
                                        <p:attrNameLst>
                                          <p:attrName>ppt_y</p:attrName>
                                        </p:attrNameLst>
                                      </p:cBhvr>
                                      <p:tavLst>
                                        <p:tav tm="0">
                                          <p:val>
                                            <p:strVal val="1+#ppt_h/2"/>
                                          </p:val>
                                        </p:tav>
                                        <p:tav tm="100000">
                                          <p:val>
                                            <p:strVal val="#ppt_y"/>
                                          </p:val>
                                        </p:tav>
                                      </p:tavLst>
                                    </p:anim>
                                  </p:childTnLst>
                                </p:cTn>
                              </p:par>
                              <p:par>
                                <p:cTn id="36" presetID="2" presetClass="entr" presetSubtype="4" fill="hold" grpId="0" nodeType="withEffect">
                                  <p:stCondLst>
                                    <p:cond delay="0"/>
                                  </p:stCondLst>
                                  <p:childTnLst>
                                    <p:set>
                                      <p:cBhvr>
                                        <p:cTn id="37" dur="1" fill="hold">
                                          <p:stCondLst>
                                            <p:cond delay="0"/>
                                          </p:stCondLst>
                                        </p:cTn>
                                        <p:tgtEl>
                                          <p:spTgt spid="8"/>
                                        </p:tgtEl>
                                        <p:attrNameLst>
                                          <p:attrName>style.visibility</p:attrName>
                                        </p:attrNameLst>
                                      </p:cBhvr>
                                      <p:to>
                                        <p:strVal val="visible"/>
                                      </p:to>
                                    </p:set>
                                    <p:anim calcmode="lin" valueType="num">
                                      <p:cBhvr additive="base">
                                        <p:cTn id="38" dur="500" fill="hold"/>
                                        <p:tgtEl>
                                          <p:spTgt spid="8"/>
                                        </p:tgtEl>
                                        <p:attrNameLst>
                                          <p:attrName>ppt_x</p:attrName>
                                        </p:attrNameLst>
                                      </p:cBhvr>
                                      <p:tavLst>
                                        <p:tav tm="0">
                                          <p:val>
                                            <p:strVal val="#ppt_x"/>
                                          </p:val>
                                        </p:tav>
                                        <p:tav tm="100000">
                                          <p:val>
                                            <p:strVal val="#ppt_x"/>
                                          </p:val>
                                        </p:tav>
                                      </p:tavLst>
                                    </p:anim>
                                    <p:anim calcmode="lin" valueType="num">
                                      <p:cBhvr additive="base">
                                        <p:cTn id="39" dur="500" fill="hold"/>
                                        <p:tgtEl>
                                          <p:spTgt spid="8"/>
                                        </p:tgtEl>
                                        <p:attrNameLst>
                                          <p:attrName>ppt_y</p:attrName>
                                        </p:attrNameLst>
                                      </p:cBhvr>
                                      <p:tavLst>
                                        <p:tav tm="0">
                                          <p:val>
                                            <p:strVal val="1+#ppt_h/2"/>
                                          </p:val>
                                        </p:tav>
                                        <p:tav tm="100000">
                                          <p:val>
                                            <p:strVal val="#ppt_y"/>
                                          </p:val>
                                        </p:tav>
                                      </p:tavLst>
                                    </p:anim>
                                  </p:childTnLst>
                                </p:cTn>
                              </p:par>
                              <p:par>
                                <p:cTn id="40" presetID="2" presetClass="entr" presetSubtype="4" fill="hold" grpId="0" nodeType="withEffect">
                                  <p:stCondLst>
                                    <p:cond delay="0"/>
                                  </p:stCondLst>
                                  <p:childTnLst>
                                    <p:set>
                                      <p:cBhvr>
                                        <p:cTn id="41" dur="1" fill="hold">
                                          <p:stCondLst>
                                            <p:cond delay="0"/>
                                          </p:stCondLst>
                                        </p:cTn>
                                        <p:tgtEl>
                                          <p:spTgt spid="9"/>
                                        </p:tgtEl>
                                        <p:attrNameLst>
                                          <p:attrName>style.visibility</p:attrName>
                                        </p:attrNameLst>
                                      </p:cBhvr>
                                      <p:to>
                                        <p:strVal val="visible"/>
                                      </p:to>
                                    </p:set>
                                    <p:anim calcmode="lin" valueType="num">
                                      <p:cBhvr additive="base">
                                        <p:cTn id="42" dur="500" fill="hold"/>
                                        <p:tgtEl>
                                          <p:spTgt spid="9"/>
                                        </p:tgtEl>
                                        <p:attrNameLst>
                                          <p:attrName>ppt_x</p:attrName>
                                        </p:attrNameLst>
                                      </p:cBhvr>
                                      <p:tavLst>
                                        <p:tav tm="0">
                                          <p:val>
                                            <p:strVal val="#ppt_x"/>
                                          </p:val>
                                        </p:tav>
                                        <p:tav tm="100000">
                                          <p:val>
                                            <p:strVal val="#ppt_x"/>
                                          </p:val>
                                        </p:tav>
                                      </p:tavLst>
                                    </p:anim>
                                    <p:anim calcmode="lin" valueType="num">
                                      <p:cBhvr additive="base">
                                        <p:cTn id="43" dur="500" fill="hold"/>
                                        <p:tgtEl>
                                          <p:spTgt spid="9"/>
                                        </p:tgtEl>
                                        <p:attrNameLst>
                                          <p:attrName>ppt_y</p:attrName>
                                        </p:attrNameLst>
                                      </p:cBhvr>
                                      <p:tavLst>
                                        <p:tav tm="0">
                                          <p:val>
                                            <p:strVal val="1+#ppt_h/2"/>
                                          </p:val>
                                        </p:tav>
                                        <p:tav tm="100000">
                                          <p:val>
                                            <p:strVal val="#ppt_y"/>
                                          </p:val>
                                        </p:tav>
                                      </p:tavLst>
                                    </p:anim>
                                  </p:childTnLst>
                                </p:cTn>
                              </p:par>
                              <p:par>
                                <p:cTn id="44" presetID="2" presetClass="entr" presetSubtype="4" fill="hold" grpId="0" nodeType="withEffect">
                                  <p:stCondLst>
                                    <p:cond delay="0"/>
                                  </p:stCondLst>
                                  <p:childTnLst>
                                    <p:set>
                                      <p:cBhvr>
                                        <p:cTn id="45" dur="1" fill="hold">
                                          <p:stCondLst>
                                            <p:cond delay="0"/>
                                          </p:stCondLst>
                                        </p:cTn>
                                        <p:tgtEl>
                                          <p:spTgt spid="10"/>
                                        </p:tgtEl>
                                        <p:attrNameLst>
                                          <p:attrName>style.visibility</p:attrName>
                                        </p:attrNameLst>
                                      </p:cBhvr>
                                      <p:to>
                                        <p:strVal val="visible"/>
                                      </p:to>
                                    </p:set>
                                    <p:anim calcmode="lin" valueType="num">
                                      <p:cBhvr additive="base">
                                        <p:cTn id="46" dur="500" fill="hold"/>
                                        <p:tgtEl>
                                          <p:spTgt spid="10"/>
                                        </p:tgtEl>
                                        <p:attrNameLst>
                                          <p:attrName>ppt_x</p:attrName>
                                        </p:attrNameLst>
                                      </p:cBhvr>
                                      <p:tavLst>
                                        <p:tav tm="0">
                                          <p:val>
                                            <p:strVal val="#ppt_x"/>
                                          </p:val>
                                        </p:tav>
                                        <p:tav tm="100000">
                                          <p:val>
                                            <p:strVal val="#ppt_x"/>
                                          </p:val>
                                        </p:tav>
                                      </p:tavLst>
                                    </p:anim>
                                    <p:anim calcmode="lin" valueType="num">
                                      <p:cBhvr additive="base">
                                        <p:cTn id="47" dur="500" fill="hold"/>
                                        <p:tgtEl>
                                          <p:spTgt spid="10"/>
                                        </p:tgtEl>
                                        <p:attrNameLst>
                                          <p:attrName>ppt_y</p:attrName>
                                        </p:attrNameLst>
                                      </p:cBhvr>
                                      <p:tavLst>
                                        <p:tav tm="0">
                                          <p:val>
                                            <p:strVal val="1+#ppt_h/2"/>
                                          </p:val>
                                        </p:tav>
                                        <p:tav tm="100000">
                                          <p:val>
                                            <p:strVal val="#ppt_y"/>
                                          </p:val>
                                        </p:tav>
                                      </p:tavLst>
                                    </p:anim>
                                  </p:childTnLst>
                                </p:cTn>
                              </p:par>
                              <p:par>
                                <p:cTn id="48" presetID="2" presetClass="entr" presetSubtype="4" fill="hold" grpId="0" nodeType="withEffect">
                                  <p:stCondLst>
                                    <p:cond delay="0"/>
                                  </p:stCondLst>
                                  <p:childTnLst>
                                    <p:set>
                                      <p:cBhvr>
                                        <p:cTn id="49" dur="1" fill="hold">
                                          <p:stCondLst>
                                            <p:cond delay="0"/>
                                          </p:stCondLst>
                                        </p:cTn>
                                        <p:tgtEl>
                                          <p:spTgt spid="11"/>
                                        </p:tgtEl>
                                        <p:attrNameLst>
                                          <p:attrName>style.visibility</p:attrName>
                                        </p:attrNameLst>
                                      </p:cBhvr>
                                      <p:to>
                                        <p:strVal val="visible"/>
                                      </p:to>
                                    </p:set>
                                    <p:anim calcmode="lin" valueType="num">
                                      <p:cBhvr additive="base">
                                        <p:cTn id="50" dur="500" fill="hold"/>
                                        <p:tgtEl>
                                          <p:spTgt spid="11"/>
                                        </p:tgtEl>
                                        <p:attrNameLst>
                                          <p:attrName>ppt_x</p:attrName>
                                        </p:attrNameLst>
                                      </p:cBhvr>
                                      <p:tavLst>
                                        <p:tav tm="0">
                                          <p:val>
                                            <p:strVal val="#ppt_x"/>
                                          </p:val>
                                        </p:tav>
                                        <p:tav tm="100000">
                                          <p:val>
                                            <p:strVal val="#ppt_x"/>
                                          </p:val>
                                        </p:tav>
                                      </p:tavLst>
                                    </p:anim>
                                    <p:anim calcmode="lin" valueType="num">
                                      <p:cBhvr additive="base">
                                        <p:cTn id="51" dur="500" fill="hold"/>
                                        <p:tgtEl>
                                          <p:spTgt spid="11"/>
                                        </p:tgtEl>
                                        <p:attrNameLst>
                                          <p:attrName>ppt_y</p:attrName>
                                        </p:attrNameLst>
                                      </p:cBhvr>
                                      <p:tavLst>
                                        <p:tav tm="0">
                                          <p:val>
                                            <p:strVal val="1+#ppt_h/2"/>
                                          </p:val>
                                        </p:tav>
                                        <p:tav tm="100000">
                                          <p:val>
                                            <p:strVal val="#ppt_y"/>
                                          </p:val>
                                        </p:tav>
                                      </p:tavLst>
                                    </p:anim>
                                  </p:childTnLst>
                                </p:cTn>
                              </p:par>
                              <p:par>
                                <p:cTn id="52" presetID="2" presetClass="entr" presetSubtype="4" fill="hold" grpId="0" nodeType="withEffect">
                                  <p:stCondLst>
                                    <p:cond delay="0"/>
                                  </p:stCondLst>
                                  <p:childTnLst>
                                    <p:set>
                                      <p:cBhvr>
                                        <p:cTn id="53" dur="1" fill="hold">
                                          <p:stCondLst>
                                            <p:cond delay="0"/>
                                          </p:stCondLst>
                                        </p:cTn>
                                        <p:tgtEl>
                                          <p:spTgt spid="12"/>
                                        </p:tgtEl>
                                        <p:attrNameLst>
                                          <p:attrName>style.visibility</p:attrName>
                                        </p:attrNameLst>
                                      </p:cBhvr>
                                      <p:to>
                                        <p:strVal val="visible"/>
                                      </p:to>
                                    </p:set>
                                    <p:anim calcmode="lin" valueType="num">
                                      <p:cBhvr additive="base">
                                        <p:cTn id="54" dur="500" fill="hold"/>
                                        <p:tgtEl>
                                          <p:spTgt spid="12"/>
                                        </p:tgtEl>
                                        <p:attrNameLst>
                                          <p:attrName>ppt_x</p:attrName>
                                        </p:attrNameLst>
                                      </p:cBhvr>
                                      <p:tavLst>
                                        <p:tav tm="0">
                                          <p:val>
                                            <p:strVal val="#ppt_x"/>
                                          </p:val>
                                        </p:tav>
                                        <p:tav tm="100000">
                                          <p:val>
                                            <p:strVal val="#ppt_x"/>
                                          </p:val>
                                        </p:tav>
                                      </p:tavLst>
                                    </p:anim>
                                    <p:anim calcmode="lin" valueType="num">
                                      <p:cBhvr additive="base">
                                        <p:cTn id="55" dur="500" fill="hold"/>
                                        <p:tgtEl>
                                          <p:spTgt spid="12"/>
                                        </p:tgtEl>
                                        <p:attrNameLst>
                                          <p:attrName>ppt_y</p:attrName>
                                        </p:attrNameLst>
                                      </p:cBhvr>
                                      <p:tavLst>
                                        <p:tav tm="0">
                                          <p:val>
                                            <p:strVal val="1+#ppt_h/2"/>
                                          </p:val>
                                        </p:tav>
                                        <p:tav tm="100000">
                                          <p:val>
                                            <p:strVal val="#ppt_y"/>
                                          </p:val>
                                        </p:tav>
                                      </p:tavLst>
                                    </p:anim>
                                  </p:childTnLst>
                                </p:cTn>
                              </p:par>
                              <p:par>
                                <p:cTn id="56" presetID="2" presetClass="entr" presetSubtype="4" fill="hold" grpId="0" nodeType="withEffect">
                                  <p:stCondLst>
                                    <p:cond delay="0"/>
                                  </p:stCondLst>
                                  <p:childTnLst>
                                    <p:set>
                                      <p:cBhvr>
                                        <p:cTn id="57" dur="1" fill="hold">
                                          <p:stCondLst>
                                            <p:cond delay="0"/>
                                          </p:stCondLst>
                                        </p:cTn>
                                        <p:tgtEl>
                                          <p:spTgt spid="13"/>
                                        </p:tgtEl>
                                        <p:attrNameLst>
                                          <p:attrName>style.visibility</p:attrName>
                                        </p:attrNameLst>
                                      </p:cBhvr>
                                      <p:to>
                                        <p:strVal val="visible"/>
                                      </p:to>
                                    </p:set>
                                    <p:anim calcmode="lin" valueType="num">
                                      <p:cBhvr additive="base">
                                        <p:cTn id="58" dur="500" fill="hold"/>
                                        <p:tgtEl>
                                          <p:spTgt spid="13"/>
                                        </p:tgtEl>
                                        <p:attrNameLst>
                                          <p:attrName>ppt_x</p:attrName>
                                        </p:attrNameLst>
                                      </p:cBhvr>
                                      <p:tavLst>
                                        <p:tav tm="0">
                                          <p:val>
                                            <p:strVal val="#ppt_x"/>
                                          </p:val>
                                        </p:tav>
                                        <p:tav tm="100000">
                                          <p:val>
                                            <p:strVal val="#ppt_x"/>
                                          </p:val>
                                        </p:tav>
                                      </p:tavLst>
                                    </p:anim>
                                    <p:anim calcmode="lin" valueType="num">
                                      <p:cBhvr additive="base">
                                        <p:cTn id="59" dur="500" fill="hold"/>
                                        <p:tgtEl>
                                          <p:spTgt spid="13"/>
                                        </p:tgtEl>
                                        <p:attrNameLst>
                                          <p:attrName>ppt_y</p:attrName>
                                        </p:attrNameLst>
                                      </p:cBhvr>
                                      <p:tavLst>
                                        <p:tav tm="0">
                                          <p:val>
                                            <p:strVal val="1+#ppt_h/2"/>
                                          </p:val>
                                        </p:tav>
                                        <p:tav tm="100000">
                                          <p:val>
                                            <p:strVal val="#ppt_y"/>
                                          </p:val>
                                        </p:tav>
                                      </p:tavLst>
                                    </p:anim>
                                  </p:childTnLst>
                                </p:cTn>
                              </p:par>
                              <p:par>
                                <p:cTn id="60" presetID="2" presetClass="entr" presetSubtype="4" fill="hold" grpId="0" nodeType="withEffect">
                                  <p:stCondLst>
                                    <p:cond delay="0"/>
                                  </p:stCondLst>
                                  <p:childTnLst>
                                    <p:set>
                                      <p:cBhvr>
                                        <p:cTn id="61" dur="1" fill="hold">
                                          <p:stCondLst>
                                            <p:cond delay="0"/>
                                          </p:stCondLst>
                                        </p:cTn>
                                        <p:tgtEl>
                                          <p:spTgt spid="14"/>
                                        </p:tgtEl>
                                        <p:attrNameLst>
                                          <p:attrName>style.visibility</p:attrName>
                                        </p:attrNameLst>
                                      </p:cBhvr>
                                      <p:to>
                                        <p:strVal val="visible"/>
                                      </p:to>
                                    </p:set>
                                    <p:anim calcmode="lin" valueType="num">
                                      <p:cBhvr additive="base">
                                        <p:cTn id="62" dur="500" fill="hold"/>
                                        <p:tgtEl>
                                          <p:spTgt spid="14"/>
                                        </p:tgtEl>
                                        <p:attrNameLst>
                                          <p:attrName>ppt_x</p:attrName>
                                        </p:attrNameLst>
                                      </p:cBhvr>
                                      <p:tavLst>
                                        <p:tav tm="0">
                                          <p:val>
                                            <p:strVal val="#ppt_x"/>
                                          </p:val>
                                        </p:tav>
                                        <p:tav tm="100000">
                                          <p:val>
                                            <p:strVal val="#ppt_x"/>
                                          </p:val>
                                        </p:tav>
                                      </p:tavLst>
                                    </p:anim>
                                    <p:anim calcmode="lin" valueType="num">
                                      <p:cBhvr additive="base">
                                        <p:cTn id="63"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23" grpId="0" bldLvl="0" animBg="1"/>
      <p:bldP spid="6" grpId="0" animBg="1"/>
      <p:bldP spid="8" grpId="0" animBg="1"/>
      <p:bldP spid="9" grpId="0" animBg="1"/>
      <p:bldP spid="10" grpId="0" animBg="1"/>
      <p:bldP spid="11" grpId="0" animBg="1"/>
      <p:bldP spid="12" grpId="0" animBg="1"/>
      <p:bldP spid="13" grpId="0" animBg="1"/>
      <p:bldP spid="14"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文本框 40"/>
          <p:cNvSpPr txBox="1"/>
          <p:nvPr/>
        </p:nvSpPr>
        <p:spPr>
          <a:xfrm>
            <a:off x="1170940" y="290830"/>
            <a:ext cx="7327265" cy="460375"/>
          </a:xfrm>
          <a:prstGeom prst="rect">
            <a:avLst/>
          </a:prstGeom>
          <a:noFill/>
        </p:spPr>
        <p:txBody>
          <a:bodyPr wrap="square" rtlCol="0">
            <a:spAutoFit/>
          </a:bodyPr>
          <a:p>
            <a:pPr>
              <a:defRPr/>
            </a:pPr>
            <a:r>
              <a:rPr lang="zh-CN" altLang="en-US" sz="2400" b="1" kern="0" dirty="0">
                <a:solidFill>
                  <a:srgbClr val="C00000"/>
                </a:solidFill>
                <a:latin typeface="微软雅黑" panose="020B0503020204020204" charset="-122"/>
                <a:ea typeface="微软雅黑" panose="020B0503020204020204" charset="-122"/>
                <a:cs typeface="微软雅黑" panose="020B0503020204020204" charset="-122"/>
                <a:sym typeface="+mn-ea"/>
              </a:rPr>
              <a:t>企业精神</a:t>
            </a:r>
            <a:endParaRPr lang="zh-CN" altLang="en-US" sz="2400" b="1" kern="0" dirty="0">
              <a:solidFill>
                <a:srgbClr val="C00000"/>
              </a:solidFill>
              <a:latin typeface="微软雅黑" panose="020B0503020204020204" charset="-122"/>
              <a:ea typeface="微软雅黑" panose="020B0503020204020204" charset="-122"/>
              <a:cs typeface="微软雅黑" panose="020B0503020204020204" charset="-122"/>
              <a:sym typeface="+mn-ea"/>
            </a:endParaRPr>
          </a:p>
        </p:txBody>
      </p:sp>
      <p:sp>
        <p:nvSpPr>
          <p:cNvPr id="2" name="内容占位符 1"/>
          <p:cNvSpPr/>
          <p:nvPr>
            <p:ph idx="1"/>
          </p:nvPr>
        </p:nvSpPr>
        <p:spPr>
          <a:xfrm>
            <a:off x="832485" y="1680845"/>
            <a:ext cx="4034790" cy="4351655"/>
          </a:xfrm>
        </p:spPr>
        <p:txBody>
          <a:bodyPr/>
          <a:p>
            <a:pPr marL="0" indent="0" algn="just">
              <a:lnSpc>
                <a:spcPct val="150000"/>
              </a:lnSpc>
              <a:buNone/>
            </a:pPr>
            <a:r>
              <a:rPr lang="en-US" altLang="zh-CN" sz="2000">
                <a:latin typeface="微软雅黑" panose="020B0503020204020204" charset="-122"/>
                <a:ea typeface="微软雅黑" panose="020B0503020204020204" charset="-122"/>
                <a:cs typeface="微软雅黑" panose="020B0503020204020204" charset="-122"/>
                <a:sym typeface="+mn-ea"/>
              </a:rPr>
              <a:t>      </a:t>
            </a:r>
            <a:r>
              <a:rPr lang="zh-CN" altLang="en-US" sz="2000">
                <a:latin typeface="微软雅黑" panose="020B0503020204020204" charset="-122"/>
                <a:ea typeface="微软雅黑" panose="020B0503020204020204" charset="-122"/>
                <a:cs typeface="微软雅黑" panose="020B0503020204020204" charset="-122"/>
                <a:sym typeface="+mn-ea"/>
              </a:rPr>
              <a:t>公司本着“团结、拼搏、求真、务实”的企业精神，遵循“以市场为导向，以质量求发展，以管理创效益”的经营理念及“严格控制质量，制造优质产品”的质量方针，竭诚为新老客户提供优质的产品和服务！</a:t>
            </a:r>
            <a:endParaRPr lang="zh-CN" altLang="en-US" sz="2000">
              <a:latin typeface="微软雅黑" panose="020B0503020204020204" charset="-122"/>
              <a:ea typeface="微软雅黑" panose="020B0503020204020204" charset="-122"/>
              <a:cs typeface="微软雅黑" panose="020B0503020204020204" charset="-122"/>
            </a:endParaRPr>
          </a:p>
          <a:p>
            <a:pPr marL="0" indent="0">
              <a:buNone/>
            </a:pPr>
            <a:endParaRPr lang="zh-CN" altLang="en-US" sz="2000">
              <a:latin typeface="微软雅黑" panose="020B0503020204020204" charset="-122"/>
              <a:ea typeface="微软雅黑" panose="020B0503020204020204" charset="-122"/>
              <a:cs typeface="微软雅黑" panose="020B0503020204020204" charset="-122"/>
            </a:endParaRPr>
          </a:p>
        </p:txBody>
      </p:sp>
      <p:pic>
        <p:nvPicPr>
          <p:cNvPr id="4" name="内容占位符 3" descr="微信图片_20180422222526"/>
          <p:cNvPicPr>
            <a:picLocks noChangeAspect="1"/>
          </p:cNvPicPr>
          <p:nvPr/>
        </p:nvPicPr>
        <p:blipFill>
          <a:blip r:embed="rId1"/>
          <a:stretch>
            <a:fillRect/>
          </a:stretch>
        </p:blipFill>
        <p:spPr>
          <a:xfrm>
            <a:off x="5273675" y="1680845"/>
            <a:ext cx="6928485" cy="4070350"/>
          </a:xfrm>
          <a:prstGeom prst="rect">
            <a:avLst/>
          </a:prstGeom>
        </p:spPr>
      </p:pic>
      <p:pic>
        <p:nvPicPr>
          <p:cNvPr id="5" name="图片 4" descr="LOGO"/>
          <p:cNvPicPr>
            <a:picLocks noChangeAspect="1"/>
          </p:cNvPicPr>
          <p:nvPr/>
        </p:nvPicPr>
        <p:blipFill>
          <a:blip r:embed="rId2"/>
          <a:stretch>
            <a:fillRect/>
          </a:stretch>
        </p:blipFill>
        <p:spPr>
          <a:xfrm>
            <a:off x="10594975" y="97155"/>
            <a:ext cx="1134110" cy="586105"/>
          </a:xfrm>
          <a:prstGeom prst="rect">
            <a:avLst/>
          </a:prstGeom>
        </p:spPr>
      </p:pic>
      <p:grpSp>
        <p:nvGrpSpPr>
          <p:cNvPr id="6" name="组合 5"/>
          <p:cNvGrpSpPr/>
          <p:nvPr/>
        </p:nvGrpSpPr>
        <p:grpSpPr>
          <a:xfrm>
            <a:off x="280670" y="377190"/>
            <a:ext cx="681990" cy="288925"/>
            <a:chOff x="289" y="460"/>
            <a:chExt cx="1389" cy="588"/>
          </a:xfrm>
        </p:grpSpPr>
        <p:grpSp>
          <p:nvGrpSpPr>
            <p:cNvPr id="7" name="组合 6"/>
            <p:cNvGrpSpPr/>
            <p:nvPr/>
          </p:nvGrpSpPr>
          <p:grpSpPr>
            <a:xfrm rot="18900000">
              <a:off x="1062" y="460"/>
              <a:ext cx="616" cy="584"/>
              <a:chOff x="9851" y="5951"/>
              <a:chExt cx="972" cy="922"/>
            </a:xfrm>
          </p:grpSpPr>
          <p:sp>
            <p:nvSpPr>
              <p:cNvPr id="8" name="矩形 7"/>
              <p:cNvSpPr/>
              <p:nvPr/>
            </p:nvSpPr>
            <p:spPr>
              <a:xfrm>
                <a:off x="10061" y="6161"/>
                <a:ext cx="762" cy="712"/>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9" name="矩形 8"/>
              <p:cNvSpPr/>
              <p:nvPr/>
            </p:nvSpPr>
            <p:spPr>
              <a:xfrm>
                <a:off x="9851" y="5951"/>
                <a:ext cx="762" cy="7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nvGrpSpPr>
            <p:cNvPr id="10" name="组合 9"/>
            <p:cNvGrpSpPr/>
            <p:nvPr/>
          </p:nvGrpSpPr>
          <p:grpSpPr>
            <a:xfrm rot="18900000">
              <a:off x="680" y="460"/>
              <a:ext cx="616" cy="584"/>
              <a:chOff x="9851" y="5951"/>
              <a:chExt cx="972" cy="922"/>
            </a:xfrm>
          </p:grpSpPr>
          <p:sp>
            <p:nvSpPr>
              <p:cNvPr id="11" name="矩形 10"/>
              <p:cNvSpPr/>
              <p:nvPr/>
            </p:nvSpPr>
            <p:spPr>
              <a:xfrm>
                <a:off x="10061" y="6161"/>
                <a:ext cx="762" cy="712"/>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2" name="矩形 11"/>
              <p:cNvSpPr/>
              <p:nvPr/>
            </p:nvSpPr>
            <p:spPr>
              <a:xfrm>
                <a:off x="9851" y="5951"/>
                <a:ext cx="762" cy="7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nvGrpSpPr>
            <p:cNvPr id="13" name="组合 12"/>
            <p:cNvGrpSpPr/>
            <p:nvPr/>
          </p:nvGrpSpPr>
          <p:grpSpPr>
            <a:xfrm rot="18900000">
              <a:off x="289" y="464"/>
              <a:ext cx="616" cy="584"/>
              <a:chOff x="9851" y="5951"/>
              <a:chExt cx="972" cy="922"/>
            </a:xfrm>
          </p:grpSpPr>
          <p:sp>
            <p:nvSpPr>
              <p:cNvPr id="14" name="矩形 13"/>
              <p:cNvSpPr/>
              <p:nvPr/>
            </p:nvSpPr>
            <p:spPr>
              <a:xfrm>
                <a:off x="10061" y="6161"/>
                <a:ext cx="762" cy="712"/>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5" name="矩形 14"/>
              <p:cNvSpPr/>
              <p:nvPr/>
            </p:nvSpPr>
            <p:spPr>
              <a:xfrm>
                <a:off x="9851" y="5951"/>
                <a:ext cx="762" cy="7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sp>
        <p:nvSpPr>
          <p:cNvPr id="16" name="矩形 15"/>
          <p:cNvSpPr/>
          <p:nvPr/>
        </p:nvSpPr>
        <p:spPr>
          <a:xfrm>
            <a:off x="1044575" y="775335"/>
            <a:ext cx="10800080" cy="144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17" name="图片 16" descr="图片1"/>
          <p:cNvPicPr>
            <a:picLocks noChangeAspect="1"/>
          </p:cNvPicPr>
          <p:nvPr/>
        </p:nvPicPr>
        <p:blipFill>
          <a:blip r:embed="rId3"/>
          <a:stretch>
            <a:fillRect/>
          </a:stretch>
        </p:blipFill>
        <p:spPr>
          <a:xfrm>
            <a:off x="8112760" y="56515"/>
            <a:ext cx="2542540" cy="77152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000" advTm="10000">
        <p:cover/>
      </p:transition>
    </mc:Choice>
    <mc:Fallback>
      <p:transition spd="slow" advTm="10000">
        <p:cov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1" fill="hold" grpId="0" nodeType="after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additive="base">
                                        <p:cTn id="12" dur="500" fill="hold"/>
                                        <p:tgtEl>
                                          <p:spTgt spid="16"/>
                                        </p:tgtEl>
                                        <p:attrNameLst>
                                          <p:attrName>ppt_x</p:attrName>
                                        </p:attrNameLst>
                                      </p:cBhvr>
                                      <p:tavLst>
                                        <p:tav tm="0">
                                          <p:val>
                                            <p:strVal val="#ppt_x"/>
                                          </p:val>
                                        </p:tav>
                                        <p:tav tm="100000">
                                          <p:val>
                                            <p:strVal val="#ppt_x"/>
                                          </p:val>
                                        </p:tav>
                                      </p:tavLst>
                                    </p:anim>
                                    <p:anim calcmode="lin" valueType="num">
                                      <p:cBhvr additive="base">
                                        <p:cTn id="13" dur="500" fill="hold"/>
                                        <p:tgtEl>
                                          <p:spTgt spid="16"/>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22" presetClass="entr" presetSubtype="4" fill="hold" grpId="0" nodeType="afterEffect">
                                  <p:stCondLst>
                                    <p:cond delay="0"/>
                                  </p:stCondLst>
                                  <p:childTnLst>
                                    <p:set>
                                      <p:cBhvr>
                                        <p:cTn id="16" dur="1" fill="hold">
                                          <p:stCondLst>
                                            <p:cond delay="0"/>
                                          </p:stCondLst>
                                        </p:cTn>
                                        <p:tgtEl>
                                          <p:spTgt spid="41"/>
                                        </p:tgtEl>
                                        <p:attrNameLst>
                                          <p:attrName>style.visibility</p:attrName>
                                        </p:attrNameLst>
                                      </p:cBhvr>
                                      <p:to>
                                        <p:strVal val="visible"/>
                                      </p:to>
                                    </p:set>
                                    <p:animEffect transition="in" filter="wipe(down)">
                                      <p:cBhvr>
                                        <p:cTn id="17" dur="500"/>
                                        <p:tgtEl>
                                          <p:spTgt spid="41"/>
                                        </p:tgtEl>
                                      </p:cBhvr>
                                    </p:animEffect>
                                  </p:childTnLst>
                                </p:cTn>
                              </p:par>
                            </p:childTnLst>
                          </p:cTn>
                        </p:par>
                        <p:par>
                          <p:cTn id="18" fill="hold">
                            <p:stCondLst>
                              <p:cond delay="1500"/>
                            </p:stCondLst>
                            <p:childTnLst>
                              <p:par>
                                <p:cTn id="19" presetID="10" presetClass="entr" presetSubtype="0" fill="hold" nodeType="after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500"/>
                                        <p:tgtEl>
                                          <p:spTgt spid="17"/>
                                        </p:tgtEl>
                                      </p:cBhvr>
                                    </p:animEffect>
                                  </p:childTnLst>
                                </p:cTn>
                              </p:par>
                            </p:childTnLst>
                          </p:cTn>
                        </p:par>
                        <p:par>
                          <p:cTn id="22" fill="hold">
                            <p:stCondLst>
                              <p:cond delay="2000"/>
                            </p:stCondLst>
                            <p:childTnLst>
                              <p:par>
                                <p:cTn id="23" presetID="2" presetClass="entr" presetSubtype="2" fill="hold" nodeType="after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1+#ppt_w/2"/>
                                          </p:val>
                                        </p:tav>
                                        <p:tav tm="100000">
                                          <p:val>
                                            <p:strVal val="#ppt_x"/>
                                          </p:val>
                                        </p:tav>
                                      </p:tavLst>
                                    </p:anim>
                                    <p:anim calcmode="lin" valueType="num">
                                      <p:cBhvr additive="base">
                                        <p:cTn id="26" dur="500" fill="hold"/>
                                        <p:tgtEl>
                                          <p:spTgt spid="5"/>
                                        </p:tgtEl>
                                        <p:attrNameLst>
                                          <p:attrName>ppt_y</p:attrName>
                                        </p:attrNameLst>
                                      </p:cBhvr>
                                      <p:tavLst>
                                        <p:tav tm="0">
                                          <p:val>
                                            <p:strVal val="#ppt_y"/>
                                          </p:val>
                                        </p:tav>
                                        <p:tav tm="100000">
                                          <p:val>
                                            <p:strVal val="#ppt_y"/>
                                          </p:val>
                                        </p:tav>
                                      </p:tavLst>
                                    </p:anim>
                                  </p:childTnLst>
                                </p:cTn>
                              </p:par>
                            </p:childTnLst>
                          </p:cTn>
                        </p:par>
                        <p:par>
                          <p:cTn id="27" fill="hold">
                            <p:stCondLst>
                              <p:cond delay="2500"/>
                            </p:stCondLst>
                            <p:childTnLst>
                              <p:par>
                                <p:cTn id="28" presetID="2" presetClass="entr" presetSubtype="2" fill="hold" nodeType="afterEffect">
                                  <p:stCondLst>
                                    <p:cond delay="0"/>
                                  </p:stCondLst>
                                  <p:childTnLst>
                                    <p:set>
                                      <p:cBhvr>
                                        <p:cTn id="29" dur="1" fill="hold">
                                          <p:stCondLst>
                                            <p:cond delay="0"/>
                                          </p:stCondLst>
                                        </p:cTn>
                                        <p:tgtEl>
                                          <p:spTgt spid="4"/>
                                        </p:tgtEl>
                                        <p:attrNameLst>
                                          <p:attrName>style.visibility</p:attrName>
                                        </p:attrNameLst>
                                      </p:cBhvr>
                                      <p:to>
                                        <p:strVal val="visible"/>
                                      </p:to>
                                    </p:set>
                                    <p:anim calcmode="lin" valueType="num">
                                      <p:cBhvr additive="base">
                                        <p:cTn id="30" dur="500" fill="hold"/>
                                        <p:tgtEl>
                                          <p:spTgt spid="4"/>
                                        </p:tgtEl>
                                        <p:attrNameLst>
                                          <p:attrName>ppt_x</p:attrName>
                                        </p:attrNameLst>
                                      </p:cBhvr>
                                      <p:tavLst>
                                        <p:tav tm="0">
                                          <p:val>
                                            <p:strVal val="1+#ppt_w/2"/>
                                          </p:val>
                                        </p:tav>
                                        <p:tav tm="100000">
                                          <p:val>
                                            <p:strVal val="#ppt_x"/>
                                          </p:val>
                                        </p:tav>
                                      </p:tavLst>
                                    </p:anim>
                                    <p:anim calcmode="lin" valueType="num">
                                      <p:cBhvr additive="base">
                                        <p:cTn id="31" dur="500" fill="hold"/>
                                        <p:tgtEl>
                                          <p:spTgt spid="4"/>
                                        </p:tgtEl>
                                        <p:attrNameLst>
                                          <p:attrName>ppt_y</p:attrName>
                                        </p:attrNameLst>
                                      </p:cBhvr>
                                      <p:tavLst>
                                        <p:tav tm="0">
                                          <p:val>
                                            <p:strVal val="#ppt_y"/>
                                          </p:val>
                                        </p:tav>
                                        <p:tav tm="100000">
                                          <p:val>
                                            <p:strVal val="#ppt_y"/>
                                          </p:val>
                                        </p:tav>
                                      </p:tavLst>
                                    </p:anim>
                                  </p:childTnLst>
                                </p:cTn>
                              </p:par>
                            </p:childTnLst>
                          </p:cTn>
                        </p:par>
                        <p:par>
                          <p:cTn id="32" fill="hold">
                            <p:stCondLst>
                              <p:cond delay="3000"/>
                            </p:stCondLst>
                            <p:childTnLst>
                              <p:par>
                                <p:cTn id="33" presetID="10" presetClass="entr" presetSubtype="0" fill="hold" grpId="0" nodeType="afterEffect">
                                  <p:stCondLst>
                                    <p:cond delay="0"/>
                                  </p:stCondLst>
                                  <p:childTnLst>
                                    <p:set>
                                      <p:cBhvr>
                                        <p:cTn id="34" dur="1" fill="hold">
                                          <p:stCondLst>
                                            <p:cond delay="0"/>
                                          </p:stCondLst>
                                        </p:cTn>
                                        <p:tgtEl>
                                          <p:spTgt spid="2">
                                            <p:txEl>
                                              <p:pRg st="0" end="0"/>
                                            </p:txEl>
                                          </p:spTgt>
                                        </p:tgtEl>
                                        <p:attrNameLst>
                                          <p:attrName>style.visibility</p:attrName>
                                        </p:attrNameLst>
                                      </p:cBhvr>
                                      <p:to>
                                        <p:strVal val="visible"/>
                                      </p:to>
                                    </p:set>
                                    <p:animEffect transition="in" filter="fade">
                                      <p:cBhvr>
                                        <p:cTn id="35"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16" grpId="0" bldLvl="0" animBg="1"/>
      <p:bldP spid="2" grpId="0" build="p"/>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平行四边形 1"/>
          <p:cNvSpPr/>
          <p:nvPr/>
        </p:nvSpPr>
        <p:spPr>
          <a:xfrm>
            <a:off x="-4223657" y="3513209"/>
            <a:ext cx="13149942" cy="3344791"/>
          </a:xfrm>
          <a:prstGeom prst="parallelogram">
            <a:avLst>
              <a:gd name="adj" fmla="val 70231"/>
            </a:avLst>
          </a:prstGeom>
          <a:blipFill dpi="0" rotWithShape="1">
            <a:blip r:embed="rId1"/>
            <a:srcRect/>
            <a:stretch>
              <a:fillRect t="-70598" b="-70598"/>
            </a:stretch>
          </a:blip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rmAutofit/>
          </a:bodyPr>
          <a:lstStyle/>
          <a:p>
            <a:pPr algn="ctr"/>
            <a:endParaRPr lang="zh-CN" altLang="en-US" dirty="0"/>
          </a:p>
        </p:txBody>
      </p:sp>
      <p:sp>
        <p:nvSpPr>
          <p:cNvPr id="3" name="平行四边形 2"/>
          <p:cNvSpPr/>
          <p:nvPr/>
        </p:nvSpPr>
        <p:spPr>
          <a:xfrm>
            <a:off x="6966858" y="754743"/>
            <a:ext cx="13149942" cy="6103257"/>
          </a:xfrm>
          <a:prstGeom prst="parallelogram">
            <a:avLst>
              <a:gd name="adj" fmla="val 70231"/>
            </a:avLst>
          </a:prstGeom>
          <a:blipFill dpi="0" rotWithShape="1">
            <a:blip r:embed="rId2"/>
            <a:srcRect/>
            <a:stretch>
              <a:fillRect t="-20413" b="-20413"/>
            </a:stretch>
          </a:blip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rmAutofit/>
          </a:bodyPr>
          <a:lstStyle/>
          <a:p>
            <a:pPr algn="ctr"/>
            <a:endParaRPr lang="zh-CN" altLang="en-US" dirty="0"/>
          </a:p>
        </p:txBody>
      </p:sp>
      <p:sp>
        <p:nvSpPr>
          <p:cNvPr id="4" name="平行四边形 3"/>
          <p:cNvSpPr/>
          <p:nvPr/>
        </p:nvSpPr>
        <p:spPr>
          <a:xfrm>
            <a:off x="-5413828" y="2997951"/>
            <a:ext cx="7619999" cy="2502962"/>
          </a:xfrm>
          <a:prstGeom prst="parallelogram">
            <a:avLst>
              <a:gd name="adj" fmla="val 70231"/>
            </a:avLst>
          </a:prstGeom>
          <a:solidFill>
            <a:srgbClr val="C00000"/>
          </a:solidFill>
          <a:ln w="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rmAutofit/>
          </a:bodyPr>
          <a:lstStyle/>
          <a:p>
            <a:pPr algn="ctr"/>
            <a:endParaRPr lang="zh-CN" altLang="en-US" dirty="0"/>
          </a:p>
        </p:txBody>
      </p:sp>
      <p:sp>
        <p:nvSpPr>
          <p:cNvPr id="5" name="平行四边形 4"/>
          <p:cNvSpPr/>
          <p:nvPr/>
        </p:nvSpPr>
        <p:spPr>
          <a:xfrm>
            <a:off x="8533695" y="4290254"/>
            <a:ext cx="7868356" cy="1790699"/>
          </a:xfrm>
          <a:prstGeom prst="parallelogram">
            <a:avLst>
              <a:gd name="adj" fmla="val 70231"/>
            </a:avLst>
          </a:prstGeom>
          <a:solidFill>
            <a:srgbClr val="C00000"/>
          </a:solidFill>
          <a:ln w="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rmAutofit/>
          </a:bodyPr>
          <a:lstStyle/>
          <a:p>
            <a:pPr algn="ctr"/>
            <a:endParaRPr lang="zh-CN" altLang="en-US" dirty="0"/>
          </a:p>
        </p:txBody>
      </p:sp>
      <p:sp>
        <p:nvSpPr>
          <p:cNvPr id="6" name="文本框 5"/>
          <p:cNvSpPr txBox="1"/>
          <p:nvPr/>
        </p:nvSpPr>
        <p:spPr>
          <a:xfrm>
            <a:off x="639334" y="1216386"/>
            <a:ext cx="8669766" cy="1106805"/>
          </a:xfrm>
          <a:prstGeom prst="rect">
            <a:avLst/>
          </a:prstGeom>
          <a:noFill/>
        </p:spPr>
        <p:txBody>
          <a:bodyPr wrap="square" rtlCol="0">
            <a:spAutoFit/>
          </a:bodyPr>
          <a:lstStyle/>
          <a:p>
            <a:pPr algn="ctr"/>
            <a:r>
              <a:rPr lang="zh-CN" altLang="en-US" sz="6600" b="1" dirty="0">
                <a:solidFill>
                  <a:srgbClr val="C00000"/>
                </a:solidFill>
                <a:effectLst>
                  <a:outerShdw blurRad="38100" dist="38100" dir="2700000" algn="tl">
                    <a:srgbClr val="000000">
                      <a:alpha val="43137"/>
                    </a:srgbClr>
                  </a:outerShdw>
                </a:effectLst>
                <a:latin typeface="微软雅黑" panose="020B0503020204020204" charset="-122"/>
                <a:ea typeface="微软雅黑" panose="020B0503020204020204" charset="-122"/>
              </a:rPr>
              <a:t>感谢您的观看</a:t>
            </a:r>
            <a:endParaRPr lang="zh-CN" altLang="en-US" sz="6600" b="1" dirty="0">
              <a:solidFill>
                <a:srgbClr val="C00000"/>
              </a:solidFill>
              <a:effectLst>
                <a:outerShdw blurRad="38100" dist="38100" dir="2700000" algn="tl">
                  <a:srgbClr val="000000">
                    <a:alpha val="43137"/>
                  </a:srgbClr>
                </a:outerShdw>
              </a:effectLst>
              <a:latin typeface="微软雅黑" panose="020B0503020204020204" charset="-122"/>
              <a:ea typeface="微软雅黑" panose="020B0503020204020204" charset="-122"/>
            </a:endParaRPr>
          </a:p>
        </p:txBody>
      </p:sp>
      <p:sp>
        <p:nvSpPr>
          <p:cNvPr id="7" name="文本框 6"/>
          <p:cNvSpPr txBox="1"/>
          <p:nvPr/>
        </p:nvSpPr>
        <p:spPr>
          <a:xfrm>
            <a:off x="3555628" y="2472277"/>
            <a:ext cx="2837180" cy="337185"/>
          </a:xfrm>
          <a:prstGeom prst="rect">
            <a:avLst/>
          </a:prstGeom>
          <a:noFill/>
        </p:spPr>
        <p:txBody>
          <a:bodyPr wrap="none">
            <a:spAutoFit/>
          </a:bodyPr>
          <a:lstStyle/>
          <a:p>
            <a:pPr algn="ctr"/>
            <a:r>
              <a:rPr lang="zh-CN" altLang="en-US" sz="1600" spc="300" dirty="0">
                <a:solidFill>
                  <a:schemeClr val="tx1"/>
                </a:solidFill>
                <a:effectLst>
                  <a:outerShdw blurRad="50800" dist="38100" dir="2700000" algn="tl" rotWithShape="0">
                    <a:prstClr val="black">
                      <a:alpha val="39000"/>
                    </a:prstClr>
                  </a:outerShdw>
                </a:effectLst>
                <a:latin typeface="微软雅黑" panose="020B0503020204020204" charset="-122"/>
                <a:ea typeface="微软雅黑" panose="020B0503020204020204" charset="-122"/>
                <a:cs typeface="微软雅黑" panose="020B0503020204020204" charset="-122"/>
                <a:sym typeface="+mn-ea"/>
              </a:rPr>
              <a:t>上海润滑设备厂有限公司</a:t>
            </a:r>
            <a:endParaRPr lang="zh-CN" altLang="en-US" sz="1600" spc="300" dirty="0">
              <a:solidFill>
                <a:schemeClr val="tx1"/>
              </a:solidFill>
              <a:effectLst>
                <a:outerShdw blurRad="50800" dist="38100" dir="2700000" algn="tl" rotWithShape="0">
                  <a:prstClr val="black">
                    <a:alpha val="39000"/>
                  </a:prstClr>
                </a:outerShdw>
              </a:effectLst>
              <a:latin typeface="微软雅黑" panose="020B0503020204020204" charset="-122"/>
              <a:ea typeface="微软雅黑" panose="020B0503020204020204" charset="-122"/>
              <a:cs typeface="微软雅黑" panose="020B0503020204020204" charset="-122"/>
              <a:sym typeface="+mn-ea"/>
            </a:endParaRPr>
          </a:p>
        </p:txBody>
      </p:sp>
      <p:cxnSp>
        <p:nvCxnSpPr>
          <p:cNvPr id="8" name="直接连接符 7"/>
          <p:cNvCxnSpPr/>
          <p:nvPr/>
        </p:nvCxnSpPr>
        <p:spPr>
          <a:xfrm>
            <a:off x="1380571" y="2377027"/>
            <a:ext cx="7157381" cy="0"/>
          </a:xfrm>
          <a:prstGeom prst="line">
            <a:avLst/>
          </a:prstGeom>
          <a:ln>
            <a:solidFill>
              <a:srgbClr val="411A0D"/>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spd="slow" p14:dur="900" advTm="10000">
        <p:cover/>
      </p:transition>
    </mc:Choice>
    <mc:Fallback>
      <p:transition spd="slow" advTm="10000">
        <p:cov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0-#ppt_w/2"/>
                                          </p:val>
                                        </p:tav>
                                        <p:tav tm="100000">
                                          <p:val>
                                            <p:strVal val="#ppt_x"/>
                                          </p:val>
                                        </p:tav>
                                      </p:tavLst>
                                    </p:anim>
                                    <p:anim calcmode="lin" valueType="num">
                                      <p:cBhvr additive="base">
                                        <p:cTn id="13" dur="500" fill="hold"/>
                                        <p:tgtEl>
                                          <p:spTgt spid="2"/>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8" fill="hold" grpId="0" nodeType="after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0-#ppt_w/2"/>
                                          </p:val>
                                        </p:tav>
                                        <p:tav tm="100000">
                                          <p:val>
                                            <p:strVal val="#ppt_x"/>
                                          </p:val>
                                        </p:tav>
                                      </p:tavLst>
                                    </p:anim>
                                    <p:anim calcmode="lin" valueType="num">
                                      <p:cBhvr additive="base">
                                        <p:cTn id="18" dur="500" fill="hold"/>
                                        <p:tgtEl>
                                          <p:spTgt spid="4"/>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2" presetClass="entr" presetSubtype="2" fill="hold" grpId="0" nodeType="after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additive="base">
                                        <p:cTn id="22" dur="500" fill="hold"/>
                                        <p:tgtEl>
                                          <p:spTgt spid="5"/>
                                        </p:tgtEl>
                                        <p:attrNameLst>
                                          <p:attrName>ppt_x</p:attrName>
                                        </p:attrNameLst>
                                      </p:cBhvr>
                                      <p:tavLst>
                                        <p:tav tm="0">
                                          <p:val>
                                            <p:strVal val="1+#ppt_w/2"/>
                                          </p:val>
                                        </p:tav>
                                        <p:tav tm="100000">
                                          <p:val>
                                            <p:strVal val="#ppt_x"/>
                                          </p:val>
                                        </p:tav>
                                      </p:tavLst>
                                    </p:anim>
                                    <p:anim calcmode="lin" valueType="num">
                                      <p:cBhvr additive="base">
                                        <p:cTn id="23" dur="500" fill="hold"/>
                                        <p:tgtEl>
                                          <p:spTgt spid="5"/>
                                        </p:tgtEl>
                                        <p:attrNameLst>
                                          <p:attrName>ppt_y</p:attrName>
                                        </p:attrNameLst>
                                      </p:cBhvr>
                                      <p:tavLst>
                                        <p:tav tm="0">
                                          <p:val>
                                            <p:strVal val="#ppt_y"/>
                                          </p:val>
                                        </p:tav>
                                        <p:tav tm="100000">
                                          <p:val>
                                            <p:strVal val="#ppt_y"/>
                                          </p:val>
                                        </p:tav>
                                      </p:tavLst>
                                    </p:anim>
                                  </p:childTnLst>
                                </p:cTn>
                              </p:par>
                              <p:par>
                                <p:cTn id="24" presetID="53" presetClass="entr" presetSubtype="16" fill="hold" grpId="0" nodeType="withEffect">
                                  <p:stCondLst>
                                    <p:cond delay="0"/>
                                  </p:stCondLst>
                                  <p:childTnLst>
                                    <p:set>
                                      <p:cBhvr>
                                        <p:cTn id="25" dur="1000" fill="hold">
                                          <p:stCondLst>
                                            <p:cond delay="0"/>
                                          </p:stCondLst>
                                        </p:cTn>
                                        <p:tgtEl>
                                          <p:spTgt spid="6"/>
                                        </p:tgtEl>
                                        <p:attrNameLst>
                                          <p:attrName>style.visibility</p:attrName>
                                        </p:attrNameLst>
                                      </p:cBhvr>
                                      <p:to>
                                        <p:strVal val="visible"/>
                                      </p:to>
                                    </p:set>
                                    <p:anim calcmode="lin" valueType="num">
                                      <p:cBhvr>
                                        <p:cTn id="26" dur="1000" fill="hold"/>
                                        <p:tgtEl>
                                          <p:spTgt spid="6"/>
                                        </p:tgtEl>
                                        <p:attrNameLst>
                                          <p:attrName>ppt_w</p:attrName>
                                        </p:attrNameLst>
                                      </p:cBhvr>
                                      <p:tavLst>
                                        <p:tav tm="0">
                                          <p:val>
                                            <p:fltVal val="0"/>
                                          </p:val>
                                        </p:tav>
                                        <p:tav tm="100000">
                                          <p:val>
                                            <p:strVal val="#ppt_w"/>
                                          </p:val>
                                        </p:tav>
                                      </p:tavLst>
                                    </p:anim>
                                    <p:anim calcmode="lin" valueType="num">
                                      <p:cBhvr>
                                        <p:cTn id="27" dur="1000" fill="hold"/>
                                        <p:tgtEl>
                                          <p:spTgt spid="6"/>
                                        </p:tgtEl>
                                        <p:attrNameLst>
                                          <p:attrName>ppt_h</p:attrName>
                                        </p:attrNameLst>
                                      </p:cBhvr>
                                      <p:tavLst>
                                        <p:tav tm="0">
                                          <p:val>
                                            <p:fltVal val="0"/>
                                          </p:val>
                                        </p:tav>
                                        <p:tav tm="100000">
                                          <p:val>
                                            <p:strVal val="#ppt_h"/>
                                          </p:val>
                                        </p:tav>
                                      </p:tavLst>
                                    </p:anim>
                                    <p:animEffect transition="in" filter="fade">
                                      <p:cBhvr>
                                        <p:cTn id="28" dur="1000"/>
                                        <p:tgtEl>
                                          <p:spTgt spid="6"/>
                                        </p:tgtEl>
                                      </p:cBhvr>
                                    </p:animEffect>
                                  </p:childTnLst>
                                </p:cTn>
                              </p:par>
                              <p:par>
                                <p:cTn id="29" presetID="53" presetClass="entr" presetSubtype="16" fill="hold" grpId="0" nodeType="withEffect">
                                  <p:stCondLst>
                                    <p:cond delay="0"/>
                                  </p:stCondLst>
                                  <p:childTnLst>
                                    <p:set>
                                      <p:cBhvr>
                                        <p:cTn id="30" dur="1000" fill="hold">
                                          <p:stCondLst>
                                            <p:cond delay="0"/>
                                          </p:stCondLst>
                                        </p:cTn>
                                        <p:tgtEl>
                                          <p:spTgt spid="7"/>
                                        </p:tgtEl>
                                        <p:attrNameLst>
                                          <p:attrName>style.visibility</p:attrName>
                                        </p:attrNameLst>
                                      </p:cBhvr>
                                      <p:to>
                                        <p:strVal val="visible"/>
                                      </p:to>
                                    </p:set>
                                    <p:anim calcmode="lin" valueType="num">
                                      <p:cBhvr>
                                        <p:cTn id="31" dur="1000" fill="hold"/>
                                        <p:tgtEl>
                                          <p:spTgt spid="7"/>
                                        </p:tgtEl>
                                        <p:attrNameLst>
                                          <p:attrName>ppt_w</p:attrName>
                                        </p:attrNameLst>
                                      </p:cBhvr>
                                      <p:tavLst>
                                        <p:tav tm="0">
                                          <p:val>
                                            <p:fltVal val="0"/>
                                          </p:val>
                                        </p:tav>
                                        <p:tav tm="100000">
                                          <p:val>
                                            <p:strVal val="#ppt_w"/>
                                          </p:val>
                                        </p:tav>
                                      </p:tavLst>
                                    </p:anim>
                                    <p:anim calcmode="lin" valueType="num">
                                      <p:cBhvr>
                                        <p:cTn id="32" dur="1000" fill="hold"/>
                                        <p:tgtEl>
                                          <p:spTgt spid="7"/>
                                        </p:tgtEl>
                                        <p:attrNameLst>
                                          <p:attrName>ppt_h</p:attrName>
                                        </p:attrNameLst>
                                      </p:cBhvr>
                                      <p:tavLst>
                                        <p:tav tm="0">
                                          <p:val>
                                            <p:fltVal val="0"/>
                                          </p:val>
                                        </p:tav>
                                        <p:tav tm="100000">
                                          <p:val>
                                            <p:strVal val="#ppt_h"/>
                                          </p:val>
                                        </p:tav>
                                      </p:tavLst>
                                    </p:anim>
                                    <p:animEffect transition="in" filter="fade">
                                      <p:cBhvr>
                                        <p:cTn id="33" dur="1000"/>
                                        <p:tgtEl>
                                          <p:spTgt spid="7"/>
                                        </p:tgtEl>
                                      </p:cBhvr>
                                    </p:animEffect>
                                  </p:childTnLst>
                                </p:cTn>
                              </p:par>
                              <p:par>
                                <p:cTn id="34" presetID="53" presetClass="entr" presetSubtype="16" fill="hold" nodeType="withEffect">
                                  <p:stCondLst>
                                    <p:cond delay="0"/>
                                  </p:stCondLst>
                                  <p:childTnLst>
                                    <p:set>
                                      <p:cBhvr>
                                        <p:cTn id="35" dur="1000" fill="hold">
                                          <p:stCondLst>
                                            <p:cond delay="0"/>
                                          </p:stCondLst>
                                        </p:cTn>
                                        <p:tgtEl>
                                          <p:spTgt spid="8"/>
                                        </p:tgtEl>
                                        <p:attrNameLst>
                                          <p:attrName>style.visibility</p:attrName>
                                        </p:attrNameLst>
                                      </p:cBhvr>
                                      <p:to>
                                        <p:strVal val="visible"/>
                                      </p:to>
                                    </p:set>
                                    <p:anim calcmode="lin" valueType="num">
                                      <p:cBhvr>
                                        <p:cTn id="36" dur="1000" fill="hold"/>
                                        <p:tgtEl>
                                          <p:spTgt spid="8"/>
                                        </p:tgtEl>
                                        <p:attrNameLst>
                                          <p:attrName>ppt_w</p:attrName>
                                        </p:attrNameLst>
                                      </p:cBhvr>
                                      <p:tavLst>
                                        <p:tav tm="0">
                                          <p:val>
                                            <p:fltVal val="0"/>
                                          </p:val>
                                        </p:tav>
                                        <p:tav tm="100000">
                                          <p:val>
                                            <p:strVal val="#ppt_w"/>
                                          </p:val>
                                        </p:tav>
                                      </p:tavLst>
                                    </p:anim>
                                    <p:anim calcmode="lin" valueType="num">
                                      <p:cBhvr>
                                        <p:cTn id="37" dur="1000" fill="hold"/>
                                        <p:tgtEl>
                                          <p:spTgt spid="8"/>
                                        </p:tgtEl>
                                        <p:attrNameLst>
                                          <p:attrName>ppt_h</p:attrName>
                                        </p:attrNameLst>
                                      </p:cBhvr>
                                      <p:tavLst>
                                        <p:tav tm="0">
                                          <p:val>
                                            <p:fltVal val="0"/>
                                          </p:val>
                                        </p:tav>
                                        <p:tav tm="100000">
                                          <p:val>
                                            <p:strVal val="#ppt_h"/>
                                          </p:val>
                                        </p:tav>
                                      </p:tavLst>
                                    </p:anim>
                                    <p:animEffect transition="in" filter="fade">
                                      <p:cBhvr>
                                        <p:cTn id="38"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3" grpId="0" animBg="1"/>
      <p:bldP spid="2" grpId="0" animBg="1"/>
      <p:bldP spid="4" grpId="0" animBg="1"/>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内容占位符 41"/>
          <p:cNvSpPr/>
          <p:nvPr>
            <p:ph idx="1"/>
          </p:nvPr>
        </p:nvSpPr>
        <p:spPr>
          <a:xfrm>
            <a:off x="415290" y="1484630"/>
            <a:ext cx="5723255" cy="4460875"/>
          </a:xfrm>
        </p:spPr>
        <p:txBody>
          <a:bodyPr>
            <a:normAutofit/>
          </a:bodyPr>
          <a:p>
            <a:pPr marL="0" indent="0" algn="just" fontAlgn="auto">
              <a:lnSpc>
                <a:spcPts val="3240"/>
              </a:lnSpc>
              <a:buNone/>
            </a:pPr>
            <a:r>
              <a:rPr lang="en-US" altLang="zh-CN" sz="1800">
                <a:latin typeface="微软雅黑" panose="020B0503020204020204" charset="-122"/>
                <a:ea typeface="微软雅黑" panose="020B0503020204020204" charset="-122"/>
                <a:cs typeface="微软雅黑" panose="020B0503020204020204" charset="-122"/>
                <a:sym typeface="+mn-ea"/>
              </a:rPr>
              <a:t>        </a:t>
            </a:r>
            <a:r>
              <a:rPr lang="zh-CN" altLang="en-US" sz="1800">
                <a:latin typeface="微软雅黑" panose="020B0503020204020204" charset="-122"/>
                <a:ea typeface="微软雅黑" panose="020B0503020204020204" charset="-122"/>
                <a:cs typeface="微软雅黑" panose="020B0503020204020204" charset="-122"/>
                <a:sym typeface="+mn-ea"/>
              </a:rPr>
              <a:t>二十世纪八十年代中期，成功引进德国代立蒙公司（DELIMON）专有技术及生产设备，生产高低压干油润滑产品及元器件。</a:t>
            </a:r>
            <a:endParaRPr lang="zh-CN" altLang="en-US" sz="1800">
              <a:latin typeface="微软雅黑" panose="020B0503020204020204" charset="-122"/>
              <a:ea typeface="微软雅黑" panose="020B0503020204020204" charset="-122"/>
              <a:cs typeface="微软雅黑" panose="020B0503020204020204" charset="-122"/>
            </a:endParaRPr>
          </a:p>
          <a:p>
            <a:pPr marL="0" indent="0" algn="just" fontAlgn="auto">
              <a:lnSpc>
                <a:spcPts val="3240"/>
              </a:lnSpc>
              <a:buNone/>
            </a:pPr>
            <a:r>
              <a:rPr lang="zh-CN" altLang="en-US" sz="1800">
                <a:latin typeface="微软雅黑" panose="020B0503020204020204" charset="-122"/>
                <a:ea typeface="微软雅黑" panose="020B0503020204020204" charset="-122"/>
                <a:cs typeface="微软雅黑" panose="020B0503020204020204" charset="-122"/>
                <a:sym typeface="+mn-ea"/>
              </a:rPr>
              <a:t>        二十世纪九十年代，开发了动叶可调风机液压润滑装置，替代了进口。产品质量达到国际同等水平。</a:t>
            </a:r>
            <a:endParaRPr lang="zh-CN" altLang="en-US" sz="1800">
              <a:latin typeface="微软雅黑" panose="020B0503020204020204" charset="-122"/>
              <a:ea typeface="微软雅黑" panose="020B0503020204020204" charset="-122"/>
              <a:cs typeface="微软雅黑" panose="020B0503020204020204" charset="-122"/>
            </a:endParaRPr>
          </a:p>
          <a:p>
            <a:pPr marL="0" indent="0" algn="just" fontAlgn="auto">
              <a:lnSpc>
                <a:spcPts val="3240"/>
              </a:lnSpc>
              <a:buNone/>
            </a:pPr>
            <a:r>
              <a:rPr lang="zh-CN" altLang="en-US" sz="1800">
                <a:latin typeface="微软雅黑" panose="020B0503020204020204" charset="-122"/>
                <a:ea typeface="微软雅黑" panose="020B0503020204020204" charset="-122"/>
                <a:cs typeface="微软雅黑" panose="020B0503020204020204" charset="-122"/>
                <a:sym typeface="+mn-ea"/>
              </a:rPr>
              <a:t>        二十世纪末，将高科技技术应用于润滑系统中，开发出智能集中润滑系统，在国内外均处于领先地位，利用先进的互联网，可实现远程监控。广泛应用于钢铁、冶金、矿山、电力、建材等行业。</a:t>
            </a:r>
            <a:endParaRPr lang="zh-CN" altLang="en-US" sz="1800">
              <a:latin typeface="微软雅黑" panose="020B0503020204020204" charset="-122"/>
              <a:ea typeface="微软雅黑" panose="020B0503020204020204" charset="-122"/>
              <a:cs typeface="微软雅黑" panose="020B0503020204020204" charset="-122"/>
            </a:endParaRPr>
          </a:p>
        </p:txBody>
      </p:sp>
      <p:pic>
        <p:nvPicPr>
          <p:cNvPr id="5" name="图片 5" descr="04"/>
          <p:cNvPicPr>
            <a:picLocks noChangeAspect="1"/>
          </p:cNvPicPr>
          <p:nvPr/>
        </p:nvPicPr>
        <p:blipFill>
          <a:blip r:embed="rId1"/>
          <a:stretch>
            <a:fillRect/>
          </a:stretch>
        </p:blipFill>
        <p:spPr>
          <a:xfrm>
            <a:off x="6601460" y="1528445"/>
            <a:ext cx="5591810" cy="4195445"/>
          </a:xfrm>
          <a:prstGeom prst="rect">
            <a:avLst/>
          </a:prstGeom>
        </p:spPr>
      </p:pic>
      <p:pic>
        <p:nvPicPr>
          <p:cNvPr id="2" name="图片 1" descr="LOGO"/>
          <p:cNvPicPr>
            <a:picLocks noChangeAspect="1"/>
          </p:cNvPicPr>
          <p:nvPr/>
        </p:nvPicPr>
        <p:blipFill>
          <a:blip r:embed="rId2"/>
          <a:stretch>
            <a:fillRect/>
          </a:stretch>
        </p:blipFill>
        <p:spPr>
          <a:xfrm>
            <a:off x="10594975" y="97155"/>
            <a:ext cx="1134110" cy="586105"/>
          </a:xfrm>
          <a:prstGeom prst="rect">
            <a:avLst/>
          </a:prstGeom>
        </p:spPr>
      </p:pic>
      <p:grpSp>
        <p:nvGrpSpPr>
          <p:cNvPr id="4" name="组合 3"/>
          <p:cNvGrpSpPr/>
          <p:nvPr/>
        </p:nvGrpSpPr>
        <p:grpSpPr>
          <a:xfrm>
            <a:off x="280670" y="377190"/>
            <a:ext cx="681990" cy="288925"/>
            <a:chOff x="289" y="460"/>
            <a:chExt cx="1389" cy="588"/>
          </a:xfrm>
        </p:grpSpPr>
        <p:grpSp>
          <p:nvGrpSpPr>
            <p:cNvPr id="6" name="组合 5"/>
            <p:cNvGrpSpPr/>
            <p:nvPr/>
          </p:nvGrpSpPr>
          <p:grpSpPr>
            <a:xfrm rot="18900000">
              <a:off x="1062" y="460"/>
              <a:ext cx="616" cy="584"/>
              <a:chOff x="9851" y="5951"/>
              <a:chExt cx="972" cy="922"/>
            </a:xfrm>
          </p:grpSpPr>
          <p:sp>
            <p:nvSpPr>
              <p:cNvPr id="7" name="矩形 6"/>
              <p:cNvSpPr/>
              <p:nvPr/>
            </p:nvSpPr>
            <p:spPr>
              <a:xfrm>
                <a:off x="10061" y="6161"/>
                <a:ext cx="762" cy="712"/>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8" name="矩形 7"/>
              <p:cNvSpPr/>
              <p:nvPr/>
            </p:nvSpPr>
            <p:spPr>
              <a:xfrm>
                <a:off x="9851" y="5951"/>
                <a:ext cx="762" cy="7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nvGrpSpPr>
            <p:cNvPr id="9" name="组合 8"/>
            <p:cNvGrpSpPr/>
            <p:nvPr/>
          </p:nvGrpSpPr>
          <p:grpSpPr>
            <a:xfrm rot="18900000">
              <a:off x="680" y="460"/>
              <a:ext cx="616" cy="584"/>
              <a:chOff x="9851" y="5951"/>
              <a:chExt cx="972" cy="922"/>
            </a:xfrm>
          </p:grpSpPr>
          <p:sp>
            <p:nvSpPr>
              <p:cNvPr id="10" name="矩形 9"/>
              <p:cNvSpPr/>
              <p:nvPr/>
            </p:nvSpPr>
            <p:spPr>
              <a:xfrm>
                <a:off x="10061" y="6161"/>
                <a:ext cx="762" cy="712"/>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1" name="矩形 10"/>
              <p:cNvSpPr/>
              <p:nvPr/>
            </p:nvSpPr>
            <p:spPr>
              <a:xfrm>
                <a:off x="9851" y="5951"/>
                <a:ext cx="762" cy="7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nvGrpSpPr>
            <p:cNvPr id="12" name="组合 11"/>
            <p:cNvGrpSpPr/>
            <p:nvPr/>
          </p:nvGrpSpPr>
          <p:grpSpPr>
            <a:xfrm rot="18900000">
              <a:off x="289" y="464"/>
              <a:ext cx="616" cy="584"/>
              <a:chOff x="9851" y="5951"/>
              <a:chExt cx="972" cy="922"/>
            </a:xfrm>
          </p:grpSpPr>
          <p:sp>
            <p:nvSpPr>
              <p:cNvPr id="13" name="矩形 12"/>
              <p:cNvSpPr/>
              <p:nvPr/>
            </p:nvSpPr>
            <p:spPr>
              <a:xfrm>
                <a:off x="10061" y="6161"/>
                <a:ext cx="762" cy="712"/>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4" name="矩形 13"/>
              <p:cNvSpPr/>
              <p:nvPr/>
            </p:nvSpPr>
            <p:spPr>
              <a:xfrm>
                <a:off x="9851" y="5951"/>
                <a:ext cx="762" cy="7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sp>
        <p:nvSpPr>
          <p:cNvPr id="15" name="矩形 14"/>
          <p:cNvSpPr/>
          <p:nvPr/>
        </p:nvSpPr>
        <p:spPr>
          <a:xfrm>
            <a:off x="1044575" y="775335"/>
            <a:ext cx="10800080" cy="144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6" name="文本框 15"/>
          <p:cNvSpPr txBox="1"/>
          <p:nvPr/>
        </p:nvSpPr>
        <p:spPr>
          <a:xfrm>
            <a:off x="1170940" y="290830"/>
            <a:ext cx="1437640" cy="460375"/>
          </a:xfrm>
          <a:prstGeom prst="rect">
            <a:avLst/>
          </a:prstGeom>
          <a:noFill/>
        </p:spPr>
        <p:txBody>
          <a:bodyPr wrap="square" rtlCol="0">
            <a:spAutoFit/>
          </a:bodyPr>
          <a:p>
            <a:pPr lvl="0">
              <a:defRPr/>
            </a:pPr>
            <a:r>
              <a:rPr lang="zh-CN" altLang="en-US" sz="2400" b="1" kern="0" dirty="0">
                <a:solidFill>
                  <a:srgbClr val="C00000"/>
                </a:solidFill>
                <a:latin typeface="微软雅黑" panose="020B0503020204020204" charset="-122"/>
                <a:ea typeface="微软雅黑" panose="020B0503020204020204" charset="-122"/>
                <a:cs typeface="+mn-ea"/>
                <a:sym typeface="+mn-lt"/>
              </a:rPr>
              <a:t>企业简介</a:t>
            </a:r>
            <a:endParaRPr lang="zh-CN" altLang="en-US" sz="2400" b="1" kern="0" dirty="0">
              <a:solidFill>
                <a:srgbClr val="C00000"/>
              </a:solidFill>
              <a:latin typeface="微软雅黑" panose="020B0503020204020204" charset="-122"/>
              <a:ea typeface="微软雅黑" panose="020B0503020204020204" charset="-122"/>
              <a:cs typeface="+mn-ea"/>
              <a:sym typeface="+mn-lt"/>
            </a:endParaRPr>
          </a:p>
        </p:txBody>
      </p:sp>
      <p:pic>
        <p:nvPicPr>
          <p:cNvPr id="3" name="图片 2" descr="图片1"/>
          <p:cNvPicPr>
            <a:picLocks noChangeAspect="1"/>
          </p:cNvPicPr>
          <p:nvPr/>
        </p:nvPicPr>
        <p:blipFill>
          <a:blip r:embed="rId3"/>
          <a:stretch>
            <a:fillRect/>
          </a:stretch>
        </p:blipFill>
        <p:spPr>
          <a:xfrm>
            <a:off x="8112760" y="56515"/>
            <a:ext cx="2542540" cy="77152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000" advTm="10000">
        <p:cover/>
      </p:transition>
    </mc:Choice>
    <mc:Fallback>
      <p:transition spd="slow" advTm="10000">
        <p:cov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1" fill="hold" grpId="0" nodeType="after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500" fill="hold"/>
                                        <p:tgtEl>
                                          <p:spTgt spid="15"/>
                                        </p:tgtEl>
                                        <p:attrNameLst>
                                          <p:attrName>ppt_x</p:attrName>
                                        </p:attrNameLst>
                                      </p:cBhvr>
                                      <p:tavLst>
                                        <p:tav tm="0">
                                          <p:val>
                                            <p:strVal val="#ppt_x"/>
                                          </p:val>
                                        </p:tav>
                                        <p:tav tm="100000">
                                          <p:val>
                                            <p:strVal val="#ppt_x"/>
                                          </p:val>
                                        </p:tav>
                                      </p:tavLst>
                                    </p:anim>
                                    <p:anim calcmode="lin" valueType="num">
                                      <p:cBhvr additive="base">
                                        <p:cTn id="13" dur="500" fill="hold"/>
                                        <p:tgtEl>
                                          <p:spTgt spid="15"/>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22" presetClass="entr" presetSubtype="4" fill="hold" grpId="0" nodeType="after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down)">
                                      <p:cBhvr>
                                        <p:cTn id="17" dur="500"/>
                                        <p:tgtEl>
                                          <p:spTgt spid="16"/>
                                        </p:tgtEl>
                                      </p:cBhvr>
                                    </p:animEffect>
                                  </p:childTnLst>
                                </p:cTn>
                              </p:par>
                            </p:childTnLst>
                          </p:cTn>
                        </p:par>
                        <p:par>
                          <p:cTn id="18" fill="hold">
                            <p:stCondLst>
                              <p:cond delay="1500"/>
                            </p:stCondLst>
                            <p:childTnLst>
                              <p:par>
                                <p:cTn id="19" presetID="10" presetClass="entr" presetSubtype="0" fill="hold" nodeType="after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500"/>
                                        <p:tgtEl>
                                          <p:spTgt spid="3"/>
                                        </p:tgtEl>
                                      </p:cBhvr>
                                    </p:animEffect>
                                  </p:childTnLst>
                                </p:cTn>
                              </p:par>
                            </p:childTnLst>
                          </p:cTn>
                        </p:par>
                        <p:par>
                          <p:cTn id="22" fill="hold">
                            <p:stCondLst>
                              <p:cond delay="2000"/>
                            </p:stCondLst>
                            <p:childTnLst>
                              <p:par>
                                <p:cTn id="23" presetID="2" presetClass="entr" presetSubtype="2" fill="hold" nodeType="after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additive="base">
                                        <p:cTn id="25" dur="500" fill="hold"/>
                                        <p:tgtEl>
                                          <p:spTgt spid="2"/>
                                        </p:tgtEl>
                                        <p:attrNameLst>
                                          <p:attrName>ppt_x</p:attrName>
                                        </p:attrNameLst>
                                      </p:cBhvr>
                                      <p:tavLst>
                                        <p:tav tm="0">
                                          <p:val>
                                            <p:strVal val="1+#ppt_w/2"/>
                                          </p:val>
                                        </p:tav>
                                        <p:tav tm="100000">
                                          <p:val>
                                            <p:strVal val="#ppt_x"/>
                                          </p:val>
                                        </p:tav>
                                      </p:tavLst>
                                    </p:anim>
                                    <p:anim calcmode="lin" valueType="num">
                                      <p:cBhvr additive="base">
                                        <p:cTn id="26" dur="500" fill="hold"/>
                                        <p:tgtEl>
                                          <p:spTgt spid="2"/>
                                        </p:tgtEl>
                                        <p:attrNameLst>
                                          <p:attrName>ppt_y</p:attrName>
                                        </p:attrNameLst>
                                      </p:cBhvr>
                                      <p:tavLst>
                                        <p:tav tm="0">
                                          <p:val>
                                            <p:strVal val="#ppt_y"/>
                                          </p:val>
                                        </p:tav>
                                        <p:tav tm="100000">
                                          <p:val>
                                            <p:strVal val="#ppt_y"/>
                                          </p:val>
                                        </p:tav>
                                      </p:tavLst>
                                    </p:anim>
                                  </p:childTnLst>
                                </p:cTn>
                              </p:par>
                            </p:childTnLst>
                          </p:cTn>
                        </p:par>
                        <p:par>
                          <p:cTn id="27" fill="hold">
                            <p:stCondLst>
                              <p:cond delay="2500"/>
                            </p:stCondLst>
                            <p:childTnLst>
                              <p:par>
                                <p:cTn id="28" presetID="42" presetClass="entr" presetSubtype="0" fill="hold" nodeType="after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fade">
                                      <p:cBhvr>
                                        <p:cTn id="30" dur="1000"/>
                                        <p:tgtEl>
                                          <p:spTgt spid="5"/>
                                        </p:tgtEl>
                                      </p:cBhvr>
                                    </p:animEffect>
                                    <p:anim calcmode="lin" valueType="num">
                                      <p:cBhvr>
                                        <p:cTn id="31" dur="1000" fill="hold"/>
                                        <p:tgtEl>
                                          <p:spTgt spid="5"/>
                                        </p:tgtEl>
                                        <p:attrNameLst>
                                          <p:attrName>ppt_x</p:attrName>
                                        </p:attrNameLst>
                                      </p:cBhvr>
                                      <p:tavLst>
                                        <p:tav tm="0">
                                          <p:val>
                                            <p:strVal val="#ppt_x"/>
                                          </p:val>
                                        </p:tav>
                                        <p:tav tm="100000">
                                          <p:val>
                                            <p:strVal val="#ppt_x"/>
                                          </p:val>
                                        </p:tav>
                                      </p:tavLst>
                                    </p:anim>
                                    <p:anim calcmode="lin" valueType="num">
                                      <p:cBhvr>
                                        <p:cTn id="32" dur="1000" fill="hold"/>
                                        <p:tgtEl>
                                          <p:spTgt spid="5"/>
                                        </p:tgtEl>
                                        <p:attrNameLst>
                                          <p:attrName>ppt_y</p:attrName>
                                        </p:attrNameLst>
                                      </p:cBhvr>
                                      <p:tavLst>
                                        <p:tav tm="0">
                                          <p:val>
                                            <p:strVal val="#ppt_y+.1"/>
                                          </p:val>
                                        </p:tav>
                                        <p:tav tm="100000">
                                          <p:val>
                                            <p:strVal val="#ppt_y"/>
                                          </p:val>
                                        </p:tav>
                                      </p:tavLst>
                                    </p:anim>
                                  </p:childTnLst>
                                </p:cTn>
                              </p:par>
                            </p:childTnLst>
                          </p:cTn>
                        </p:par>
                        <p:par>
                          <p:cTn id="33" fill="hold">
                            <p:stCondLst>
                              <p:cond delay="3500"/>
                            </p:stCondLst>
                            <p:childTnLst>
                              <p:par>
                                <p:cTn id="34" presetID="10" presetClass="entr" presetSubtype="0" fill="hold" grpId="0" nodeType="afterEffect">
                                  <p:stCondLst>
                                    <p:cond delay="0"/>
                                  </p:stCondLst>
                                  <p:childTnLst>
                                    <p:set>
                                      <p:cBhvr>
                                        <p:cTn id="35" dur="1" fill="hold">
                                          <p:stCondLst>
                                            <p:cond delay="0"/>
                                          </p:stCondLst>
                                        </p:cTn>
                                        <p:tgtEl>
                                          <p:spTgt spid="42">
                                            <p:txEl>
                                              <p:pRg st="0" end="0"/>
                                            </p:txEl>
                                          </p:spTgt>
                                        </p:tgtEl>
                                        <p:attrNameLst>
                                          <p:attrName>style.visibility</p:attrName>
                                        </p:attrNameLst>
                                      </p:cBhvr>
                                      <p:to>
                                        <p:strVal val="visible"/>
                                      </p:to>
                                    </p:set>
                                    <p:animEffect transition="in" filter="fade">
                                      <p:cBhvr>
                                        <p:cTn id="36" dur="500"/>
                                        <p:tgtEl>
                                          <p:spTgt spid="42">
                                            <p:txEl>
                                              <p:pRg st="0" end="0"/>
                                            </p:txEl>
                                          </p:spTgt>
                                        </p:tgtEl>
                                      </p:cBhvr>
                                    </p:animEffect>
                                  </p:childTnLst>
                                </p:cTn>
                              </p:par>
                            </p:childTnLst>
                          </p:cTn>
                        </p:par>
                        <p:par>
                          <p:cTn id="37" fill="hold">
                            <p:stCondLst>
                              <p:cond delay="4000"/>
                            </p:stCondLst>
                            <p:childTnLst>
                              <p:par>
                                <p:cTn id="38" presetID="10" presetClass="entr" presetSubtype="0" fill="hold" grpId="0" nodeType="afterEffect">
                                  <p:stCondLst>
                                    <p:cond delay="0"/>
                                  </p:stCondLst>
                                  <p:childTnLst>
                                    <p:set>
                                      <p:cBhvr>
                                        <p:cTn id="39" dur="1" fill="hold">
                                          <p:stCondLst>
                                            <p:cond delay="0"/>
                                          </p:stCondLst>
                                        </p:cTn>
                                        <p:tgtEl>
                                          <p:spTgt spid="42">
                                            <p:txEl>
                                              <p:pRg st="1" end="1"/>
                                            </p:txEl>
                                          </p:spTgt>
                                        </p:tgtEl>
                                        <p:attrNameLst>
                                          <p:attrName>style.visibility</p:attrName>
                                        </p:attrNameLst>
                                      </p:cBhvr>
                                      <p:to>
                                        <p:strVal val="visible"/>
                                      </p:to>
                                    </p:set>
                                    <p:animEffect transition="in" filter="fade">
                                      <p:cBhvr>
                                        <p:cTn id="40" dur="500"/>
                                        <p:tgtEl>
                                          <p:spTgt spid="42">
                                            <p:txEl>
                                              <p:pRg st="1" end="1"/>
                                            </p:txEl>
                                          </p:spTgt>
                                        </p:tgtEl>
                                      </p:cBhvr>
                                    </p:animEffect>
                                  </p:childTnLst>
                                </p:cTn>
                              </p:par>
                            </p:childTnLst>
                          </p:cTn>
                        </p:par>
                        <p:par>
                          <p:cTn id="41" fill="hold">
                            <p:stCondLst>
                              <p:cond delay="4500"/>
                            </p:stCondLst>
                            <p:childTnLst>
                              <p:par>
                                <p:cTn id="42" presetID="10" presetClass="entr" presetSubtype="0" fill="hold" grpId="0" nodeType="afterEffect">
                                  <p:stCondLst>
                                    <p:cond delay="0"/>
                                  </p:stCondLst>
                                  <p:childTnLst>
                                    <p:set>
                                      <p:cBhvr>
                                        <p:cTn id="43" dur="1" fill="hold">
                                          <p:stCondLst>
                                            <p:cond delay="0"/>
                                          </p:stCondLst>
                                        </p:cTn>
                                        <p:tgtEl>
                                          <p:spTgt spid="42">
                                            <p:txEl>
                                              <p:pRg st="2" end="2"/>
                                            </p:txEl>
                                          </p:spTgt>
                                        </p:tgtEl>
                                        <p:attrNameLst>
                                          <p:attrName>style.visibility</p:attrName>
                                        </p:attrNameLst>
                                      </p:cBhvr>
                                      <p:to>
                                        <p:strVal val="visible"/>
                                      </p:to>
                                    </p:set>
                                    <p:animEffect transition="in" filter="fade">
                                      <p:cBhvr>
                                        <p:cTn id="44" dur="500"/>
                                        <p:tgtEl>
                                          <p:spTgt spid="4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5" grpId="0" bldLvl="0" animBg="1"/>
      <p:bldP spid="42"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内容占位符 41"/>
          <p:cNvSpPr/>
          <p:nvPr>
            <p:ph idx="1"/>
          </p:nvPr>
        </p:nvSpPr>
        <p:spPr>
          <a:xfrm>
            <a:off x="415290" y="1484630"/>
            <a:ext cx="5723255" cy="4460875"/>
          </a:xfrm>
        </p:spPr>
        <p:txBody>
          <a:bodyPr>
            <a:normAutofit/>
          </a:bodyPr>
          <a:p>
            <a:pPr marL="0" indent="0" algn="just" fontAlgn="auto">
              <a:lnSpc>
                <a:spcPts val="4120"/>
              </a:lnSpc>
              <a:buNone/>
            </a:pPr>
            <a:r>
              <a:rPr lang="en-US" altLang="zh-CN" sz="1800">
                <a:latin typeface="微软雅黑" panose="020B0503020204020204" charset="-122"/>
                <a:ea typeface="微软雅黑" panose="020B0503020204020204" charset="-122"/>
                <a:cs typeface="微软雅黑" panose="020B0503020204020204" charset="-122"/>
                <a:sym typeface="+mn-ea"/>
              </a:rPr>
              <a:t>        </a:t>
            </a:r>
            <a:r>
              <a:rPr lang="zh-CN" altLang="en-US" sz="1800">
                <a:latin typeface="微软雅黑" panose="020B0503020204020204" charset="-122"/>
                <a:ea typeface="微软雅黑" panose="020B0503020204020204" charset="-122"/>
                <a:cs typeface="微软雅黑" panose="020B0503020204020204" charset="-122"/>
                <a:sym typeface="+mn-ea"/>
              </a:rPr>
              <a:t>二十一世纪初期，引入转化先进车辆润滑技术，并自行研制生产车辆专用润滑系统，广泛应用于客车、工程车、拖挂车、列车等大型车辆。对车辆的维护保养提供了极大的便利，并节省了大量的用工成本，使车辆使用寿命大大提高。真正做到了节能环保，创造了直接的经济和社会价值。</a:t>
            </a:r>
            <a:endParaRPr lang="zh-CN" altLang="en-US" sz="1800">
              <a:latin typeface="微软雅黑" panose="020B0503020204020204" charset="-122"/>
              <a:ea typeface="微软雅黑" panose="020B0503020204020204" charset="-122"/>
              <a:cs typeface="微软雅黑" panose="020B0503020204020204" charset="-122"/>
            </a:endParaRPr>
          </a:p>
          <a:p>
            <a:pPr marL="0" indent="0" algn="just" fontAlgn="auto">
              <a:lnSpc>
                <a:spcPts val="4120"/>
              </a:lnSpc>
              <a:buNone/>
            </a:pPr>
            <a:r>
              <a:rPr lang="zh-CN" altLang="en-US" sz="1800">
                <a:latin typeface="微软雅黑" panose="020B0503020204020204" charset="-122"/>
                <a:ea typeface="微软雅黑" panose="020B0503020204020204" charset="-122"/>
                <a:cs typeface="微软雅黑" panose="020B0503020204020204" charset="-122"/>
                <a:sym typeface="+mn-ea"/>
              </a:rPr>
              <a:t>        起草、制定行业标准二十余项，占润滑行业产品标准总数的三分之一。</a:t>
            </a:r>
            <a:endParaRPr lang="zh-CN" altLang="en-US" sz="1800">
              <a:latin typeface="微软雅黑" panose="020B0503020204020204" charset="-122"/>
              <a:ea typeface="微软雅黑" panose="020B0503020204020204" charset="-122"/>
              <a:cs typeface="微软雅黑" panose="020B0503020204020204" charset="-122"/>
            </a:endParaRPr>
          </a:p>
        </p:txBody>
      </p:sp>
      <p:pic>
        <p:nvPicPr>
          <p:cNvPr id="6" name="图片 6" descr="05"/>
          <p:cNvPicPr>
            <a:picLocks noChangeAspect="1"/>
          </p:cNvPicPr>
          <p:nvPr/>
        </p:nvPicPr>
        <p:blipFill>
          <a:blip r:embed="rId1"/>
          <a:stretch>
            <a:fillRect/>
          </a:stretch>
        </p:blipFill>
        <p:spPr>
          <a:xfrm>
            <a:off x="6233160" y="1484630"/>
            <a:ext cx="5973445" cy="4481830"/>
          </a:xfrm>
          <a:prstGeom prst="rect">
            <a:avLst/>
          </a:prstGeom>
        </p:spPr>
      </p:pic>
      <p:pic>
        <p:nvPicPr>
          <p:cNvPr id="2" name="图片 1" descr="LOGO"/>
          <p:cNvPicPr>
            <a:picLocks noChangeAspect="1"/>
          </p:cNvPicPr>
          <p:nvPr/>
        </p:nvPicPr>
        <p:blipFill>
          <a:blip r:embed="rId2"/>
          <a:stretch>
            <a:fillRect/>
          </a:stretch>
        </p:blipFill>
        <p:spPr>
          <a:xfrm>
            <a:off x="10594975" y="97155"/>
            <a:ext cx="1134110" cy="586105"/>
          </a:xfrm>
          <a:prstGeom prst="rect">
            <a:avLst/>
          </a:prstGeom>
        </p:spPr>
      </p:pic>
      <p:grpSp>
        <p:nvGrpSpPr>
          <p:cNvPr id="4" name="组合 3"/>
          <p:cNvGrpSpPr/>
          <p:nvPr/>
        </p:nvGrpSpPr>
        <p:grpSpPr>
          <a:xfrm>
            <a:off x="280670" y="377190"/>
            <a:ext cx="681990" cy="288925"/>
            <a:chOff x="289" y="460"/>
            <a:chExt cx="1389" cy="588"/>
          </a:xfrm>
        </p:grpSpPr>
        <p:grpSp>
          <p:nvGrpSpPr>
            <p:cNvPr id="5" name="组合 4"/>
            <p:cNvGrpSpPr/>
            <p:nvPr/>
          </p:nvGrpSpPr>
          <p:grpSpPr>
            <a:xfrm rot="18900000">
              <a:off x="1062" y="460"/>
              <a:ext cx="616" cy="584"/>
              <a:chOff x="9851" y="5951"/>
              <a:chExt cx="972" cy="922"/>
            </a:xfrm>
          </p:grpSpPr>
          <p:sp>
            <p:nvSpPr>
              <p:cNvPr id="7" name="矩形 6"/>
              <p:cNvSpPr/>
              <p:nvPr/>
            </p:nvSpPr>
            <p:spPr>
              <a:xfrm>
                <a:off x="10061" y="6161"/>
                <a:ext cx="762" cy="712"/>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8" name="矩形 7"/>
              <p:cNvSpPr/>
              <p:nvPr/>
            </p:nvSpPr>
            <p:spPr>
              <a:xfrm>
                <a:off x="9851" y="5951"/>
                <a:ext cx="762" cy="7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nvGrpSpPr>
            <p:cNvPr id="9" name="组合 8"/>
            <p:cNvGrpSpPr/>
            <p:nvPr/>
          </p:nvGrpSpPr>
          <p:grpSpPr>
            <a:xfrm rot="18900000">
              <a:off x="680" y="460"/>
              <a:ext cx="616" cy="584"/>
              <a:chOff x="9851" y="5951"/>
              <a:chExt cx="972" cy="922"/>
            </a:xfrm>
          </p:grpSpPr>
          <p:sp>
            <p:nvSpPr>
              <p:cNvPr id="10" name="矩形 9"/>
              <p:cNvSpPr/>
              <p:nvPr/>
            </p:nvSpPr>
            <p:spPr>
              <a:xfrm>
                <a:off x="10061" y="6161"/>
                <a:ext cx="762" cy="712"/>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1" name="矩形 10"/>
              <p:cNvSpPr/>
              <p:nvPr/>
            </p:nvSpPr>
            <p:spPr>
              <a:xfrm>
                <a:off x="9851" y="5951"/>
                <a:ext cx="762" cy="7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nvGrpSpPr>
            <p:cNvPr id="12" name="组合 11"/>
            <p:cNvGrpSpPr/>
            <p:nvPr/>
          </p:nvGrpSpPr>
          <p:grpSpPr>
            <a:xfrm rot="18900000">
              <a:off x="289" y="464"/>
              <a:ext cx="616" cy="584"/>
              <a:chOff x="9851" y="5951"/>
              <a:chExt cx="972" cy="922"/>
            </a:xfrm>
          </p:grpSpPr>
          <p:sp>
            <p:nvSpPr>
              <p:cNvPr id="13" name="矩形 12"/>
              <p:cNvSpPr/>
              <p:nvPr/>
            </p:nvSpPr>
            <p:spPr>
              <a:xfrm>
                <a:off x="10061" y="6161"/>
                <a:ext cx="762" cy="712"/>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4" name="矩形 13"/>
              <p:cNvSpPr/>
              <p:nvPr/>
            </p:nvSpPr>
            <p:spPr>
              <a:xfrm>
                <a:off x="9851" y="5951"/>
                <a:ext cx="762" cy="7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sp>
        <p:nvSpPr>
          <p:cNvPr id="15" name="矩形 14"/>
          <p:cNvSpPr/>
          <p:nvPr/>
        </p:nvSpPr>
        <p:spPr>
          <a:xfrm>
            <a:off x="1044575" y="775335"/>
            <a:ext cx="10800080" cy="144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6" name="文本框 15"/>
          <p:cNvSpPr txBox="1"/>
          <p:nvPr/>
        </p:nvSpPr>
        <p:spPr>
          <a:xfrm>
            <a:off x="1170940" y="290830"/>
            <a:ext cx="1437640" cy="460375"/>
          </a:xfrm>
          <a:prstGeom prst="rect">
            <a:avLst/>
          </a:prstGeom>
          <a:noFill/>
        </p:spPr>
        <p:txBody>
          <a:bodyPr wrap="square" rtlCol="0">
            <a:spAutoFit/>
          </a:bodyPr>
          <a:p>
            <a:pPr lvl="0">
              <a:defRPr/>
            </a:pPr>
            <a:r>
              <a:rPr lang="zh-CN" altLang="en-US" sz="2400" b="1" kern="0" dirty="0">
                <a:solidFill>
                  <a:srgbClr val="C00000"/>
                </a:solidFill>
                <a:latin typeface="微软雅黑" panose="020B0503020204020204" charset="-122"/>
                <a:ea typeface="微软雅黑" panose="020B0503020204020204" charset="-122"/>
                <a:cs typeface="+mn-ea"/>
                <a:sym typeface="+mn-lt"/>
              </a:rPr>
              <a:t>企业简介</a:t>
            </a:r>
            <a:endParaRPr lang="zh-CN" altLang="en-US" sz="2400" b="1" kern="0" dirty="0">
              <a:solidFill>
                <a:srgbClr val="C00000"/>
              </a:solidFill>
              <a:latin typeface="微软雅黑" panose="020B0503020204020204" charset="-122"/>
              <a:ea typeface="微软雅黑" panose="020B0503020204020204" charset="-122"/>
              <a:cs typeface="+mn-ea"/>
              <a:sym typeface="+mn-lt"/>
            </a:endParaRPr>
          </a:p>
        </p:txBody>
      </p:sp>
      <p:pic>
        <p:nvPicPr>
          <p:cNvPr id="3" name="图片 2" descr="图片1"/>
          <p:cNvPicPr>
            <a:picLocks noChangeAspect="1"/>
          </p:cNvPicPr>
          <p:nvPr/>
        </p:nvPicPr>
        <p:blipFill>
          <a:blip r:embed="rId3"/>
          <a:stretch>
            <a:fillRect/>
          </a:stretch>
        </p:blipFill>
        <p:spPr>
          <a:xfrm>
            <a:off x="8112760" y="56515"/>
            <a:ext cx="2542540" cy="77152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000" advTm="10000">
        <p:cover/>
      </p:transition>
    </mc:Choice>
    <mc:Fallback>
      <p:transition spd="slow" advTm="10000">
        <p:cov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1" fill="hold" grpId="0" nodeType="after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500" fill="hold"/>
                                        <p:tgtEl>
                                          <p:spTgt spid="15"/>
                                        </p:tgtEl>
                                        <p:attrNameLst>
                                          <p:attrName>ppt_x</p:attrName>
                                        </p:attrNameLst>
                                      </p:cBhvr>
                                      <p:tavLst>
                                        <p:tav tm="0">
                                          <p:val>
                                            <p:strVal val="#ppt_x"/>
                                          </p:val>
                                        </p:tav>
                                        <p:tav tm="100000">
                                          <p:val>
                                            <p:strVal val="#ppt_x"/>
                                          </p:val>
                                        </p:tav>
                                      </p:tavLst>
                                    </p:anim>
                                    <p:anim calcmode="lin" valueType="num">
                                      <p:cBhvr additive="base">
                                        <p:cTn id="13" dur="500" fill="hold"/>
                                        <p:tgtEl>
                                          <p:spTgt spid="15"/>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22" presetClass="entr" presetSubtype="4" fill="hold" grpId="0" nodeType="after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down)">
                                      <p:cBhvr>
                                        <p:cTn id="17" dur="500"/>
                                        <p:tgtEl>
                                          <p:spTgt spid="16"/>
                                        </p:tgtEl>
                                      </p:cBhvr>
                                    </p:animEffect>
                                  </p:childTnLst>
                                </p:cTn>
                              </p:par>
                            </p:childTnLst>
                          </p:cTn>
                        </p:par>
                        <p:par>
                          <p:cTn id="18" fill="hold">
                            <p:stCondLst>
                              <p:cond delay="1500"/>
                            </p:stCondLst>
                            <p:childTnLst>
                              <p:par>
                                <p:cTn id="19" presetID="10" presetClass="entr" presetSubtype="0" fill="hold" nodeType="after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500"/>
                                        <p:tgtEl>
                                          <p:spTgt spid="3"/>
                                        </p:tgtEl>
                                      </p:cBhvr>
                                    </p:animEffect>
                                  </p:childTnLst>
                                </p:cTn>
                              </p:par>
                            </p:childTnLst>
                          </p:cTn>
                        </p:par>
                        <p:par>
                          <p:cTn id="22" fill="hold">
                            <p:stCondLst>
                              <p:cond delay="2000"/>
                            </p:stCondLst>
                            <p:childTnLst>
                              <p:par>
                                <p:cTn id="23" presetID="2" presetClass="entr" presetSubtype="2" fill="hold" nodeType="after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additive="base">
                                        <p:cTn id="25" dur="500" fill="hold"/>
                                        <p:tgtEl>
                                          <p:spTgt spid="2"/>
                                        </p:tgtEl>
                                        <p:attrNameLst>
                                          <p:attrName>ppt_x</p:attrName>
                                        </p:attrNameLst>
                                      </p:cBhvr>
                                      <p:tavLst>
                                        <p:tav tm="0">
                                          <p:val>
                                            <p:strVal val="1+#ppt_w/2"/>
                                          </p:val>
                                        </p:tav>
                                        <p:tav tm="100000">
                                          <p:val>
                                            <p:strVal val="#ppt_x"/>
                                          </p:val>
                                        </p:tav>
                                      </p:tavLst>
                                    </p:anim>
                                    <p:anim calcmode="lin" valueType="num">
                                      <p:cBhvr additive="base">
                                        <p:cTn id="26" dur="500" fill="hold"/>
                                        <p:tgtEl>
                                          <p:spTgt spid="2"/>
                                        </p:tgtEl>
                                        <p:attrNameLst>
                                          <p:attrName>ppt_y</p:attrName>
                                        </p:attrNameLst>
                                      </p:cBhvr>
                                      <p:tavLst>
                                        <p:tav tm="0">
                                          <p:val>
                                            <p:strVal val="#ppt_y"/>
                                          </p:val>
                                        </p:tav>
                                        <p:tav tm="100000">
                                          <p:val>
                                            <p:strVal val="#ppt_y"/>
                                          </p:val>
                                        </p:tav>
                                      </p:tavLst>
                                    </p:anim>
                                  </p:childTnLst>
                                </p:cTn>
                              </p:par>
                            </p:childTnLst>
                          </p:cTn>
                        </p:par>
                        <p:par>
                          <p:cTn id="27" fill="hold">
                            <p:stCondLst>
                              <p:cond delay="2500"/>
                            </p:stCondLst>
                            <p:childTnLst>
                              <p:par>
                                <p:cTn id="28" presetID="42" presetClass="entr" presetSubtype="0" fill="hold" nodeType="after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1000"/>
                                        <p:tgtEl>
                                          <p:spTgt spid="6"/>
                                        </p:tgtEl>
                                      </p:cBhvr>
                                    </p:animEffect>
                                    <p:anim calcmode="lin" valueType="num">
                                      <p:cBhvr>
                                        <p:cTn id="31" dur="1000" fill="hold"/>
                                        <p:tgtEl>
                                          <p:spTgt spid="6"/>
                                        </p:tgtEl>
                                        <p:attrNameLst>
                                          <p:attrName>ppt_x</p:attrName>
                                        </p:attrNameLst>
                                      </p:cBhvr>
                                      <p:tavLst>
                                        <p:tav tm="0">
                                          <p:val>
                                            <p:strVal val="#ppt_x"/>
                                          </p:val>
                                        </p:tav>
                                        <p:tav tm="100000">
                                          <p:val>
                                            <p:strVal val="#ppt_x"/>
                                          </p:val>
                                        </p:tav>
                                      </p:tavLst>
                                    </p:anim>
                                    <p:anim calcmode="lin" valueType="num">
                                      <p:cBhvr>
                                        <p:cTn id="32" dur="1000" fill="hold"/>
                                        <p:tgtEl>
                                          <p:spTgt spid="6"/>
                                        </p:tgtEl>
                                        <p:attrNameLst>
                                          <p:attrName>ppt_y</p:attrName>
                                        </p:attrNameLst>
                                      </p:cBhvr>
                                      <p:tavLst>
                                        <p:tav tm="0">
                                          <p:val>
                                            <p:strVal val="#ppt_y+.1"/>
                                          </p:val>
                                        </p:tav>
                                        <p:tav tm="100000">
                                          <p:val>
                                            <p:strVal val="#ppt_y"/>
                                          </p:val>
                                        </p:tav>
                                      </p:tavLst>
                                    </p:anim>
                                  </p:childTnLst>
                                </p:cTn>
                              </p:par>
                            </p:childTnLst>
                          </p:cTn>
                        </p:par>
                        <p:par>
                          <p:cTn id="33" fill="hold">
                            <p:stCondLst>
                              <p:cond delay="3500"/>
                            </p:stCondLst>
                            <p:childTnLst>
                              <p:par>
                                <p:cTn id="34" presetID="10" presetClass="entr" presetSubtype="0" fill="hold" grpId="0" nodeType="afterEffect">
                                  <p:stCondLst>
                                    <p:cond delay="0"/>
                                  </p:stCondLst>
                                  <p:childTnLst>
                                    <p:set>
                                      <p:cBhvr>
                                        <p:cTn id="35" dur="1" fill="hold">
                                          <p:stCondLst>
                                            <p:cond delay="0"/>
                                          </p:stCondLst>
                                        </p:cTn>
                                        <p:tgtEl>
                                          <p:spTgt spid="42">
                                            <p:txEl>
                                              <p:pRg st="0" end="0"/>
                                            </p:txEl>
                                          </p:spTgt>
                                        </p:tgtEl>
                                        <p:attrNameLst>
                                          <p:attrName>style.visibility</p:attrName>
                                        </p:attrNameLst>
                                      </p:cBhvr>
                                      <p:to>
                                        <p:strVal val="visible"/>
                                      </p:to>
                                    </p:set>
                                    <p:animEffect transition="in" filter="fade">
                                      <p:cBhvr>
                                        <p:cTn id="36" dur="500"/>
                                        <p:tgtEl>
                                          <p:spTgt spid="42">
                                            <p:txEl>
                                              <p:pRg st="0" end="0"/>
                                            </p:txEl>
                                          </p:spTgt>
                                        </p:tgtEl>
                                      </p:cBhvr>
                                    </p:animEffect>
                                  </p:childTnLst>
                                </p:cTn>
                              </p:par>
                            </p:childTnLst>
                          </p:cTn>
                        </p:par>
                        <p:par>
                          <p:cTn id="37" fill="hold">
                            <p:stCondLst>
                              <p:cond delay="4000"/>
                            </p:stCondLst>
                            <p:childTnLst>
                              <p:par>
                                <p:cTn id="38" presetID="10" presetClass="entr" presetSubtype="0" fill="hold" grpId="0" nodeType="afterEffect">
                                  <p:stCondLst>
                                    <p:cond delay="0"/>
                                  </p:stCondLst>
                                  <p:childTnLst>
                                    <p:set>
                                      <p:cBhvr>
                                        <p:cTn id="39" dur="1" fill="hold">
                                          <p:stCondLst>
                                            <p:cond delay="0"/>
                                          </p:stCondLst>
                                        </p:cTn>
                                        <p:tgtEl>
                                          <p:spTgt spid="42">
                                            <p:txEl>
                                              <p:pRg st="1" end="1"/>
                                            </p:txEl>
                                          </p:spTgt>
                                        </p:tgtEl>
                                        <p:attrNameLst>
                                          <p:attrName>style.visibility</p:attrName>
                                        </p:attrNameLst>
                                      </p:cBhvr>
                                      <p:to>
                                        <p:strVal val="visible"/>
                                      </p:to>
                                    </p:set>
                                    <p:animEffect transition="in" filter="fade">
                                      <p:cBhvr>
                                        <p:cTn id="40" dur="500"/>
                                        <p:tgtEl>
                                          <p:spTgt spid="4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5" grpId="0" bldLvl="0" animBg="1"/>
      <p:bldP spid="42" grpId="0" build="p"/>
    </p:bldLst>
  </p:timing>
</p:sld>
</file>

<file path=ppt/tags/tag1.xml><?xml version="1.0" encoding="utf-8"?>
<p:tagLst xmlns:p="http://schemas.openxmlformats.org/presentationml/2006/main">
  <p:tag name="PA" val="v4.0.0"/>
</p:tagLst>
</file>

<file path=ppt/tags/tag2.xml><?xml version="1.0" encoding="utf-8"?>
<p:tagLst xmlns:p="http://schemas.openxmlformats.org/presentationml/2006/main">
  <p:tag name="PA" val="v4.0.0"/>
</p:tagLst>
</file>

<file path=ppt/tags/tag3.xml><?xml version="1.0" encoding="utf-8"?>
<p:tagLst xmlns:p="http://schemas.openxmlformats.org/presentationml/2006/main">
  <p:tag name="PA" val="v4.0.0"/>
</p:tagLst>
</file>

<file path=ppt/tags/tag4.xml><?xml version="1.0" encoding="utf-8"?>
<p:tagLst xmlns:p="http://schemas.openxmlformats.org/presentationml/2006/main">
  <p:tag name="PA" val="v4.0.0"/>
</p:tagLst>
</file>

<file path=ppt/tags/tag5.xml><?xml version="1.0" encoding="utf-8"?>
<p:tagLst xmlns:p="http://schemas.openxmlformats.org/presentationml/2006/main">
  <p:tag name="PA" val="v4.0.0"/>
</p:tagLst>
</file>

<file path=ppt/tags/tag6.xml><?xml version="1.0" encoding="utf-8"?>
<p:tagLst xmlns:p="http://schemas.openxmlformats.org/presentationml/2006/main">
  <p:tag name="KSO_WM_UNIT_TABLE_BEAUTIFY" val="smartTable{7c5cbba5-db7f-4a0c-8eed-715999843847}"/>
  <p:tag name="TABLE_ENDDRAG_ORIGIN_RECT" val="709*370"/>
  <p:tag name="TABLE_ENDDRAG_RECT" val="94*147*709*365"/>
</p:tagLst>
</file>

<file path=ppt/tags/tag7.xml><?xml version="1.0" encoding="utf-8"?>
<p:tagLst xmlns:p="http://schemas.openxmlformats.org/presentationml/2006/main">
  <p:tag name="KSO_WM_BEAUTIFY_FLAG" val=""/>
</p:tagLst>
</file>

<file path=ppt/tags/tag8.xml><?xml version="1.0" encoding="utf-8"?>
<p:tagLst xmlns:p="http://schemas.openxmlformats.org/presentationml/2006/main">
  <p:tag name="KSO_WM_BEAUTIFY_FLAG" val=""/>
</p:tagLst>
</file>

<file path=ppt/tags/tag9.xml><?xml version="1.0" encoding="utf-8"?>
<p:tagLst xmlns:p="http://schemas.openxmlformats.org/presentationml/2006/main">
  <p:tag name="KSO_WPP_MARK_KEY" val="26ae9efc-8975-4da5-bad4-5ef7c4a305d6"/>
  <p:tag name="COMMONDATA" val="eyJoZGlkIjoiZDJlZmEyNTk0MmFhYzA3M2FhNTM3YjY0NmVlM2NhNzkifQ=="/>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15813</Words>
  <Application>WPS 演示</Application>
  <PresentationFormat>宽屏</PresentationFormat>
  <Paragraphs>1144</Paragraphs>
  <Slides>74</Slides>
  <Notes>0</Notes>
  <HiddenSlides>0</HiddenSlides>
  <MMClips>0</MMClips>
  <ScaleCrop>false</ScaleCrop>
  <HeadingPairs>
    <vt:vector size="6" baseType="variant">
      <vt:variant>
        <vt:lpstr>已用的字体</vt:lpstr>
      </vt:variant>
      <vt:variant>
        <vt:i4>16</vt:i4>
      </vt:variant>
      <vt:variant>
        <vt:lpstr>主题</vt:lpstr>
      </vt:variant>
      <vt:variant>
        <vt:i4>1</vt:i4>
      </vt:variant>
      <vt:variant>
        <vt:lpstr>幻灯片标题</vt:lpstr>
      </vt:variant>
      <vt:variant>
        <vt:i4>74</vt:i4>
      </vt:variant>
    </vt:vector>
  </HeadingPairs>
  <TitlesOfParts>
    <vt:vector size="91" baseType="lpstr">
      <vt:lpstr>Arial</vt:lpstr>
      <vt:lpstr>宋体</vt:lpstr>
      <vt:lpstr>Wingdings</vt:lpstr>
      <vt:lpstr>U.S. 101</vt:lpstr>
      <vt:lpstr>AMGDT</vt:lpstr>
      <vt:lpstr>Roboto</vt:lpstr>
      <vt:lpstr>Times New Roman</vt:lpstr>
      <vt:lpstr>Open Sans Light</vt:lpstr>
      <vt:lpstr>微软雅黑</vt:lpstr>
      <vt:lpstr>方正黑体简体</vt:lpstr>
      <vt:lpstr>Arial Unicode MS</vt:lpstr>
      <vt:lpstr>Calibri Light</vt:lpstr>
      <vt:lpstr>Calibri</vt:lpstr>
      <vt:lpstr>Verdana</vt:lpstr>
      <vt:lpstr>Wingdings</vt:lpstr>
      <vt:lpstr>方正宋三简体</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SR/ZNRH智能润滑系统</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Administrator</dc:creator>
  <cp:lastModifiedBy>博一广告 1</cp:lastModifiedBy>
  <cp:revision>45</cp:revision>
  <dcterms:created xsi:type="dcterms:W3CDTF">2021-10-31T05:35:00Z</dcterms:created>
  <dcterms:modified xsi:type="dcterms:W3CDTF">2023-08-03T03:08:15Z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2052-11.1.0.14309</vt:lpwstr>
  </property>
  <property fmtid="{D5CDD505-2E9C-101B-9397-08002B2CF9AE}" pid="3" name="ICV">
    <vt:lpwstr>A7801312929B4F6C9C220D4CD6803C37_12</vt:lpwstr>
  </property>
</Properties>
</file>